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58" r:id="rId10"/>
    <p:sldId id="260" r:id="rId11"/>
    <p:sldId id="261" r:id="rId12"/>
    <p:sldId id="265" r:id="rId13"/>
    <p:sldId id="275" r:id="rId14"/>
    <p:sldId id="277" r:id="rId15"/>
    <p:sldId id="278" r:id="rId16"/>
    <p:sldId id="283" r:id="rId17"/>
    <p:sldId id="284" r:id="rId18"/>
    <p:sldId id="285" r:id="rId19"/>
    <p:sldId id="286" r:id="rId20"/>
    <p:sldId id="276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8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5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54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5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7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63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9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0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6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8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7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2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99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kali.org/news/kali-linux-metapackag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ackarch.org/blackarch-install.html" TargetMode="External"/><Relationship Id="rId2" Type="http://schemas.openxmlformats.org/officeDocument/2006/relationships/hyperlink" Target="https://blackarch.org/tool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hyperlink" Target="https://securityonion.net/" TargetMode="External"/><Relationship Id="rId7" Type="http://schemas.openxmlformats.org/officeDocument/2006/relationships/hyperlink" Target="https://www.jetbrains.com/idea" TargetMode="External"/><Relationship Id="rId12" Type="http://schemas.openxmlformats.org/officeDocument/2006/relationships/image" Target="../media/image34.png"/><Relationship Id="rId2" Type="http://schemas.openxmlformats.org/officeDocument/2006/relationships/hyperlink" Target="https://websploit.h4ck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etbrains.com/pycharm/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www.jetbrains.com/" TargetMode="Externa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hyperlink" Target="https://www.docker.com/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ebsploit.h4ck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securityonion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dock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www.jetbrains.com/pycharm/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s://www.jetbrai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jetbrains.com/idea" TargetMode="External"/><Relationship Id="rId9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developer.android.com/studio" TargetMode="External"/><Relationship Id="rId7" Type="http://schemas.openxmlformats.org/officeDocument/2006/relationships/image" Target="../media/image45.jpg"/><Relationship Id="rId2" Type="http://schemas.openxmlformats.org/officeDocument/2006/relationships/hyperlink" Target="https://www.jetbrai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5.png"/><Relationship Id="rId4" Type="http://schemas.openxmlformats.org/officeDocument/2006/relationships/hyperlink" Target="https://www.python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codecamp.org/" TargetMode="External"/><Relationship Id="rId3" Type="http://schemas.openxmlformats.org/officeDocument/2006/relationships/hyperlink" Target="https://github.com/The-Art-of-Hacking/h4cker" TargetMode="External"/><Relationship Id="rId7" Type="http://schemas.openxmlformats.org/officeDocument/2006/relationships/hyperlink" Target="https://owasp.org/www-project-webgoat" TargetMode="External"/><Relationship Id="rId2" Type="http://schemas.openxmlformats.org/officeDocument/2006/relationships/hyperlink" Target="https://www.virtualbox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wasp.org/" TargetMode="External"/><Relationship Id="rId5" Type="http://schemas.openxmlformats.org/officeDocument/2006/relationships/hyperlink" Target="https://www.docker.com/" TargetMode="External"/><Relationship Id="rId4" Type="http://schemas.openxmlformats.org/officeDocument/2006/relationships/hyperlink" Target="https://github.com/The-Art-of-Hacking/h4cker/tree/master/cheat_sheet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debian.org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virtualbox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docker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virtualbox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mware.com/products/workstation-player.html" TargetMode="External"/><Relationship Id="rId2" Type="http://schemas.openxmlformats.org/officeDocument/2006/relationships/hyperlink" Target="http://www.debia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vmware.com/products/fusi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dock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proxmox.com/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kali.org/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www.pentoo.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ww.debian.org/" TargetMode="Externa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814466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</a:t>
            </a:r>
            <a:r>
              <a:rPr lang="en-US" dirty="0"/>
              <a:t>Hacking Stuff Discovered during Quarantine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John W. Carls, CISSP, </a:t>
            </a:r>
            <a:r>
              <a:rPr lang="en-US" dirty="0" smtClean="0"/>
              <a:t>C|EH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30" y="4267200"/>
            <a:ext cx="2540122" cy="254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5533"/>
          <a:stretch/>
        </p:blipFill>
        <p:spPr>
          <a:xfrm>
            <a:off x="6635262" y="40174"/>
            <a:ext cx="2398590" cy="1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914182"/>
            <a:ext cx="7429499" cy="697448"/>
          </a:xfrm>
        </p:spPr>
        <p:txBody>
          <a:bodyPr/>
          <a:lstStyle/>
          <a:p>
            <a:r>
              <a:rPr lang="en-US" dirty="0" smtClean="0"/>
              <a:t>Kali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11629"/>
            <a:ext cx="7429499" cy="5062709"/>
          </a:xfrm>
        </p:spPr>
        <p:txBody>
          <a:bodyPr>
            <a:normAutofit/>
          </a:bodyPr>
          <a:lstStyle/>
          <a:p>
            <a:r>
              <a:rPr lang="en-US" sz="1650" dirty="0"/>
              <a:t>Kali Linux has over </a:t>
            </a:r>
            <a:r>
              <a:rPr lang="en-US" sz="1650" dirty="0" smtClean="0"/>
              <a:t>600 preinstalled </a:t>
            </a:r>
            <a:r>
              <a:rPr lang="en-US" sz="1650" dirty="0"/>
              <a:t>penetration-testing </a:t>
            </a:r>
            <a:r>
              <a:rPr lang="en-US" sz="1650" dirty="0" smtClean="0"/>
              <a:t>programs</a:t>
            </a:r>
          </a:p>
          <a:p>
            <a:r>
              <a:rPr lang="en-US" sz="1650" dirty="0"/>
              <a:t>Requirements</a:t>
            </a:r>
          </a:p>
          <a:p>
            <a:pPr lvl="1"/>
            <a:r>
              <a:rPr lang="en-US" sz="1350" dirty="0" smtClean="0"/>
              <a:t>Kali </a:t>
            </a:r>
            <a:r>
              <a:rPr lang="en-US" sz="1350" dirty="0"/>
              <a:t>Linux requires a minimum of 3GB hard disk </a:t>
            </a:r>
            <a:r>
              <a:rPr lang="en-US" sz="1350" dirty="0" smtClean="0"/>
              <a:t>space</a:t>
            </a:r>
            <a:endParaRPr lang="en-US" sz="1350" dirty="0"/>
          </a:p>
          <a:p>
            <a:pPr lvl="1"/>
            <a:r>
              <a:rPr lang="en-US" sz="1350" dirty="0" smtClean="0"/>
              <a:t>A </a:t>
            </a:r>
            <a:r>
              <a:rPr lang="en-US" sz="1350" dirty="0"/>
              <a:t>minimum of 512MB RAM for i386 and AMD64 </a:t>
            </a:r>
            <a:r>
              <a:rPr lang="en-US" sz="1350" dirty="0" smtClean="0"/>
              <a:t>architectures</a:t>
            </a:r>
            <a:endParaRPr lang="en-US" sz="1350" dirty="0"/>
          </a:p>
          <a:p>
            <a:pPr lvl="1"/>
            <a:r>
              <a:rPr lang="en-US" sz="1350" dirty="0" smtClean="0"/>
              <a:t>A </a:t>
            </a:r>
            <a:r>
              <a:rPr lang="en-US" sz="1350" dirty="0"/>
              <a:t>bootable CD-DVD drive or a USB </a:t>
            </a:r>
            <a:r>
              <a:rPr lang="en-US" sz="1350" dirty="0" smtClean="0"/>
              <a:t>stick</a:t>
            </a:r>
            <a:endParaRPr lang="en-US" sz="1350" dirty="0"/>
          </a:p>
          <a:p>
            <a:r>
              <a:rPr lang="en-US" sz="1650" dirty="0" smtClean="0"/>
              <a:t>Tools (Not all-inclusive)</a:t>
            </a:r>
            <a:endParaRPr lang="en-US" sz="1650" dirty="0"/>
          </a:p>
          <a:p>
            <a:pPr lvl="1"/>
            <a:r>
              <a:rPr lang="en-US" sz="1350" dirty="0" err="1" smtClean="0"/>
              <a:t>Aircrack-ng</a:t>
            </a:r>
            <a:r>
              <a:rPr lang="en-US" sz="1350" dirty="0" smtClean="0"/>
              <a:t>					Armitage</a:t>
            </a:r>
            <a:endParaRPr lang="en-US" sz="1350" dirty="0"/>
          </a:p>
          <a:p>
            <a:pPr lvl="1"/>
            <a:r>
              <a:rPr lang="en-US" sz="1350" dirty="0" smtClean="0"/>
              <a:t>Burp suite					Cisco </a:t>
            </a:r>
            <a:r>
              <a:rPr lang="en-US" sz="1350" dirty="0"/>
              <a:t>Global </a:t>
            </a:r>
            <a:r>
              <a:rPr lang="en-US" sz="1350" dirty="0" smtClean="0"/>
              <a:t>Exploiter</a:t>
            </a:r>
            <a:endParaRPr lang="en-US" sz="1350" dirty="0"/>
          </a:p>
          <a:p>
            <a:pPr lvl="1"/>
            <a:r>
              <a:rPr lang="en-US" sz="1350" dirty="0" err="1" smtClean="0"/>
              <a:t>Ettercap</a:t>
            </a:r>
            <a:r>
              <a:rPr lang="en-US" sz="1350" dirty="0" smtClean="0"/>
              <a:t>					John </a:t>
            </a:r>
            <a:r>
              <a:rPr lang="en-US" sz="1350" dirty="0"/>
              <a:t>the Ripper</a:t>
            </a:r>
          </a:p>
          <a:p>
            <a:pPr lvl="1"/>
            <a:r>
              <a:rPr lang="en-US" sz="1350" dirty="0" smtClean="0"/>
              <a:t>Kismet					</a:t>
            </a:r>
            <a:r>
              <a:rPr lang="en-US" sz="1350" dirty="0" err="1" smtClean="0"/>
              <a:t>Maltego</a:t>
            </a:r>
            <a:endParaRPr lang="en-US" sz="1350" dirty="0"/>
          </a:p>
          <a:p>
            <a:pPr lvl="1"/>
            <a:r>
              <a:rPr lang="en-US" sz="1350" dirty="0" err="1" smtClean="0"/>
              <a:t>Metasploit</a:t>
            </a:r>
            <a:r>
              <a:rPr lang="en-US" sz="1350" dirty="0" smtClean="0"/>
              <a:t> framework				</a:t>
            </a:r>
            <a:r>
              <a:rPr lang="en-US" sz="1350" dirty="0" err="1" smtClean="0"/>
              <a:t>Nmap</a:t>
            </a:r>
            <a:endParaRPr lang="en-US" sz="1350" dirty="0"/>
          </a:p>
          <a:p>
            <a:pPr lvl="1"/>
            <a:r>
              <a:rPr lang="en-US" sz="1350" dirty="0" smtClean="0"/>
              <a:t>OWASP ZAP				</a:t>
            </a:r>
            <a:r>
              <a:rPr lang="en-US" sz="1350" dirty="0" smtClean="0"/>
              <a:t>	Social </a:t>
            </a:r>
            <a:r>
              <a:rPr lang="en-US" sz="1350" dirty="0"/>
              <a:t>engineering tools</a:t>
            </a:r>
          </a:p>
          <a:p>
            <a:pPr lvl="1"/>
            <a:r>
              <a:rPr lang="en-US" sz="1350" dirty="0" err="1" smtClean="0"/>
              <a:t>Sqlmap</a:t>
            </a:r>
            <a:r>
              <a:rPr lang="en-US" sz="1350" dirty="0" smtClean="0"/>
              <a:t>					</a:t>
            </a:r>
            <a:r>
              <a:rPr lang="en-US" sz="1350" dirty="0" err="1" smtClean="0"/>
              <a:t>Wireshark</a:t>
            </a:r>
            <a:endParaRPr lang="en-US" sz="1350" dirty="0"/>
          </a:p>
          <a:p>
            <a:pPr lvl="1"/>
            <a:r>
              <a:rPr lang="en-US" sz="1350" dirty="0" smtClean="0"/>
              <a:t>Hydra					Reverse </a:t>
            </a:r>
            <a:r>
              <a:rPr lang="en-US" sz="1350" dirty="0"/>
              <a:t>engineering tools</a:t>
            </a:r>
          </a:p>
          <a:p>
            <a:pPr lvl="1"/>
            <a:r>
              <a:rPr lang="en-US" sz="1350" dirty="0" smtClean="0"/>
              <a:t>Foremost					Volatility</a:t>
            </a:r>
            <a:endParaRPr lang="en-US" sz="1350" dirty="0"/>
          </a:p>
          <a:p>
            <a:endParaRPr lang="en-US" sz="1650" dirty="0"/>
          </a:p>
          <a:p>
            <a:endParaRPr lang="en-US" sz="16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922" y="139588"/>
            <a:ext cx="2958597" cy="10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914182"/>
            <a:ext cx="7429499" cy="697448"/>
          </a:xfrm>
        </p:spPr>
        <p:txBody>
          <a:bodyPr/>
          <a:lstStyle/>
          <a:p>
            <a:r>
              <a:rPr lang="en-US" dirty="0" smtClean="0"/>
              <a:t>Installing Kali </a:t>
            </a:r>
            <a:r>
              <a:rPr lang="en-US" dirty="0" err="1" smtClean="0"/>
              <a:t>MetaPackageS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11630"/>
            <a:ext cx="7996175" cy="42062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Decide on Kali </a:t>
            </a:r>
            <a:r>
              <a:rPr lang="en-US" dirty="0" err="1" smtClean="0"/>
              <a:t>Metapackage</a:t>
            </a:r>
            <a:r>
              <a:rPr lang="en-US" dirty="0" smtClean="0"/>
              <a:t> to install</a:t>
            </a:r>
          </a:p>
          <a:p>
            <a:pPr lvl="1"/>
            <a:r>
              <a:rPr lang="en-US" dirty="0" smtClean="0"/>
              <a:t>Easily </a:t>
            </a:r>
            <a:r>
              <a:rPr lang="en-US" dirty="0"/>
              <a:t>install subsets of tools based on their particular needs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etapackages</a:t>
            </a:r>
            <a:r>
              <a:rPr lang="en-US" dirty="0" smtClean="0"/>
              <a:t> </a:t>
            </a:r>
            <a:r>
              <a:rPr lang="en-US" dirty="0"/>
              <a:t>allow for easy installation of certain tools in a specific </a:t>
            </a:r>
            <a:r>
              <a:rPr lang="en-US" dirty="0" smtClean="0"/>
              <a:t>field</a:t>
            </a:r>
          </a:p>
          <a:p>
            <a:pPr lvl="1"/>
            <a:r>
              <a:rPr lang="en-US" sz="1700" dirty="0">
                <a:hlinkClick r:id="rId2"/>
              </a:rPr>
              <a:t>https://www.kali.org/news/kali-linux-metapackages/</a:t>
            </a:r>
            <a:endParaRPr lang="en-US" sz="1700" dirty="0"/>
          </a:p>
          <a:p>
            <a:r>
              <a:rPr lang="en-US" dirty="0" smtClean="0"/>
              <a:t>Example </a:t>
            </a:r>
            <a:r>
              <a:rPr lang="en-US" dirty="0" err="1" smtClean="0"/>
              <a:t>Metapackages</a:t>
            </a:r>
            <a:r>
              <a:rPr lang="en-US" dirty="0" smtClean="0"/>
              <a:t> that are available:</a:t>
            </a:r>
          </a:p>
          <a:p>
            <a:pPr lvl="1"/>
            <a:endParaRPr lang="en-US" dirty="0" smtClean="0"/>
          </a:p>
          <a:p>
            <a:r>
              <a:rPr lang="en-US" sz="1350" dirty="0"/>
              <a:t>apt-get install kali-linux-top10</a:t>
            </a:r>
          </a:p>
          <a:p>
            <a:r>
              <a:rPr lang="en-US" sz="1350" dirty="0"/>
              <a:t>apt-get install kali-</a:t>
            </a:r>
            <a:r>
              <a:rPr lang="en-US" sz="1350" dirty="0" err="1"/>
              <a:t>linux</a:t>
            </a:r>
            <a:r>
              <a:rPr lang="en-US" sz="1350" dirty="0"/>
              <a:t>-wireless</a:t>
            </a:r>
          </a:p>
          <a:p>
            <a:r>
              <a:rPr lang="en-US" sz="1350" dirty="0"/>
              <a:t>apt-get install kali-</a:t>
            </a:r>
            <a:r>
              <a:rPr lang="en-US" sz="1350" dirty="0" err="1"/>
              <a:t>linux</a:t>
            </a:r>
            <a:r>
              <a:rPr lang="en-US" sz="1350" dirty="0"/>
              <a:t>-all</a:t>
            </a:r>
          </a:p>
          <a:p>
            <a:r>
              <a:rPr lang="en-US" sz="1350" dirty="0" smtClean="0"/>
              <a:t>apt-get </a:t>
            </a:r>
            <a:r>
              <a:rPr lang="en-US" sz="1350" dirty="0"/>
              <a:t>install </a:t>
            </a:r>
            <a:r>
              <a:rPr lang="en-US" sz="1350" dirty="0" err="1"/>
              <a:t>armitage</a:t>
            </a:r>
            <a:endParaRPr lang="en-US" sz="1350" dirty="0"/>
          </a:p>
          <a:p>
            <a:pPr lvl="1"/>
            <a:r>
              <a:rPr lang="en-US" sz="1050" dirty="0"/>
              <a:t>Includes </a:t>
            </a:r>
            <a:r>
              <a:rPr lang="en-US" sz="1050" dirty="0" err="1"/>
              <a:t>Metasploit</a:t>
            </a:r>
            <a:endParaRPr lang="en-US" sz="1050" dirty="0"/>
          </a:p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522" y="40280"/>
            <a:ext cx="2958597" cy="10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914182"/>
            <a:ext cx="7429499" cy="697448"/>
          </a:xfrm>
        </p:spPr>
        <p:txBody>
          <a:bodyPr/>
          <a:lstStyle/>
          <a:p>
            <a:r>
              <a:rPr lang="en-US" dirty="0" err="1" smtClean="0"/>
              <a:t>BlackArch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11629"/>
            <a:ext cx="7429499" cy="5062709"/>
          </a:xfrm>
        </p:spPr>
        <p:txBody>
          <a:bodyPr>
            <a:normAutofit/>
          </a:bodyPr>
          <a:lstStyle/>
          <a:p>
            <a:r>
              <a:rPr lang="en-US" sz="1650" dirty="0" smtClean="0"/>
              <a:t>Similar </a:t>
            </a:r>
            <a:r>
              <a:rPr lang="en-US" sz="1650" dirty="0"/>
              <a:t>to usage to both Parrot OS and Kali </a:t>
            </a:r>
            <a:r>
              <a:rPr lang="en-US" sz="1650" dirty="0" smtClean="0"/>
              <a:t>Linux</a:t>
            </a:r>
          </a:p>
          <a:p>
            <a:r>
              <a:rPr lang="en-US" sz="1650" dirty="0" smtClean="0"/>
              <a:t>Critical difference:  </a:t>
            </a:r>
            <a:r>
              <a:rPr lang="en-US" sz="1650" dirty="0" err="1"/>
              <a:t>BlackArch</a:t>
            </a:r>
            <a:r>
              <a:rPr lang="en-US" sz="1650" dirty="0"/>
              <a:t> does not provide a desktop </a:t>
            </a:r>
            <a:r>
              <a:rPr lang="en-US" sz="1650" dirty="0" smtClean="0"/>
              <a:t>environment</a:t>
            </a:r>
          </a:p>
          <a:p>
            <a:pPr lvl="1"/>
            <a:r>
              <a:rPr lang="en-US" sz="1250" dirty="0" smtClean="0"/>
              <a:t>Provides Window </a:t>
            </a:r>
            <a:r>
              <a:rPr lang="en-US" sz="1250" dirty="0"/>
              <a:t>Managers </a:t>
            </a:r>
            <a:r>
              <a:rPr lang="en-US" sz="1250" dirty="0" smtClean="0"/>
              <a:t>preconfigured</a:t>
            </a:r>
          </a:p>
          <a:p>
            <a:r>
              <a:rPr lang="en-US" sz="1650" dirty="0" smtClean="0"/>
              <a:t>Similar </a:t>
            </a:r>
            <a:r>
              <a:rPr lang="en-US" sz="1650" dirty="0"/>
              <a:t>to Kali and Parrot, </a:t>
            </a:r>
            <a:r>
              <a:rPr lang="en-US" sz="1650" dirty="0" err="1"/>
              <a:t>BlackArch</a:t>
            </a:r>
            <a:r>
              <a:rPr lang="en-US" sz="1650" dirty="0"/>
              <a:t> can be burned to an ISO image and run as a live </a:t>
            </a:r>
            <a:r>
              <a:rPr lang="en-US" sz="1650" dirty="0" smtClean="0"/>
              <a:t>system</a:t>
            </a:r>
            <a:endParaRPr lang="en-US" sz="1650" dirty="0"/>
          </a:p>
          <a:p>
            <a:r>
              <a:rPr lang="en-US" sz="1650" dirty="0" err="1"/>
              <a:t>BlackArch</a:t>
            </a:r>
            <a:r>
              <a:rPr lang="en-US" sz="1650" dirty="0"/>
              <a:t> currently contains 2428 packages and tools, along with their </a:t>
            </a:r>
            <a:r>
              <a:rPr lang="en-US" sz="1650" dirty="0" smtClean="0"/>
              <a:t>dependencies</a:t>
            </a:r>
          </a:p>
          <a:p>
            <a:r>
              <a:rPr lang="en-US" sz="1650" dirty="0" smtClean="0"/>
              <a:t>Requirements (</a:t>
            </a:r>
            <a:r>
              <a:rPr lang="en-US" sz="1650" dirty="0" err="1" smtClean="0"/>
              <a:t>ArchLinux</a:t>
            </a:r>
            <a:r>
              <a:rPr lang="en-US" sz="1650" dirty="0" smtClean="0"/>
              <a:t>)</a:t>
            </a:r>
            <a:endParaRPr lang="en-US" sz="1650" dirty="0"/>
          </a:p>
          <a:p>
            <a:pPr lvl="1"/>
            <a:r>
              <a:rPr lang="en-US" sz="1350" dirty="0" smtClean="0"/>
              <a:t>Requires </a:t>
            </a:r>
            <a:r>
              <a:rPr lang="en-US" sz="1350" dirty="0"/>
              <a:t>a minimum of </a:t>
            </a:r>
            <a:r>
              <a:rPr lang="en-US" sz="1350" dirty="0" smtClean="0"/>
              <a:t>800MB </a:t>
            </a:r>
            <a:r>
              <a:rPr lang="en-US" sz="1350" dirty="0"/>
              <a:t>hard disk </a:t>
            </a:r>
            <a:r>
              <a:rPr lang="en-US" sz="1350" dirty="0" smtClean="0"/>
              <a:t>space</a:t>
            </a:r>
            <a:endParaRPr lang="en-US" sz="1350" dirty="0"/>
          </a:p>
          <a:p>
            <a:pPr lvl="1"/>
            <a:r>
              <a:rPr lang="en-US" sz="1350" dirty="0" smtClean="0"/>
              <a:t>A </a:t>
            </a:r>
            <a:r>
              <a:rPr lang="en-US" sz="1350" dirty="0"/>
              <a:t>minimum of 512MB RAM for i386 and AMD64 </a:t>
            </a:r>
            <a:r>
              <a:rPr lang="en-US" sz="1350" dirty="0" smtClean="0"/>
              <a:t>architectures</a:t>
            </a:r>
            <a:endParaRPr lang="en-US" sz="1350" dirty="0"/>
          </a:p>
          <a:p>
            <a:pPr lvl="1"/>
            <a:r>
              <a:rPr lang="en-US" sz="1350" dirty="0" smtClean="0"/>
              <a:t>A </a:t>
            </a:r>
            <a:r>
              <a:rPr lang="en-US" sz="1350" dirty="0"/>
              <a:t>bootable CD-DVD drive or a USB </a:t>
            </a:r>
            <a:r>
              <a:rPr lang="en-US" sz="1350" dirty="0" smtClean="0"/>
              <a:t>stick</a:t>
            </a:r>
            <a:endParaRPr lang="en-US" sz="1350" dirty="0"/>
          </a:p>
          <a:p>
            <a:r>
              <a:rPr lang="en-US" sz="1650" dirty="0"/>
              <a:t>Tools (</a:t>
            </a:r>
            <a:r>
              <a:rPr lang="en-US" sz="1650" dirty="0">
                <a:hlinkClick r:id="rId2"/>
              </a:rPr>
              <a:t>https://</a:t>
            </a:r>
            <a:r>
              <a:rPr lang="en-US" sz="1650" dirty="0" smtClean="0">
                <a:hlinkClick r:id="rId2"/>
              </a:rPr>
              <a:t>blackarch.org/tools.html</a:t>
            </a:r>
            <a:r>
              <a:rPr lang="en-US" sz="1650" dirty="0" smtClean="0"/>
              <a:t>)</a:t>
            </a:r>
          </a:p>
          <a:p>
            <a:r>
              <a:rPr lang="en-US" sz="1650" dirty="0"/>
              <a:t>Install (</a:t>
            </a:r>
            <a:r>
              <a:rPr lang="en-US" sz="1650" dirty="0">
                <a:hlinkClick r:id="rId3"/>
              </a:rPr>
              <a:t>https://</a:t>
            </a:r>
            <a:r>
              <a:rPr lang="en-US" sz="1650" dirty="0" smtClean="0">
                <a:hlinkClick r:id="rId3"/>
              </a:rPr>
              <a:t>blackarch.org/blackarch-install.html</a:t>
            </a:r>
            <a:r>
              <a:rPr lang="en-US" sz="1650" dirty="0" smtClean="0"/>
              <a:t>)</a:t>
            </a:r>
            <a:endParaRPr lang="en-US" sz="16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46" y="72281"/>
            <a:ext cx="1409456" cy="14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Free Virtual Machines!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Free Hacking Systems!</a:t>
            </a:r>
          </a:p>
          <a:p>
            <a:r>
              <a:rPr lang="en-US" sz="4000" dirty="0"/>
              <a:t>Free Tools!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Free Resources!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34" y="4023309"/>
            <a:ext cx="1530575" cy="1182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291" y="5860432"/>
            <a:ext cx="1971919" cy="902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64" y="5860432"/>
            <a:ext cx="1583413" cy="878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259" y="70705"/>
            <a:ext cx="3028950" cy="1428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085" y="5697417"/>
            <a:ext cx="1109448" cy="1109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35" y="2153889"/>
            <a:ext cx="1530575" cy="12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2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687" y="1669014"/>
            <a:ext cx="7502978" cy="489590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WebSploit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 smtClean="0">
                <a:hlinkClick r:id="rId2"/>
              </a:rPr>
              <a:t>https://websploit.h4cker.org</a:t>
            </a:r>
            <a:r>
              <a:rPr lang="en-US" sz="1600" dirty="0" smtClean="0"/>
              <a:t>)</a:t>
            </a:r>
            <a:endParaRPr lang="en-US" sz="1350" dirty="0" smtClean="0"/>
          </a:p>
          <a:p>
            <a:r>
              <a:rPr lang="en-US" dirty="0" smtClean="0"/>
              <a:t>Security Onion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3"/>
              </a:rPr>
              <a:t>https://securityonion.net</a:t>
            </a:r>
            <a:r>
              <a:rPr lang="en-US" sz="1600" dirty="0" smtClean="0"/>
              <a:t>)</a:t>
            </a:r>
            <a:endParaRPr lang="en-US" sz="1350" dirty="0" smtClean="0"/>
          </a:p>
          <a:p>
            <a:r>
              <a:rPr lang="en-US" dirty="0" err="1" smtClean="0"/>
              <a:t>VulnHub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www.vulnhub.com</a:t>
            </a:r>
            <a:r>
              <a:rPr lang="en-US" sz="1600" dirty="0" smtClean="0"/>
              <a:t>)</a:t>
            </a:r>
            <a:endParaRPr lang="en-US" sz="1350" dirty="0" smtClean="0"/>
          </a:p>
          <a:p>
            <a:endParaRPr lang="en-US" dirty="0" smtClean="0"/>
          </a:p>
          <a:p>
            <a:r>
              <a:rPr lang="en-US" dirty="0" err="1" smtClean="0"/>
              <a:t>JetBrains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www.jetbrains.com</a:t>
            </a:r>
            <a:r>
              <a:rPr lang="en-US" sz="1600" dirty="0" smtClean="0"/>
              <a:t>)</a:t>
            </a:r>
          </a:p>
          <a:p>
            <a:r>
              <a:rPr lang="en-US" dirty="0" smtClean="0"/>
              <a:t>PyCharm </a:t>
            </a:r>
            <a:r>
              <a:rPr lang="en-US" sz="1600" dirty="0"/>
              <a:t>(</a:t>
            </a: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www.jetbrains.com/pycharm/</a:t>
            </a:r>
            <a:r>
              <a:rPr lang="en-US" sz="1600" dirty="0" smtClean="0"/>
              <a:t>)</a:t>
            </a:r>
            <a:endParaRPr lang="en-US" sz="1200" dirty="0"/>
          </a:p>
          <a:p>
            <a:r>
              <a:rPr lang="en-US" dirty="0" err="1" smtClean="0"/>
              <a:t>IntelliJ</a:t>
            </a:r>
            <a:r>
              <a:rPr lang="en-US" dirty="0" smtClean="0"/>
              <a:t> IDEA </a:t>
            </a:r>
            <a:r>
              <a:rPr lang="en-US" sz="1600" dirty="0"/>
              <a:t>(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www.jetbrains.com/idea</a:t>
            </a:r>
            <a:r>
              <a:rPr lang="en-US" sz="1600" dirty="0" smtClean="0"/>
              <a:t>)</a:t>
            </a:r>
            <a:endParaRPr lang="en-US" dirty="0"/>
          </a:p>
          <a:p>
            <a:r>
              <a:rPr lang="en-US" dirty="0" err="1" smtClean="0"/>
              <a:t>Kotlin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>
                <a:hlinkClick r:id="rId5"/>
              </a:rPr>
              <a:t>https</a:t>
            </a:r>
            <a:r>
              <a:rPr lang="en-US" sz="1600" dirty="0" smtClean="0">
                <a:hlinkClick r:id="rId5"/>
              </a:rPr>
              <a:t>://kotlinlang.org</a:t>
            </a:r>
            <a:r>
              <a:rPr lang="en-US" sz="1600" dirty="0" smtClean="0"/>
              <a:t>)</a:t>
            </a:r>
            <a:endParaRPr lang="en-US" dirty="0" smtClean="0"/>
          </a:p>
          <a:p>
            <a:r>
              <a:rPr lang="en-US" dirty="0" smtClean="0"/>
              <a:t>Python </a:t>
            </a:r>
            <a:r>
              <a:rPr lang="en-US" sz="1600" dirty="0"/>
              <a:t>(</a:t>
            </a:r>
            <a:r>
              <a:rPr lang="en-US" sz="1600" dirty="0">
                <a:hlinkClick r:id="rId5"/>
              </a:rPr>
              <a:t>https</a:t>
            </a:r>
            <a:r>
              <a:rPr lang="en-US" sz="1600" dirty="0" smtClean="0">
                <a:hlinkClick r:id="rId5"/>
              </a:rPr>
              <a:t>://www.python.org</a:t>
            </a:r>
            <a:r>
              <a:rPr lang="en-US" sz="1600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57" y="1460948"/>
            <a:ext cx="601784" cy="813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5457" y="2211263"/>
            <a:ext cx="601784" cy="601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3333" y="2838936"/>
            <a:ext cx="823519" cy="444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8209" y="3592917"/>
            <a:ext cx="578643" cy="6268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9222" y="4240424"/>
            <a:ext cx="577630" cy="5776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8582" y="5437985"/>
            <a:ext cx="588270" cy="588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8209" y="4838698"/>
            <a:ext cx="578643" cy="578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58" y="6039090"/>
            <a:ext cx="1454941" cy="41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687" y="1669014"/>
            <a:ext cx="7502978" cy="4895909"/>
          </a:xfrm>
        </p:spPr>
        <p:txBody>
          <a:bodyPr>
            <a:normAutofit/>
          </a:bodyPr>
          <a:lstStyle/>
          <a:p>
            <a:r>
              <a:rPr lang="en-US" dirty="0" err="1" smtClean="0"/>
              <a:t>WebSploit</a:t>
            </a:r>
            <a:r>
              <a:rPr lang="en-US" dirty="0" smtClean="0"/>
              <a:t> </a:t>
            </a:r>
            <a:r>
              <a:rPr lang="en-US" sz="1350" dirty="0"/>
              <a:t>(</a:t>
            </a:r>
            <a:r>
              <a:rPr lang="en-US" sz="1350" dirty="0">
                <a:hlinkClick r:id="rId2"/>
              </a:rPr>
              <a:t>https://</a:t>
            </a:r>
            <a:r>
              <a:rPr lang="en-US" sz="1350" dirty="0" smtClean="0">
                <a:hlinkClick r:id="rId2"/>
              </a:rPr>
              <a:t>websploit.h4cker.org</a:t>
            </a:r>
            <a:r>
              <a:rPr lang="en-US" sz="1350" dirty="0" smtClean="0"/>
              <a:t>)</a:t>
            </a:r>
            <a:endParaRPr lang="en-US" sz="1350" dirty="0" smtClean="0"/>
          </a:p>
          <a:p>
            <a:r>
              <a:rPr lang="en-US" sz="1600" dirty="0" smtClean="0"/>
              <a:t>Learning Environment for Ethical Hacking</a:t>
            </a:r>
          </a:p>
          <a:p>
            <a:r>
              <a:rPr lang="en-US" sz="1600" dirty="0" smtClean="0"/>
              <a:t>Contains Intentionally Vulnerable Applications using </a:t>
            </a:r>
            <a:r>
              <a:rPr lang="en-US" sz="1600" dirty="0" err="1" smtClean="0"/>
              <a:t>Docker</a:t>
            </a:r>
            <a:r>
              <a:rPr lang="en-US" sz="1600" dirty="0" smtClean="0"/>
              <a:t> Containers</a:t>
            </a:r>
            <a:endParaRPr lang="en-US" sz="1600" dirty="0" smtClean="0"/>
          </a:p>
          <a:p>
            <a:r>
              <a:rPr lang="en-US" sz="1600" dirty="0" smtClean="0"/>
              <a:t>Virtual Machine for various Host Operating Systems</a:t>
            </a:r>
          </a:p>
          <a:p>
            <a:r>
              <a:rPr lang="en-US" sz="1600" dirty="0" smtClean="0"/>
              <a:t>Either download full VM</a:t>
            </a:r>
          </a:p>
          <a:p>
            <a:r>
              <a:rPr lang="en-US" sz="1600" dirty="0" smtClean="0"/>
              <a:t>Or use Install Script from Kali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20" y="116702"/>
            <a:ext cx="1549513" cy="2095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07" y="3389164"/>
            <a:ext cx="4328625" cy="33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687" y="1669014"/>
            <a:ext cx="7502978" cy="48959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Security Onion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2"/>
              </a:rPr>
              <a:t>https://securityonion.net</a:t>
            </a:r>
            <a:r>
              <a:rPr lang="en-US" sz="1600" dirty="0" smtClean="0"/>
              <a:t>)</a:t>
            </a:r>
          </a:p>
          <a:p>
            <a:r>
              <a:rPr lang="en-US" dirty="0" smtClean="0"/>
              <a:t>Free </a:t>
            </a:r>
            <a:r>
              <a:rPr lang="en-US" dirty="0"/>
              <a:t>and open source Linux distribution </a:t>
            </a:r>
            <a:r>
              <a:rPr lang="en-US" dirty="0" smtClean="0"/>
              <a:t>for:</a:t>
            </a:r>
          </a:p>
          <a:p>
            <a:pPr lvl="1"/>
            <a:r>
              <a:rPr lang="en-US" dirty="0" smtClean="0"/>
              <a:t>Threat hunting (Full-Packet Capture)</a:t>
            </a:r>
          </a:p>
          <a:p>
            <a:pPr lvl="1"/>
            <a:r>
              <a:rPr lang="en-US" dirty="0" smtClean="0"/>
              <a:t>Enterprise Security Monitoring (Network Security Monitoring)</a:t>
            </a:r>
          </a:p>
          <a:p>
            <a:pPr lvl="1"/>
            <a:r>
              <a:rPr lang="en-US" dirty="0" smtClean="0"/>
              <a:t>Log Management</a:t>
            </a:r>
          </a:p>
          <a:p>
            <a:pPr lvl="1"/>
            <a:r>
              <a:rPr lang="en-US" dirty="0" smtClean="0"/>
              <a:t>It includes:</a:t>
            </a:r>
          </a:p>
          <a:p>
            <a:pPr lvl="1"/>
            <a:r>
              <a:rPr lang="en-US" dirty="0" err="1" smtClean="0"/>
              <a:t>Elasticsearch</a:t>
            </a:r>
            <a:r>
              <a:rPr lang="en-US" dirty="0"/>
              <a:t>, </a:t>
            </a:r>
            <a:r>
              <a:rPr lang="en-US" dirty="0" err="1"/>
              <a:t>Logstash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Kibana</a:t>
            </a:r>
            <a:r>
              <a:rPr lang="en-US" dirty="0"/>
              <a:t>, Snort, </a:t>
            </a:r>
            <a:r>
              <a:rPr lang="en-US" dirty="0" err="1"/>
              <a:t>Suricata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Zeek</a:t>
            </a:r>
            <a:r>
              <a:rPr lang="en-US" dirty="0" smtClean="0"/>
              <a:t>, </a:t>
            </a:r>
            <a:r>
              <a:rPr lang="en-US" dirty="0" err="1"/>
              <a:t>Wazuh</a:t>
            </a:r>
            <a:r>
              <a:rPr lang="en-US" dirty="0"/>
              <a:t>, </a:t>
            </a:r>
            <a:r>
              <a:rPr lang="en-US" dirty="0" err="1"/>
              <a:t>Sguil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Squert</a:t>
            </a:r>
            <a:r>
              <a:rPr lang="en-US" dirty="0"/>
              <a:t>, </a:t>
            </a:r>
            <a:r>
              <a:rPr lang="en-US" dirty="0" err="1"/>
              <a:t>CyberChef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NetworkMiner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other security tools.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92005"/>
            <a:ext cx="1715231" cy="1715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223" y="1881408"/>
            <a:ext cx="1916208" cy="1442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661" y="3724208"/>
            <a:ext cx="5286770" cy="30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687" y="1669014"/>
            <a:ext cx="7502978" cy="4895909"/>
          </a:xfrm>
        </p:spPr>
        <p:txBody>
          <a:bodyPr>
            <a:normAutofit/>
          </a:bodyPr>
          <a:lstStyle/>
          <a:p>
            <a:r>
              <a:rPr lang="en-US" dirty="0" err="1" smtClean="0"/>
              <a:t>VulnHub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www.vulnhub.com</a:t>
            </a:r>
            <a:r>
              <a:rPr lang="en-US" sz="1600" dirty="0" smtClean="0"/>
              <a:t>)</a:t>
            </a:r>
            <a:endParaRPr lang="en-US" sz="1350" dirty="0" smtClean="0"/>
          </a:p>
          <a:p>
            <a:r>
              <a:rPr lang="en-US" dirty="0"/>
              <a:t>To provide materials that allows anyone to gain practical 'hands-on' experience in digital security, computer software &amp; network </a:t>
            </a:r>
            <a:r>
              <a:rPr lang="en-US" dirty="0" smtClean="0"/>
              <a:t>administration</a:t>
            </a:r>
          </a:p>
          <a:p>
            <a:r>
              <a:rPr lang="en-US" dirty="0" smtClean="0"/>
              <a:t>Example:  </a:t>
            </a:r>
            <a:r>
              <a:rPr lang="en-US" dirty="0" err="1" smtClean="0"/>
              <a:t>Geisha_Sun</a:t>
            </a:r>
            <a:r>
              <a:rPr lang="en-US" dirty="0"/>
              <a:t>*</a:t>
            </a:r>
          </a:p>
          <a:p>
            <a:pPr lvl="1"/>
            <a:r>
              <a:rPr lang="en-US" dirty="0"/>
              <a:t>Beginner to Intermediate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the root shell i.e.(</a:t>
            </a:r>
            <a:r>
              <a:rPr lang="en-US" dirty="0" err="1"/>
              <a:t>root@localhost</a:t>
            </a:r>
            <a:r>
              <a:rPr lang="en-US" dirty="0"/>
              <a:t>:~#) and then obtain flag under /root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Warning: Be careful with "rabbit hole</a:t>
            </a:r>
            <a:r>
              <a:rPr lang="en-US" dirty="0" smtClean="0"/>
              <a:t>"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652" y="95735"/>
            <a:ext cx="2213425" cy="1195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327" y="3140075"/>
            <a:ext cx="14287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687" y="1669014"/>
            <a:ext cx="7502978" cy="4895909"/>
          </a:xfrm>
        </p:spPr>
        <p:txBody>
          <a:bodyPr>
            <a:normAutofit/>
          </a:bodyPr>
          <a:lstStyle/>
          <a:p>
            <a:r>
              <a:rPr lang="en-US" dirty="0" smtClean="0"/>
              <a:t>Integrated Development Environment</a:t>
            </a:r>
          </a:p>
          <a:p>
            <a:pPr lvl="1"/>
            <a:r>
              <a:rPr lang="en-US" dirty="0" smtClean="0"/>
              <a:t>Provides Smart Code Completion</a:t>
            </a:r>
          </a:p>
          <a:p>
            <a:pPr lvl="1"/>
            <a:r>
              <a:rPr lang="en-US" dirty="0" smtClean="0"/>
              <a:t>Built-in Developer Tools</a:t>
            </a:r>
          </a:p>
          <a:p>
            <a:r>
              <a:rPr lang="en-US" dirty="0" err="1" smtClean="0"/>
              <a:t>JetBrains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www.jetbrains.com</a:t>
            </a:r>
            <a:r>
              <a:rPr lang="en-US" sz="16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PyCharm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  (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www.jetbrains.com/pycharm/</a:t>
            </a:r>
            <a:r>
              <a:rPr lang="en-US" sz="1600" dirty="0" smtClean="0"/>
              <a:t>)</a:t>
            </a: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dirty="0" err="1" smtClean="0"/>
              <a:t>IntelliJ</a:t>
            </a:r>
            <a:r>
              <a:rPr lang="en-US" dirty="0" smtClean="0"/>
              <a:t> IDEA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</a:t>
            </a:r>
            <a:r>
              <a:rPr lang="en-US" sz="1600" dirty="0"/>
              <a:t>(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www.jetbrains.com/idea</a:t>
            </a:r>
            <a:r>
              <a:rPr lang="en-US" sz="1600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23" y="57727"/>
            <a:ext cx="912294" cy="988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9989" y="57727"/>
            <a:ext cx="988318" cy="988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379" y="57727"/>
            <a:ext cx="988318" cy="9883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449" y="1193059"/>
            <a:ext cx="3783761" cy="2646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91" y="3840480"/>
            <a:ext cx="5085219" cy="29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687" y="1669014"/>
            <a:ext cx="7502978" cy="489590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Kotlin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</a:t>
            </a:r>
            <a:r>
              <a:rPr lang="en-US" sz="1600" dirty="0" smtClean="0">
                <a:hlinkClick r:id="rId2"/>
              </a:rPr>
              <a:t>://kotlinlang.org</a:t>
            </a:r>
            <a:r>
              <a:rPr lang="en-US" sz="16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Android Mobile Development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Android Studio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	(</a:t>
            </a:r>
            <a:r>
              <a:rPr lang="en-US" sz="1400" dirty="0" smtClean="0">
                <a:hlinkClick r:id="rId3"/>
              </a:rPr>
              <a:t>https://developer.android.com/studio</a:t>
            </a:r>
            <a:r>
              <a:rPr lang="en-US" sz="14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Object-Oriented Language</a:t>
            </a:r>
          </a:p>
          <a:p>
            <a:pPr lvl="1"/>
            <a:r>
              <a:rPr lang="en-US" dirty="0" smtClean="0"/>
              <a:t>Interoperability with Java</a:t>
            </a:r>
          </a:p>
          <a:p>
            <a:pPr lvl="2"/>
            <a:r>
              <a:rPr lang="en-US" dirty="0" smtClean="0"/>
              <a:t>Google moving away from Java</a:t>
            </a:r>
          </a:p>
          <a:p>
            <a:r>
              <a:rPr lang="en-US" dirty="0" smtClean="0"/>
              <a:t>Python </a:t>
            </a:r>
            <a:r>
              <a:rPr lang="en-US" sz="1600" dirty="0"/>
              <a:t>(</a:t>
            </a:r>
            <a:r>
              <a:rPr lang="en-US" sz="1600" dirty="0">
                <a:hlinkClick r:id="rId4"/>
              </a:rPr>
              <a:t>https</a:t>
            </a:r>
            <a:r>
              <a:rPr lang="en-US" sz="1600" dirty="0" smtClean="0">
                <a:hlinkClick r:id="rId4"/>
              </a:rPr>
              <a:t>://www.python.org</a:t>
            </a:r>
            <a:r>
              <a:rPr lang="en-US" sz="1600" dirty="0" smtClean="0"/>
              <a:t>)</a:t>
            </a:r>
          </a:p>
          <a:p>
            <a:pPr lvl="1"/>
            <a:r>
              <a:rPr lang="en-US" dirty="0" smtClean="0"/>
              <a:t>Interpreted</a:t>
            </a:r>
            <a:r>
              <a:rPr lang="en-US" dirty="0"/>
              <a:t>, interactive, </a:t>
            </a:r>
            <a:r>
              <a:rPr lang="en-US" dirty="0" smtClean="0"/>
              <a:t>Object-Oriented Language</a:t>
            </a:r>
          </a:p>
          <a:p>
            <a:pPr lvl="1"/>
            <a:r>
              <a:rPr lang="en-US" dirty="0" smtClean="0"/>
              <a:t>Incorporates </a:t>
            </a:r>
            <a:r>
              <a:rPr lang="en-US" dirty="0"/>
              <a:t>modules, exceptions, dynamic typing, very high level dynamic data types, and </a:t>
            </a:r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Combines </a:t>
            </a:r>
            <a:r>
              <a:rPr lang="en-US" dirty="0"/>
              <a:t>remarkable power with very clear </a:t>
            </a:r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Pre-Installed with Linux / IDLE built-in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De-facto Programming Language of Choice for Hacking Community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82" y="148492"/>
            <a:ext cx="929218" cy="929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696" y="148492"/>
            <a:ext cx="2551793" cy="864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38" y="453299"/>
            <a:ext cx="5171864" cy="3129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550" y="5128678"/>
            <a:ext cx="1615219" cy="10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Free Virtual Machines!</a:t>
            </a:r>
          </a:p>
          <a:p>
            <a:r>
              <a:rPr lang="en-US" sz="2400" dirty="0" smtClean="0"/>
              <a:t>Free Hacking Systems!</a:t>
            </a:r>
          </a:p>
          <a:p>
            <a:r>
              <a:rPr lang="en-US" sz="2400" dirty="0"/>
              <a:t>Free Tools!</a:t>
            </a:r>
          </a:p>
          <a:p>
            <a:r>
              <a:rPr lang="en-US" sz="2400" dirty="0" smtClean="0"/>
              <a:t>Free Resources</a:t>
            </a:r>
            <a:r>
              <a:rPr lang="en-US" sz="2400" dirty="0" smtClean="0"/>
              <a:t>!</a:t>
            </a:r>
          </a:p>
          <a:p>
            <a:r>
              <a:rPr lang="en-US" dirty="0" smtClean="0"/>
              <a:t>NOT ALL INCLUSIVE! Tons More Available!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34" y="4023309"/>
            <a:ext cx="1530575" cy="1182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291" y="5860432"/>
            <a:ext cx="1971919" cy="902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64" y="5860432"/>
            <a:ext cx="1583413" cy="878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259" y="70705"/>
            <a:ext cx="3028950" cy="1428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085" y="5697417"/>
            <a:ext cx="1109448" cy="1109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35" y="2153889"/>
            <a:ext cx="1530575" cy="121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6133" y="2249487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19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Free Virtual Machines!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Free Hacking Systems!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Free Tools!</a:t>
            </a:r>
          </a:p>
          <a:p>
            <a:r>
              <a:rPr lang="en-US" sz="4000" dirty="0" smtClean="0"/>
              <a:t>Free Resources!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34" y="4023309"/>
            <a:ext cx="1530575" cy="1182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291" y="5860432"/>
            <a:ext cx="1971919" cy="902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64" y="5860432"/>
            <a:ext cx="1583413" cy="878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259" y="70705"/>
            <a:ext cx="3028950" cy="1428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085" y="5697417"/>
            <a:ext cx="1109448" cy="1109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35" y="2153889"/>
            <a:ext cx="1530575" cy="12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92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Resources – MANY MORE OUT THERE!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686" y="1669014"/>
            <a:ext cx="7968483" cy="4895909"/>
          </a:xfrm>
        </p:spPr>
        <p:txBody>
          <a:bodyPr>
            <a:normAutofit/>
          </a:bodyPr>
          <a:lstStyle/>
          <a:p>
            <a:r>
              <a:rPr lang="en-US" dirty="0" smtClean="0"/>
              <a:t>Follow Omar Santos on Twitter / LinkedIn</a:t>
            </a:r>
          </a:p>
          <a:p>
            <a:r>
              <a:rPr lang="en-US" dirty="0" smtClean="0"/>
              <a:t>H4CKER </a:t>
            </a:r>
            <a:r>
              <a:rPr lang="en-US" sz="1400" dirty="0"/>
              <a:t>(</a:t>
            </a:r>
            <a:r>
              <a:rPr lang="en-US" sz="1400" dirty="0" smtClean="0">
                <a:hlinkClick r:id="rId2"/>
              </a:rPr>
              <a:t>https://h4cker.org</a:t>
            </a:r>
            <a:r>
              <a:rPr lang="en-US" sz="1400" dirty="0" smtClean="0"/>
              <a:t>)</a:t>
            </a:r>
            <a:endParaRPr lang="en-US" sz="1350" dirty="0" smtClean="0"/>
          </a:p>
          <a:p>
            <a:r>
              <a:rPr lang="en-US" dirty="0"/>
              <a:t>The Art of Hacking </a:t>
            </a:r>
            <a:r>
              <a:rPr lang="en-US" sz="1400" dirty="0"/>
              <a:t>(</a:t>
            </a:r>
            <a:r>
              <a:rPr lang="en-US" sz="1400" dirty="0">
                <a:hlinkClick r:id="rId3"/>
              </a:rPr>
              <a:t>https</a:t>
            </a:r>
            <a:r>
              <a:rPr lang="en-US" sz="1400" dirty="0" smtClean="0">
                <a:hlinkClick r:id="rId3"/>
              </a:rPr>
              <a:t>://theartofhacking.org</a:t>
            </a:r>
            <a:r>
              <a:rPr lang="en-US" sz="1400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 The Art of Hacking </a:t>
            </a:r>
            <a:r>
              <a:rPr lang="en-US" sz="1400" dirty="0" smtClean="0"/>
              <a:t>(</a:t>
            </a:r>
            <a:r>
              <a:rPr lang="en-US" sz="1400" dirty="0" smtClean="0">
                <a:hlinkClick r:id="rId3"/>
              </a:rPr>
              <a:t>https://github.com/The-Art-of-Hacking/h4cker</a:t>
            </a:r>
            <a:r>
              <a:rPr lang="en-US" sz="1400" dirty="0" smtClean="0"/>
              <a:t>)</a:t>
            </a:r>
            <a:endParaRPr lang="en-US" sz="950" dirty="0" smtClean="0"/>
          </a:p>
          <a:p>
            <a:pPr lvl="1"/>
            <a:r>
              <a:rPr lang="en-US" dirty="0" smtClean="0"/>
              <a:t>Cheat Sheets: </a:t>
            </a:r>
            <a:r>
              <a:rPr lang="en-US" sz="1400" dirty="0" smtClean="0"/>
              <a:t>(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github.com/The-Art-of-Hacking/h4cker/tree/master/cheat_sheets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r>
              <a:rPr lang="en-US" dirty="0" smtClean="0"/>
              <a:t>Awesome Python </a:t>
            </a:r>
            <a:r>
              <a:rPr lang="en-US" sz="1400" dirty="0"/>
              <a:t>(</a:t>
            </a:r>
            <a:r>
              <a:rPr lang="en-US" sz="1400" dirty="0">
                <a:hlinkClick r:id="rId5"/>
              </a:rPr>
              <a:t>https</a:t>
            </a:r>
            <a:r>
              <a:rPr lang="en-US" sz="1400" dirty="0" smtClean="0">
                <a:hlinkClick r:id="rId5"/>
              </a:rPr>
              <a:t>://github.com/vinta/awesome-python</a:t>
            </a:r>
            <a:r>
              <a:rPr lang="en-US" sz="1400" dirty="0" smtClean="0"/>
              <a:t>)</a:t>
            </a:r>
            <a:endParaRPr lang="en-US" sz="1350" dirty="0" smtClean="0"/>
          </a:p>
          <a:p>
            <a:r>
              <a:rPr lang="en-US" dirty="0" smtClean="0"/>
              <a:t>OWASP </a:t>
            </a:r>
            <a:r>
              <a:rPr lang="en-US" sz="1400" dirty="0" smtClean="0"/>
              <a:t>(</a:t>
            </a:r>
            <a:r>
              <a:rPr lang="en-US" sz="1400" dirty="0" smtClean="0">
                <a:hlinkClick r:id="rId6"/>
              </a:rPr>
              <a:t>https://owasp.org</a:t>
            </a:r>
            <a:r>
              <a:rPr lang="en-US" sz="1400" dirty="0" smtClean="0"/>
              <a:t>)</a:t>
            </a:r>
            <a:r>
              <a:rPr lang="en-US" dirty="0" smtClean="0"/>
              <a:t> &amp; </a:t>
            </a:r>
            <a:r>
              <a:rPr lang="en-US" dirty="0" err="1" smtClean="0"/>
              <a:t>WebGoat</a:t>
            </a:r>
            <a:r>
              <a:rPr lang="en-US" dirty="0" smtClean="0"/>
              <a:t> </a:t>
            </a:r>
            <a:r>
              <a:rPr lang="en-US" sz="1400" dirty="0"/>
              <a:t>(</a:t>
            </a: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owasp.org/www-project-webgoat</a:t>
            </a:r>
            <a:r>
              <a:rPr lang="en-US" sz="1400" dirty="0" smtClean="0"/>
              <a:t>)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Docker</a:t>
            </a:r>
            <a:r>
              <a:rPr lang="en-US" dirty="0" smtClean="0"/>
              <a:t> Hub </a:t>
            </a:r>
            <a:r>
              <a:rPr lang="en-US" sz="1400" dirty="0" smtClean="0"/>
              <a:t>(</a:t>
            </a: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hub.docker.com/u/santosomar</a:t>
            </a:r>
            <a:r>
              <a:rPr lang="en-US" sz="1400" dirty="0" smtClean="0"/>
              <a:t>)</a:t>
            </a:r>
            <a:endParaRPr lang="en-US" sz="1600" dirty="0"/>
          </a:p>
          <a:p>
            <a:r>
              <a:rPr lang="en-US" dirty="0"/>
              <a:t>Free Code Camp </a:t>
            </a:r>
            <a:r>
              <a:rPr lang="en-US" sz="1400" dirty="0"/>
              <a:t>(</a:t>
            </a:r>
            <a:r>
              <a:rPr lang="en-US" sz="1400" dirty="0">
                <a:hlinkClick r:id="rId8"/>
              </a:rPr>
              <a:t>https://www.freecodecamp.org</a:t>
            </a:r>
            <a:r>
              <a:rPr lang="en-US" sz="1400" dirty="0"/>
              <a:t>)</a:t>
            </a:r>
            <a:endParaRPr lang="en-US" sz="1600" dirty="0"/>
          </a:p>
          <a:p>
            <a:endParaRPr lang="en-US" sz="145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Virtual Machines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687" y="1669014"/>
            <a:ext cx="7502978" cy="4895909"/>
          </a:xfrm>
        </p:spPr>
        <p:txBody>
          <a:bodyPr>
            <a:normAutofit/>
          </a:bodyPr>
          <a:lstStyle/>
          <a:p>
            <a:r>
              <a:rPr lang="en-US" dirty="0" smtClean="0"/>
              <a:t>Virtual Box </a:t>
            </a:r>
            <a:r>
              <a:rPr lang="en-US" sz="1600" dirty="0"/>
              <a:t>(</a:t>
            </a:r>
            <a:r>
              <a:rPr lang="en-US" sz="1600" dirty="0" smtClean="0">
                <a:hlinkClick r:id="rId2"/>
              </a:rPr>
              <a:t>https://www.virtualbox.org</a:t>
            </a:r>
            <a:r>
              <a:rPr lang="en-US" sz="1600" dirty="0" smtClean="0"/>
              <a:t>)</a:t>
            </a:r>
          </a:p>
          <a:p>
            <a:r>
              <a:rPr lang="en-US" dirty="0" smtClean="0"/>
              <a:t>VMWare  </a:t>
            </a:r>
            <a:r>
              <a:rPr lang="en-US" sz="1600" dirty="0"/>
              <a:t>(</a:t>
            </a:r>
            <a:r>
              <a:rPr lang="en-US" sz="1600" dirty="0" smtClean="0">
                <a:hlinkClick r:id="rId3"/>
              </a:rPr>
              <a:t>https://www.vmware.com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dirty="0" err="1" smtClean="0"/>
              <a:t>Docker</a:t>
            </a:r>
            <a:r>
              <a:rPr lang="en-US" dirty="0" smtClean="0"/>
              <a:t> Containers </a:t>
            </a:r>
            <a:r>
              <a:rPr lang="en-US" sz="1600" dirty="0"/>
              <a:t>(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www.docker.com</a:t>
            </a:r>
            <a:r>
              <a:rPr lang="en-US" sz="1600" dirty="0" smtClean="0"/>
              <a:t>)</a:t>
            </a:r>
          </a:p>
          <a:p>
            <a:r>
              <a:rPr lang="en-US" dirty="0" err="1" smtClean="0"/>
              <a:t>ProxMox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>
                <a:hlinkClick r:id="rId4"/>
              </a:rPr>
              <a:t>https://www.docker.com</a:t>
            </a:r>
            <a:r>
              <a:rPr lang="en-US" sz="1600" dirty="0"/>
              <a:t>)</a:t>
            </a:r>
          </a:p>
          <a:p>
            <a:endParaRPr lang="en-US" sz="145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263" y="923034"/>
            <a:ext cx="959490" cy="1085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75" y="2179809"/>
            <a:ext cx="1777778" cy="279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263" y="2630389"/>
            <a:ext cx="959490" cy="959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92" y="3761094"/>
            <a:ext cx="3206861" cy="48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Virtual Machines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687" y="1669014"/>
            <a:ext cx="7502978" cy="4895909"/>
          </a:xfrm>
        </p:spPr>
        <p:txBody>
          <a:bodyPr>
            <a:normAutofit/>
          </a:bodyPr>
          <a:lstStyle/>
          <a:p>
            <a:r>
              <a:rPr lang="en-US" dirty="0" smtClean="0"/>
              <a:t>Virtual Box </a:t>
            </a:r>
            <a:r>
              <a:rPr lang="en-US" sz="1600" dirty="0"/>
              <a:t>(</a:t>
            </a:r>
            <a:r>
              <a:rPr lang="en-US" sz="1600" dirty="0" smtClean="0">
                <a:hlinkClick r:id="rId2"/>
              </a:rPr>
              <a:t>https://www.virtualbox.org</a:t>
            </a:r>
            <a:r>
              <a:rPr lang="en-US" sz="1600" dirty="0" smtClean="0"/>
              <a:t>)</a:t>
            </a:r>
          </a:p>
          <a:p>
            <a:r>
              <a:rPr lang="en-US" sz="1450" dirty="0" smtClean="0"/>
              <a:t>Runs on Windows, Mac OS X, and Linux/Unix Platforms</a:t>
            </a:r>
          </a:p>
          <a:p>
            <a:r>
              <a:rPr lang="en-US" sz="1450" dirty="0" smtClean="0"/>
              <a:t>Supports </a:t>
            </a:r>
            <a:r>
              <a:rPr lang="en-US" sz="1450" dirty="0"/>
              <a:t>Windows, Mac OS X, and Linux/Unix </a:t>
            </a:r>
            <a:r>
              <a:rPr lang="en-US" sz="1450" dirty="0" smtClean="0"/>
              <a:t>Platforms as Guest OS</a:t>
            </a:r>
            <a:endParaRPr lang="en-US" sz="1450" dirty="0" smtClean="0"/>
          </a:p>
          <a:p>
            <a:r>
              <a:rPr lang="en-US" sz="1450" dirty="0" err="1" smtClean="0"/>
              <a:t>Virtualizer</a:t>
            </a:r>
            <a:r>
              <a:rPr lang="en-US" sz="1450" dirty="0" smtClean="0"/>
              <a:t> for various Host Operating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69" y="124763"/>
            <a:ext cx="1498388" cy="1695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786" y="3751384"/>
            <a:ext cx="4104146" cy="3034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4" y="3751384"/>
            <a:ext cx="4519729" cy="303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Virtual Machines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687" y="1669014"/>
            <a:ext cx="7502978" cy="4895909"/>
          </a:xfrm>
        </p:spPr>
        <p:txBody>
          <a:bodyPr>
            <a:normAutofit/>
          </a:bodyPr>
          <a:lstStyle/>
          <a:p>
            <a:r>
              <a:rPr lang="en-US" dirty="0" smtClean="0"/>
              <a:t>VMWare  </a:t>
            </a:r>
            <a:r>
              <a:rPr lang="en-US" sz="1600" dirty="0"/>
              <a:t>(</a:t>
            </a:r>
            <a:r>
              <a:rPr lang="en-US" sz="1600" dirty="0" smtClean="0">
                <a:hlinkClick r:id="rId2"/>
              </a:rPr>
              <a:t>https://www.vmware.com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1600" dirty="0"/>
              <a:t>Workstation Player (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www.vmware.com/products/workstation-player.html</a:t>
            </a:r>
            <a:r>
              <a:rPr lang="en-US" sz="1600" dirty="0" smtClean="0"/>
              <a:t>)</a:t>
            </a:r>
          </a:p>
          <a:p>
            <a:pPr lvl="1"/>
            <a:r>
              <a:rPr lang="en-US" sz="1400" dirty="0" smtClean="0"/>
              <a:t>Runs </a:t>
            </a:r>
            <a:r>
              <a:rPr lang="en-US" sz="1400" dirty="0"/>
              <a:t>on </a:t>
            </a:r>
            <a:r>
              <a:rPr lang="en-US" sz="1400" dirty="0" smtClean="0"/>
              <a:t>Windows </a:t>
            </a:r>
            <a:r>
              <a:rPr lang="en-US" sz="1400" dirty="0"/>
              <a:t>and </a:t>
            </a:r>
            <a:r>
              <a:rPr lang="en-US" sz="1400" dirty="0" smtClean="0"/>
              <a:t>Linux </a:t>
            </a:r>
            <a:r>
              <a:rPr lang="en-US" sz="1400" dirty="0"/>
              <a:t>Platforms</a:t>
            </a:r>
          </a:p>
          <a:p>
            <a:pPr lvl="1"/>
            <a:r>
              <a:rPr lang="en-US" sz="1400" dirty="0" err="1"/>
              <a:t>Virtualizer</a:t>
            </a:r>
            <a:r>
              <a:rPr lang="en-US" sz="1400" dirty="0"/>
              <a:t> for various Host Operating Systems</a:t>
            </a:r>
          </a:p>
          <a:p>
            <a:r>
              <a:rPr lang="en-US" sz="1600" dirty="0" smtClean="0"/>
              <a:t>VMWare Fusion </a:t>
            </a:r>
            <a:r>
              <a:rPr lang="en-US" sz="1600" dirty="0"/>
              <a:t>(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www.vmware.com/products/fusion.html</a:t>
            </a:r>
            <a:r>
              <a:rPr lang="en-US" sz="1600" dirty="0" smtClean="0"/>
              <a:t>)</a:t>
            </a:r>
          </a:p>
          <a:p>
            <a:pPr lvl="1"/>
            <a:r>
              <a:rPr lang="en-US" sz="1400" dirty="0"/>
              <a:t>Runs on </a:t>
            </a:r>
            <a:r>
              <a:rPr lang="en-US" sz="1400" dirty="0" smtClean="0"/>
              <a:t>Mac </a:t>
            </a:r>
            <a:r>
              <a:rPr lang="en-US" sz="1400" dirty="0"/>
              <a:t>Platforms</a:t>
            </a:r>
          </a:p>
          <a:p>
            <a:pPr lvl="1"/>
            <a:r>
              <a:rPr lang="en-US" sz="1400" dirty="0" err="1"/>
              <a:t>Virtualizer</a:t>
            </a:r>
            <a:r>
              <a:rPr lang="en-US" sz="1400" dirty="0"/>
              <a:t> for various Host Operating </a:t>
            </a:r>
            <a:r>
              <a:rPr lang="en-US" sz="1400" dirty="0" smtClean="0"/>
              <a:t>Systems</a:t>
            </a:r>
            <a:endParaRPr lang="en-US" sz="12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12" y="256947"/>
            <a:ext cx="2794630" cy="4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Virtual Machines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687" y="1669014"/>
            <a:ext cx="7502978" cy="4895909"/>
          </a:xfrm>
        </p:spPr>
        <p:txBody>
          <a:bodyPr>
            <a:normAutofit/>
          </a:bodyPr>
          <a:lstStyle/>
          <a:p>
            <a:r>
              <a:rPr lang="en-US" dirty="0" err="1"/>
              <a:t>Docker</a:t>
            </a:r>
            <a:r>
              <a:rPr lang="en-US" dirty="0"/>
              <a:t> Containers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https://www.docker.com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Not a true Virtual Machine</a:t>
            </a:r>
          </a:p>
          <a:p>
            <a:pPr lvl="1"/>
            <a:r>
              <a:rPr lang="en-US" sz="1200" dirty="0"/>
              <a:t>Runs on Windows and Linux </a:t>
            </a:r>
            <a:r>
              <a:rPr lang="en-US" sz="1200" dirty="0" smtClean="0"/>
              <a:t>Platforms</a:t>
            </a:r>
          </a:p>
          <a:p>
            <a:r>
              <a:rPr lang="en-US" sz="1600" dirty="0" smtClean="0"/>
              <a:t>Software application that runs </a:t>
            </a:r>
            <a:r>
              <a:rPr lang="en-US" sz="1600" dirty="0"/>
              <a:t>quickly and </a:t>
            </a:r>
            <a:r>
              <a:rPr lang="en-US" sz="1600" dirty="0" smtClean="0"/>
              <a:t>reliably</a:t>
            </a:r>
          </a:p>
          <a:p>
            <a:r>
              <a:rPr lang="en-US" sz="1600" dirty="0" smtClean="0"/>
              <a:t>A </a:t>
            </a:r>
            <a:r>
              <a:rPr lang="en-US" sz="1600" dirty="0"/>
              <a:t>lightweight, standalone, executable </a:t>
            </a:r>
            <a:r>
              <a:rPr lang="en-US" sz="1600" dirty="0" smtClean="0"/>
              <a:t>package that </a:t>
            </a:r>
            <a:r>
              <a:rPr lang="en-US" sz="1600" dirty="0"/>
              <a:t>includes everything needed to run an application: code, runtime, system tools, system libraries and </a:t>
            </a:r>
            <a:r>
              <a:rPr lang="en-US" sz="1600" dirty="0" smtClean="0"/>
              <a:t>settings</a:t>
            </a:r>
          </a:p>
          <a:p>
            <a:r>
              <a:rPr lang="en-US" sz="1600" dirty="0" smtClean="0"/>
              <a:t>Isolates </a:t>
            </a:r>
            <a:r>
              <a:rPr lang="en-US" sz="1600" dirty="0"/>
              <a:t>software from its </a:t>
            </a:r>
            <a:r>
              <a:rPr lang="en-US" sz="1600" dirty="0" smtClean="0"/>
              <a:t>environment</a:t>
            </a:r>
          </a:p>
          <a:p>
            <a:r>
              <a:rPr lang="en-US" sz="1600" dirty="0" smtClean="0"/>
              <a:t>Works </a:t>
            </a:r>
            <a:r>
              <a:rPr lang="en-US" sz="1600" dirty="0"/>
              <a:t>uniformly despite </a:t>
            </a:r>
            <a:r>
              <a:rPr lang="en-US" sz="1600" dirty="0" smtClean="0"/>
              <a:t>different OS Kernels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309" y="49375"/>
            <a:ext cx="1791562" cy="1802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96" y="4753850"/>
            <a:ext cx="2585089" cy="2065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63" y="4745507"/>
            <a:ext cx="2595532" cy="20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Virtual Machines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687" y="1669014"/>
            <a:ext cx="7502978" cy="4895909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Prox</a:t>
            </a:r>
            <a:r>
              <a:rPr lang="en-US" dirty="0" err="1" smtClean="0"/>
              <a:t>Mox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2"/>
              </a:rPr>
              <a:t>https://www.proxmox.com/en/</a:t>
            </a:r>
            <a:r>
              <a:rPr lang="en-US" sz="1600" dirty="0" smtClean="0"/>
              <a:t>)</a:t>
            </a:r>
            <a:endParaRPr lang="en-US" sz="1350" dirty="0" smtClean="0"/>
          </a:p>
          <a:p>
            <a:r>
              <a:rPr lang="en-US" sz="1600" dirty="0" err="1" smtClean="0"/>
              <a:t>ProxMox</a:t>
            </a:r>
            <a:r>
              <a:rPr lang="en-US" sz="1600" dirty="0" smtClean="0"/>
              <a:t> Virtual Environment</a:t>
            </a:r>
          </a:p>
          <a:p>
            <a:r>
              <a:rPr lang="en-US" sz="1600" dirty="0" smtClean="0"/>
              <a:t>Enterprise Virtualization</a:t>
            </a:r>
          </a:p>
          <a:p>
            <a:r>
              <a:rPr lang="en-US" sz="1600" dirty="0" smtClean="0"/>
              <a:t>Integrates </a:t>
            </a:r>
            <a:r>
              <a:rPr lang="en-US" sz="1600" dirty="0"/>
              <a:t>KVM hypervisor and LXC </a:t>
            </a:r>
            <a:r>
              <a:rPr lang="en-US" sz="1600" dirty="0" smtClean="0"/>
              <a:t>containers</a:t>
            </a:r>
          </a:p>
          <a:p>
            <a:r>
              <a:rPr lang="en-US" sz="1600" dirty="0" smtClean="0"/>
              <a:t>Software-defined storage</a:t>
            </a:r>
          </a:p>
          <a:p>
            <a:r>
              <a:rPr lang="en-US" sz="1600" dirty="0" smtClean="0"/>
              <a:t>Networking </a:t>
            </a:r>
            <a:r>
              <a:rPr lang="en-US" sz="1600" dirty="0"/>
              <a:t>functionality on a single </a:t>
            </a:r>
            <a:r>
              <a:rPr lang="en-US" sz="1600" dirty="0" smtClean="0"/>
              <a:t>platform</a:t>
            </a:r>
          </a:p>
          <a:p>
            <a:r>
              <a:rPr lang="en-US" sz="1600" dirty="0" smtClean="0"/>
              <a:t>Easily </a:t>
            </a:r>
            <a:r>
              <a:rPr lang="en-US" sz="1600" dirty="0"/>
              <a:t>manages high availability </a:t>
            </a:r>
            <a:r>
              <a:rPr lang="en-US" sz="1600" dirty="0" smtClean="0"/>
              <a:t>clusters</a:t>
            </a:r>
          </a:p>
          <a:p>
            <a:r>
              <a:rPr lang="en-US" sz="1600" dirty="0" smtClean="0"/>
              <a:t>Disaster </a:t>
            </a:r>
            <a:r>
              <a:rPr lang="en-US" sz="1600" dirty="0"/>
              <a:t>recovery </a:t>
            </a:r>
            <a:r>
              <a:rPr lang="en-US" sz="1600" dirty="0" smtClean="0"/>
              <a:t>tools</a:t>
            </a:r>
          </a:p>
          <a:p>
            <a:r>
              <a:rPr lang="en-US" sz="1600" dirty="0" smtClean="0"/>
              <a:t>Built-in </a:t>
            </a:r>
            <a:r>
              <a:rPr lang="en-US" sz="1600" dirty="0"/>
              <a:t>web management interface</a:t>
            </a:r>
            <a:endParaRPr lang="en-US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297" y="77663"/>
            <a:ext cx="4117706" cy="774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628" y="4253796"/>
            <a:ext cx="4487265" cy="2524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628" y="1692624"/>
            <a:ext cx="4487264" cy="25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Free Virtual Machines!</a:t>
            </a:r>
          </a:p>
          <a:p>
            <a:r>
              <a:rPr lang="en-US" sz="4000" dirty="0" smtClean="0"/>
              <a:t>Free Hacking Systems!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Free Tools!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Free Resources!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34" y="4023309"/>
            <a:ext cx="1530575" cy="1182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291" y="5860432"/>
            <a:ext cx="1971919" cy="902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64" y="5860432"/>
            <a:ext cx="1583413" cy="878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259" y="70705"/>
            <a:ext cx="3028950" cy="1428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085" y="5697417"/>
            <a:ext cx="1109448" cy="1109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35" y="2153889"/>
            <a:ext cx="1530575" cy="12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4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53" y="1012626"/>
            <a:ext cx="7886700" cy="58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</a:t>
            </a:r>
            <a:r>
              <a:rPr lang="en-US" dirty="0" smtClean="0"/>
              <a:t>Hacking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0872" y="1669014"/>
            <a:ext cx="7502978" cy="4989694"/>
          </a:xfrm>
        </p:spPr>
        <p:txBody>
          <a:bodyPr>
            <a:noAutofit/>
          </a:bodyPr>
          <a:lstStyle/>
          <a:p>
            <a:r>
              <a:rPr lang="en-US" sz="1600" b="1" dirty="0" err="1" smtClean="0"/>
              <a:t>Pentoo</a:t>
            </a:r>
            <a:r>
              <a:rPr lang="en-US" sz="1600" b="1" dirty="0" smtClean="0"/>
              <a:t> 2019.1 </a:t>
            </a:r>
            <a:r>
              <a:rPr lang="en-US" sz="1200" b="1" dirty="0" smtClean="0"/>
              <a:t>(</a:t>
            </a:r>
            <a:r>
              <a:rPr lang="en-US" sz="1200" b="1" dirty="0"/>
              <a:t>Current Release) (JUN 22 ‘05 - First Release) </a:t>
            </a:r>
            <a:r>
              <a:rPr lang="en-US" sz="1100" b="1" dirty="0"/>
              <a:t>(</a:t>
            </a:r>
            <a:r>
              <a:rPr lang="en-US" sz="1100" b="1" dirty="0">
                <a:hlinkClick r:id="rId2"/>
              </a:rPr>
              <a:t>http://www.pentoo.ch</a:t>
            </a:r>
            <a:r>
              <a:rPr lang="en-US" sz="1100" b="1" dirty="0"/>
              <a:t>)</a:t>
            </a:r>
            <a:endParaRPr lang="en-US" sz="1600" b="1" dirty="0"/>
          </a:p>
          <a:p>
            <a:pPr lvl="1"/>
            <a:r>
              <a:rPr lang="en-US" sz="1400" b="1" dirty="0"/>
              <a:t>Gentoo (BSD) Linux </a:t>
            </a:r>
            <a:r>
              <a:rPr lang="en-US" sz="1100" b="1" dirty="0"/>
              <a:t>(</a:t>
            </a:r>
            <a:r>
              <a:rPr lang="en-US" sz="1100" b="1" dirty="0">
                <a:hlinkClick r:id="rId2"/>
              </a:rPr>
              <a:t>http://www.gentoo.org</a:t>
            </a:r>
            <a:r>
              <a:rPr lang="en-US" sz="1100" b="1" dirty="0"/>
              <a:t>)</a:t>
            </a:r>
          </a:p>
          <a:p>
            <a:pPr lvl="1"/>
            <a:r>
              <a:rPr lang="en-US" sz="1200" b="1" dirty="0"/>
              <a:t>Highly customizable Hardened Linux-based OS</a:t>
            </a:r>
          </a:p>
          <a:p>
            <a:pPr lvl="2"/>
            <a:r>
              <a:rPr lang="en-US" sz="1200" b="1" dirty="0"/>
              <a:t>Meta-distribution and Pentoo overlay (allows tools to be built on top of Gentoo) </a:t>
            </a:r>
          </a:p>
          <a:p>
            <a:r>
              <a:rPr lang="en-US" sz="1600" b="1" dirty="0" smtClean="0"/>
              <a:t>Kali Linux 2020.1 </a:t>
            </a:r>
            <a:r>
              <a:rPr lang="en-US" sz="1400" b="1" dirty="0"/>
              <a:t>(Current Release) </a:t>
            </a:r>
            <a:r>
              <a:rPr lang="en-US" sz="1400" b="1" dirty="0" smtClean="0"/>
              <a:t>(MAR 13 </a:t>
            </a:r>
            <a:r>
              <a:rPr lang="en-US" sz="1400" b="1" dirty="0"/>
              <a:t>‘</a:t>
            </a:r>
            <a:r>
              <a:rPr lang="en-US" sz="1400" b="1" dirty="0" smtClean="0"/>
              <a:t>13 </a:t>
            </a:r>
            <a:r>
              <a:rPr lang="en-US" sz="1400" b="1" dirty="0"/>
              <a:t>- First Release)</a:t>
            </a:r>
            <a:r>
              <a:rPr lang="en-US" sz="1600" b="1" dirty="0" smtClean="0"/>
              <a:t> </a:t>
            </a:r>
            <a:r>
              <a:rPr lang="en-US" sz="1100" b="1" dirty="0"/>
              <a:t>(</a:t>
            </a:r>
            <a:r>
              <a:rPr lang="en-US" sz="1100" b="1" dirty="0">
                <a:hlinkClick r:id="rId3"/>
              </a:rPr>
              <a:t>https://www.kali.org</a:t>
            </a:r>
            <a:r>
              <a:rPr lang="en-US" sz="1100" b="1" dirty="0"/>
              <a:t>)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lvl="1"/>
            <a:r>
              <a:rPr lang="en-US" sz="1400" b="1" dirty="0"/>
              <a:t>Debian Linux  </a:t>
            </a:r>
            <a:r>
              <a:rPr lang="en-US" sz="1100" b="1" dirty="0"/>
              <a:t>(</a:t>
            </a:r>
            <a:r>
              <a:rPr lang="en-US" sz="1100" b="1" dirty="0">
                <a:hlinkClick r:id="rId4"/>
              </a:rPr>
              <a:t>http://www.debian.org</a:t>
            </a:r>
            <a:r>
              <a:rPr lang="en-US" sz="1100" b="1" dirty="0"/>
              <a:t>)</a:t>
            </a:r>
            <a:endParaRPr lang="en-US" sz="1400" b="1" dirty="0"/>
          </a:p>
          <a:p>
            <a:pPr lvl="2"/>
            <a:r>
              <a:rPr lang="en-US" sz="1200" b="1" dirty="0"/>
              <a:t>Digital Forensics</a:t>
            </a:r>
          </a:p>
          <a:p>
            <a:pPr lvl="2"/>
            <a:r>
              <a:rPr lang="en-US" sz="1200" b="1" dirty="0"/>
              <a:t>Penetration Testing</a:t>
            </a:r>
          </a:p>
          <a:p>
            <a:pPr lvl="2"/>
            <a:r>
              <a:rPr lang="en-US" sz="1200" b="1" dirty="0" smtClean="0"/>
              <a:t>Replaced </a:t>
            </a:r>
            <a:r>
              <a:rPr lang="en-US" sz="1200" b="1" dirty="0" err="1"/>
              <a:t>BackTrack</a:t>
            </a:r>
            <a:r>
              <a:rPr lang="en-US" sz="1200" b="1" dirty="0"/>
              <a:t> 5 R3 (Final Release) (FEB 06 was First Release)</a:t>
            </a:r>
          </a:p>
          <a:p>
            <a:pPr lvl="3"/>
            <a:r>
              <a:rPr lang="en-US" sz="1100" b="1" dirty="0"/>
              <a:t>Ubuntu Linux (http://</a:t>
            </a:r>
            <a:r>
              <a:rPr lang="en-US" sz="1100" b="1" dirty="0" smtClean="0"/>
              <a:t>www.ubuntu.com)</a:t>
            </a:r>
            <a:endParaRPr lang="en-US" sz="1100" b="1" dirty="0"/>
          </a:p>
          <a:p>
            <a:r>
              <a:rPr lang="en-US" sz="1600" b="1" dirty="0" err="1" smtClean="0"/>
              <a:t>BlackArch</a:t>
            </a:r>
            <a:r>
              <a:rPr lang="en-US" sz="1600" b="1" dirty="0" smtClean="0"/>
              <a:t> Linux 2020.01.01 </a:t>
            </a:r>
            <a:r>
              <a:rPr lang="en-US" sz="1200" b="1" dirty="0"/>
              <a:t>(Current Release) </a:t>
            </a:r>
            <a:r>
              <a:rPr lang="en-US" sz="1100" b="1" dirty="0"/>
              <a:t>(</a:t>
            </a:r>
            <a:r>
              <a:rPr lang="en-US" sz="1100" b="1" dirty="0">
                <a:hlinkClick r:id="rId2"/>
              </a:rPr>
              <a:t>https://blackarch.org</a:t>
            </a:r>
            <a:r>
              <a:rPr lang="en-US" sz="1100" b="1" dirty="0"/>
              <a:t>)</a:t>
            </a:r>
            <a:endParaRPr lang="en-US" sz="1600" b="1" dirty="0" smtClean="0"/>
          </a:p>
          <a:p>
            <a:pPr lvl="1"/>
            <a:r>
              <a:rPr lang="en-US" sz="1400" b="1" dirty="0"/>
              <a:t>Arch Linux </a:t>
            </a:r>
            <a:r>
              <a:rPr lang="en-US" sz="1100" b="1" dirty="0"/>
              <a:t>(</a:t>
            </a:r>
            <a:r>
              <a:rPr lang="en-US" sz="1100" b="1" dirty="0">
                <a:hlinkClick r:id="rId2"/>
              </a:rPr>
              <a:t>https://www.archlinux.org</a:t>
            </a:r>
            <a:r>
              <a:rPr lang="en-US" sz="1100" b="1" dirty="0"/>
              <a:t>)</a:t>
            </a:r>
          </a:p>
          <a:p>
            <a:pPr lvl="1"/>
            <a:r>
              <a:rPr lang="en-US" sz="1200" b="1" dirty="0"/>
              <a:t>Very similar to Kali but with more tools!</a:t>
            </a:r>
          </a:p>
          <a:p>
            <a:r>
              <a:rPr lang="en-US" sz="1600" b="1" dirty="0" smtClean="0"/>
              <a:t>The Parrot System </a:t>
            </a:r>
            <a:r>
              <a:rPr lang="en-US" sz="1200" b="1" dirty="0"/>
              <a:t>(Current Release) </a:t>
            </a:r>
            <a:r>
              <a:rPr lang="en-US" sz="1100" b="1" dirty="0"/>
              <a:t>(</a:t>
            </a:r>
            <a:r>
              <a:rPr lang="en-US" sz="1100" b="1" dirty="0">
                <a:hlinkClick r:id="rId2"/>
              </a:rPr>
              <a:t>https</a:t>
            </a:r>
            <a:r>
              <a:rPr lang="en-US" sz="1100" b="1" dirty="0" smtClean="0">
                <a:hlinkClick r:id="rId2"/>
              </a:rPr>
              <a:t>://parrotlinux.org</a:t>
            </a:r>
            <a:r>
              <a:rPr lang="en-US" sz="1100" b="1" dirty="0"/>
              <a:t>)</a:t>
            </a:r>
            <a:endParaRPr lang="en-US" sz="1600" b="1" dirty="0"/>
          </a:p>
          <a:p>
            <a:pPr lvl="1"/>
            <a:r>
              <a:rPr lang="en-US" sz="1400" b="1" dirty="0"/>
              <a:t>Debian Linux  </a:t>
            </a:r>
            <a:r>
              <a:rPr lang="en-US" sz="1100" b="1" dirty="0"/>
              <a:t>(</a:t>
            </a:r>
            <a:r>
              <a:rPr lang="en-US" sz="1100" b="1" dirty="0">
                <a:hlinkClick r:id="rId4"/>
              </a:rPr>
              <a:t>http://www.debian.org</a:t>
            </a:r>
            <a:r>
              <a:rPr lang="en-US" sz="1100" b="1" dirty="0" smtClean="0"/>
              <a:t>)</a:t>
            </a:r>
            <a:endParaRPr lang="en-US" sz="1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BEDF-E8C1-4CB7-BF1D-A09C40E68FB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925" y="3208021"/>
            <a:ext cx="2457450" cy="87391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38734" y="1868667"/>
            <a:ext cx="2143833" cy="789068"/>
            <a:chOff x="9057312" y="1549157"/>
            <a:chExt cx="2383573" cy="685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45583" y="1549157"/>
              <a:ext cx="1895302" cy="685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57312" y="1549157"/>
              <a:ext cx="488271" cy="6858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16" y="5802908"/>
            <a:ext cx="946669" cy="890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74" y="4632224"/>
            <a:ext cx="1015151" cy="101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5891</TotalTime>
  <Words>1012</Words>
  <Application>Microsoft Office PowerPoint</Application>
  <PresentationFormat>On-screen Show (4:3)</PresentationFormat>
  <Paragraphs>198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Tw Cen MT</vt:lpstr>
      <vt:lpstr>Circuit</vt:lpstr>
      <vt:lpstr>Free Hacking Stuff Discovered during Quarantine </vt:lpstr>
      <vt:lpstr>OUtline</vt:lpstr>
      <vt:lpstr>Free Virtual Machines</vt:lpstr>
      <vt:lpstr>Free Virtual Machines</vt:lpstr>
      <vt:lpstr>Free Virtual Machines</vt:lpstr>
      <vt:lpstr>Free Virtual Machines</vt:lpstr>
      <vt:lpstr>Free Virtual Machines</vt:lpstr>
      <vt:lpstr>OUtline</vt:lpstr>
      <vt:lpstr>Free Hacking Systems</vt:lpstr>
      <vt:lpstr>Kali Linux</vt:lpstr>
      <vt:lpstr>Installing Kali MetaPackageS</vt:lpstr>
      <vt:lpstr>BlackArch</vt:lpstr>
      <vt:lpstr>OUtline</vt:lpstr>
      <vt:lpstr>Free TOOLS</vt:lpstr>
      <vt:lpstr>Free Tools</vt:lpstr>
      <vt:lpstr>Free TOOLS</vt:lpstr>
      <vt:lpstr>Free TOOLS</vt:lpstr>
      <vt:lpstr>Free TOOLS</vt:lpstr>
      <vt:lpstr>Free TOOLS</vt:lpstr>
      <vt:lpstr>OUtline</vt:lpstr>
      <vt:lpstr>Free Resources – MANY MORE OUT THERE!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Arch vs Kali</dc:title>
  <dc:creator>John Carls</dc:creator>
  <cp:lastModifiedBy>John Carls</cp:lastModifiedBy>
  <cp:revision>45</cp:revision>
  <dcterms:created xsi:type="dcterms:W3CDTF">2020-03-10T02:27:55Z</dcterms:created>
  <dcterms:modified xsi:type="dcterms:W3CDTF">2020-06-11T21:21:20Z</dcterms:modified>
</cp:coreProperties>
</file>