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5" r:id="rId3"/>
    <p:sldId id="272" r:id="rId4"/>
    <p:sldId id="273" r:id="rId5"/>
    <p:sldId id="274" r:id="rId6"/>
    <p:sldId id="275" r:id="rId7"/>
    <p:sldId id="298" r:id="rId8"/>
    <p:sldId id="299" r:id="rId9"/>
    <p:sldId id="300" r:id="rId10"/>
    <p:sldId id="301" r:id="rId11"/>
    <p:sldId id="304" r:id="rId12"/>
    <p:sldId id="303" r:id="rId13"/>
    <p:sldId id="302" r:id="rId14"/>
    <p:sldId id="296" r:id="rId15"/>
    <p:sldId id="311" r:id="rId16"/>
    <p:sldId id="312" r:id="rId17"/>
    <p:sldId id="313" r:id="rId18"/>
    <p:sldId id="314" r:id="rId19"/>
    <p:sldId id="307" r:id="rId20"/>
    <p:sldId id="308" r:id="rId21"/>
    <p:sldId id="309" r:id="rId22"/>
    <p:sldId id="310" r:id="rId23"/>
    <p:sldId id="305" r:id="rId24"/>
    <p:sldId id="306" r:id="rId25"/>
    <p:sldId id="276" r:id="rId26"/>
    <p:sldId id="277" r:id="rId27"/>
    <p:sldId id="262" r:id="rId28"/>
    <p:sldId id="319" r:id="rId29"/>
    <p:sldId id="320" r:id="rId30"/>
    <p:sldId id="321" r:id="rId31"/>
    <p:sldId id="322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81527" autoAdjust="0"/>
  </p:normalViewPr>
  <p:slideViewPr>
    <p:cSldViewPr snapToGrid="0">
      <p:cViewPr varScale="1">
        <p:scale>
          <a:sx n="68" d="100"/>
          <a:sy n="68" d="100"/>
        </p:scale>
        <p:origin x="60" y="1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8/10/2021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EricZimmerman/Sum" TargetMode="External"/><Relationship Id="rId2" Type="http://schemas.openxmlformats.org/officeDocument/2006/relationships/hyperlink" Target="https://github.com/brimorlabs/KStrik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hyperlink" Target="https://github.com/megan201296/gsuite-dfir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hyperlink" Target="https://github.com/strozfriedberg/lightgre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hyperlink" Target="https://gitlab.com/syntax-ir/playbooks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hyperlink" Target="https://github.com/DFIR-Drew/OCR-Bitmap-Cache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hyperlink" Target="https://github.com/adobe/stringlifie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hyperlink" Target="http://www.autopsy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www.sans.org/tools/?&amp;focus-area=digital-forensic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s://www.sans.org/tools/sift-workstation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s://www.sans.org/tools/sof-elk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remnux.org/" TargetMode="External"/><Relationship Id="rId2" Type="http://schemas.openxmlformats.org/officeDocument/2006/relationships/hyperlink" Target="https://www.sans.org/tools/remnux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github.com/ReconInfoSec/velociraptor-to-timesketch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8424" y="502024"/>
            <a:ext cx="9211470" cy="4258235"/>
          </a:xfrm>
        </p:spPr>
        <p:txBody>
          <a:bodyPr anchor="t">
            <a:norm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DFIR Summit 2021</a:t>
            </a:r>
            <a:br>
              <a:rPr lang="en-US" sz="6600" b="1" dirty="0" smtClean="0">
                <a:solidFill>
                  <a:srgbClr val="FF0000"/>
                </a:solidFill>
              </a:rPr>
            </a:br>
            <a:r>
              <a:rPr lang="en-US" sz="4000" dirty="0" smtClean="0">
                <a:solidFill>
                  <a:srgbClr val="002060"/>
                </a:solidFill>
              </a:rPr>
              <a:t/>
            </a:r>
            <a:br>
              <a:rPr lang="en-US" sz="4000" dirty="0" smtClean="0">
                <a:solidFill>
                  <a:srgbClr val="002060"/>
                </a:solidFill>
              </a:rPr>
            </a:br>
            <a:r>
              <a:rPr lang="en-US" sz="4000" dirty="0">
                <a:solidFill>
                  <a:srgbClr val="002060"/>
                </a:solidFill>
              </a:rPr>
              <a:t>-</a:t>
            </a:r>
            <a:r>
              <a:rPr lang="en-US" sz="4000" dirty="0" smtClean="0">
                <a:solidFill>
                  <a:srgbClr val="002060"/>
                </a:solidFill>
              </a:rPr>
              <a:t> Presentations</a:t>
            </a:r>
            <a:br>
              <a:rPr lang="en-US" sz="4000" dirty="0" smtClean="0">
                <a:solidFill>
                  <a:srgbClr val="002060"/>
                </a:solidFill>
              </a:rPr>
            </a:br>
            <a:r>
              <a:rPr lang="en-US" sz="4000" dirty="0" smtClean="0">
                <a:solidFill>
                  <a:srgbClr val="002060"/>
                </a:solidFill>
              </a:rPr>
              <a:t>- Resources</a:t>
            </a:r>
            <a:r>
              <a:rPr lang="en-US" sz="4000" dirty="0">
                <a:solidFill>
                  <a:srgbClr val="002060"/>
                </a:solidFill>
              </a:rPr>
              <a:t/>
            </a:r>
            <a:br>
              <a:rPr lang="en-US" sz="4000" dirty="0">
                <a:solidFill>
                  <a:srgbClr val="002060"/>
                </a:solidFill>
              </a:rPr>
            </a:br>
            <a:r>
              <a:rPr lang="en-US" sz="4000" dirty="0" smtClean="0">
                <a:solidFill>
                  <a:srgbClr val="002060"/>
                </a:solidFill>
              </a:rPr>
              <a:t>- Tools</a:t>
            </a:r>
            <a:r>
              <a:rPr lang="en-US" sz="4000" dirty="0">
                <a:solidFill>
                  <a:srgbClr val="002060"/>
                </a:solidFill>
              </a:rPr>
              <a:t/>
            </a:r>
            <a:br>
              <a:rPr lang="en-US" sz="4000" dirty="0">
                <a:solidFill>
                  <a:srgbClr val="002060"/>
                </a:solidFill>
              </a:rPr>
            </a:b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8424" y="4966447"/>
            <a:ext cx="8489574" cy="1367118"/>
          </a:xfrm>
        </p:spPr>
        <p:txBody>
          <a:bodyPr/>
          <a:lstStyle/>
          <a:p>
            <a:r>
              <a:rPr lang="en-US" sz="2400" dirty="0"/>
              <a:t>Dr. John W. Carls, CISSP, C|EH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74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07530"/>
            <a:ext cx="9905998" cy="1478570"/>
          </a:xfrm>
        </p:spPr>
        <p:txBody>
          <a:bodyPr/>
          <a:lstStyle/>
          <a:p>
            <a:r>
              <a:rPr lang="en-US" dirty="0"/>
              <a:t>The Cyber Kill Chain Meets </a:t>
            </a:r>
            <a:r>
              <a:rPr lang="en-US" dirty="0" err="1"/>
              <a:t>Blockchain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371600"/>
            <a:ext cx="10617451" cy="5217459"/>
          </a:xfrm>
        </p:spPr>
        <p:txBody>
          <a:bodyPr>
            <a:normAutofit/>
          </a:bodyPr>
          <a:lstStyle/>
          <a:p>
            <a:r>
              <a:rPr lang="en-US" dirty="0" smtClean="0"/>
              <a:t>Myth </a:t>
            </a:r>
            <a:r>
              <a:rPr lang="en-US" dirty="0"/>
              <a:t>Busting</a:t>
            </a:r>
          </a:p>
          <a:p>
            <a:r>
              <a:rPr lang="en-US" dirty="0" smtClean="0"/>
              <a:t>Why </a:t>
            </a:r>
            <a:r>
              <a:rPr lang="en-US" dirty="0" err="1"/>
              <a:t>Blockchain</a:t>
            </a:r>
            <a:r>
              <a:rPr lang="en-US" dirty="0"/>
              <a:t> for DFIR?</a:t>
            </a:r>
          </a:p>
          <a:p>
            <a:r>
              <a:rPr lang="en-US" dirty="0" smtClean="0"/>
              <a:t>Case </a:t>
            </a:r>
            <a:r>
              <a:rPr lang="en-US" dirty="0"/>
              <a:t>Studies</a:t>
            </a:r>
          </a:p>
          <a:p>
            <a:pPr lvl="1"/>
            <a:r>
              <a:rPr lang="en-US" dirty="0" smtClean="0"/>
              <a:t>Prevention</a:t>
            </a:r>
            <a:endParaRPr lang="en-US" dirty="0"/>
          </a:p>
          <a:p>
            <a:pPr lvl="1"/>
            <a:r>
              <a:rPr lang="en-US" dirty="0" smtClean="0"/>
              <a:t>Attribution </a:t>
            </a:r>
            <a:r>
              <a:rPr lang="en-US" dirty="0"/>
              <a:t>Strategies</a:t>
            </a:r>
          </a:p>
          <a:p>
            <a:pPr lvl="1"/>
            <a:r>
              <a:rPr lang="en-US" dirty="0" smtClean="0"/>
              <a:t>Investigation </a:t>
            </a:r>
            <a:r>
              <a:rPr lang="en-US" dirty="0"/>
              <a:t>+ Disruption</a:t>
            </a:r>
          </a:p>
          <a:p>
            <a:r>
              <a:rPr lang="en-US" dirty="0" smtClean="0"/>
              <a:t>Resources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0289" y="1055410"/>
            <a:ext cx="5364950" cy="30875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4197" y="4196911"/>
            <a:ext cx="6631042" cy="260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61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07530"/>
            <a:ext cx="9905998" cy="1478570"/>
          </a:xfrm>
        </p:spPr>
        <p:txBody>
          <a:bodyPr/>
          <a:lstStyle/>
          <a:p>
            <a:r>
              <a:rPr lang="en-US" dirty="0"/>
              <a:t>UFOs - Unidentified </a:t>
            </a:r>
            <a:r>
              <a:rPr lang="en-US" dirty="0" err="1"/>
              <a:t>Forenic</a:t>
            </a:r>
            <a:r>
              <a:rPr lang="en-US" dirty="0"/>
              <a:t>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371600"/>
            <a:ext cx="10617451" cy="5217459"/>
          </a:xfrm>
        </p:spPr>
        <p:txBody>
          <a:bodyPr>
            <a:normAutofit/>
          </a:bodyPr>
          <a:lstStyle/>
          <a:p>
            <a:r>
              <a:rPr lang="en-US" dirty="0" smtClean="0"/>
              <a:t>Artifact Examiner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9894" y="107530"/>
            <a:ext cx="2413282" cy="19604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5285" y="2215662"/>
            <a:ext cx="2242500" cy="1982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5285" y="4250709"/>
            <a:ext cx="2242500" cy="24860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1412" y="1831170"/>
            <a:ext cx="7983301" cy="49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74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07530"/>
            <a:ext cx="10492570" cy="1478570"/>
          </a:xfrm>
        </p:spPr>
        <p:txBody>
          <a:bodyPr/>
          <a:lstStyle/>
          <a:p>
            <a:r>
              <a:rPr lang="en-US" dirty="0"/>
              <a:t>Validating Evidence for Courtroom Testimony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371600"/>
            <a:ext cx="10617451" cy="5217459"/>
          </a:xfrm>
        </p:spPr>
        <p:txBody>
          <a:bodyPr>
            <a:normAutofit/>
          </a:bodyPr>
          <a:lstStyle/>
          <a:p>
            <a:r>
              <a:rPr lang="en-US" dirty="0" smtClean="0"/>
              <a:t>Six (6) Steps</a:t>
            </a:r>
          </a:p>
          <a:p>
            <a:r>
              <a:rPr lang="en-US" dirty="0"/>
              <a:t>Step 4: Validation</a:t>
            </a:r>
          </a:p>
          <a:p>
            <a:pPr lvl="1"/>
            <a:r>
              <a:rPr lang="en-US" dirty="0"/>
              <a:t>Types:</a:t>
            </a:r>
          </a:p>
          <a:p>
            <a:pPr lvl="2"/>
            <a:r>
              <a:rPr lang="en-US" dirty="0" smtClean="0"/>
              <a:t>Visual</a:t>
            </a:r>
            <a:endParaRPr lang="en-US" dirty="0"/>
          </a:p>
          <a:p>
            <a:pPr lvl="2"/>
            <a:r>
              <a:rPr lang="en-US" dirty="0" smtClean="0"/>
              <a:t>Cross </a:t>
            </a:r>
            <a:r>
              <a:rPr lang="en-US" dirty="0"/>
              <a:t>Tool</a:t>
            </a:r>
          </a:p>
          <a:p>
            <a:pPr lvl="2"/>
            <a:r>
              <a:rPr lang="en-US" dirty="0" smtClean="0"/>
              <a:t>Call </a:t>
            </a:r>
            <a:r>
              <a:rPr lang="en-US" dirty="0"/>
              <a:t>Data Records</a:t>
            </a:r>
          </a:p>
          <a:p>
            <a:pPr lvl="2"/>
            <a:r>
              <a:rPr lang="en-US" dirty="0" smtClean="0"/>
              <a:t>CCTV</a:t>
            </a:r>
            <a:endParaRPr lang="en-US" dirty="0"/>
          </a:p>
          <a:p>
            <a:pPr lvl="2"/>
            <a:r>
              <a:rPr lang="en-US" dirty="0" smtClean="0"/>
              <a:t>Carving</a:t>
            </a:r>
            <a:endParaRPr lang="en-US" dirty="0"/>
          </a:p>
          <a:p>
            <a:pPr lvl="2"/>
            <a:r>
              <a:rPr lang="en-US" dirty="0" smtClean="0"/>
              <a:t>Replication</a:t>
            </a:r>
          </a:p>
          <a:p>
            <a:pPr lvl="1"/>
            <a:r>
              <a:rPr lang="en-US" dirty="0" smtClean="0"/>
              <a:t>Follow source file for artifact</a:t>
            </a:r>
          </a:p>
          <a:p>
            <a:pPr lvl="1"/>
            <a:r>
              <a:rPr lang="en-US" dirty="0" smtClean="0"/>
              <a:t>Explore relevant files</a:t>
            </a:r>
          </a:p>
          <a:p>
            <a:pPr lvl="1"/>
            <a:r>
              <a:rPr lang="en-US" dirty="0" smtClean="0"/>
              <a:t>Validate </a:t>
            </a:r>
            <a:r>
              <a:rPr lang="en-US" dirty="0" err="1" smtClean="0"/>
              <a:t>TimeStamps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886" y="1371600"/>
            <a:ext cx="6164959" cy="390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12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07530"/>
            <a:ext cx="9905998" cy="1478570"/>
          </a:xfrm>
        </p:spPr>
        <p:txBody>
          <a:bodyPr/>
          <a:lstStyle/>
          <a:p>
            <a:r>
              <a:rPr lang="en-US" dirty="0"/>
              <a:t>Where Have UAL Been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371600"/>
            <a:ext cx="10617451" cy="5217459"/>
          </a:xfrm>
        </p:spPr>
        <p:txBody>
          <a:bodyPr>
            <a:normAutofit/>
          </a:bodyPr>
          <a:lstStyle/>
          <a:p>
            <a:r>
              <a:rPr lang="en-US" dirty="0" smtClean="0"/>
              <a:t>Research/information </a:t>
            </a:r>
            <a:r>
              <a:rPr lang="en-US" dirty="0"/>
              <a:t>about User </a:t>
            </a:r>
            <a:r>
              <a:rPr lang="en-US" dirty="0" smtClean="0"/>
              <a:t>Access Logging </a:t>
            </a:r>
            <a:r>
              <a:rPr lang="en-US" dirty="0"/>
              <a:t>(UAL)</a:t>
            </a:r>
          </a:p>
          <a:p>
            <a:r>
              <a:rPr lang="en-US" dirty="0" smtClean="0"/>
              <a:t>Demonstrate </a:t>
            </a:r>
            <a:r>
              <a:rPr lang="en-US" dirty="0"/>
              <a:t>how to:</a:t>
            </a:r>
          </a:p>
          <a:p>
            <a:pPr lvl="1"/>
            <a:r>
              <a:rPr lang="en-US" dirty="0" smtClean="0"/>
              <a:t>Access </a:t>
            </a:r>
            <a:r>
              <a:rPr lang="en-US" dirty="0"/>
              <a:t>UAL data</a:t>
            </a:r>
          </a:p>
          <a:p>
            <a:pPr lvl="1"/>
            <a:r>
              <a:rPr lang="en-US" dirty="0" smtClean="0"/>
              <a:t>Parse </a:t>
            </a:r>
            <a:r>
              <a:rPr lang="en-US" dirty="0"/>
              <a:t>UAL </a:t>
            </a:r>
            <a:r>
              <a:rPr lang="en-US" dirty="0" smtClean="0"/>
              <a:t>data</a:t>
            </a:r>
          </a:p>
          <a:p>
            <a:r>
              <a:rPr lang="en-US" dirty="0" err="1" smtClean="0"/>
              <a:t>Kstrike</a:t>
            </a:r>
            <a:r>
              <a:rPr lang="en-US" dirty="0"/>
              <a:t> - UAL Data Parsing</a:t>
            </a:r>
            <a:endParaRPr lang="en-US" dirty="0" smtClean="0"/>
          </a:p>
          <a:p>
            <a:pPr lvl="1"/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github.com/brimorlabs/KStrike</a:t>
            </a:r>
            <a:endParaRPr lang="en-US" dirty="0" smtClean="0"/>
          </a:p>
          <a:p>
            <a:r>
              <a:rPr lang="en-US" dirty="0"/>
              <a:t>Eric Zimmerman’s “</a:t>
            </a:r>
            <a:r>
              <a:rPr lang="en-US" dirty="0" err="1"/>
              <a:t>SumECmd</a:t>
            </a:r>
            <a:r>
              <a:rPr lang="en-US" dirty="0"/>
              <a:t>”</a:t>
            </a:r>
            <a:endParaRPr lang="en-US" dirty="0" smtClean="0"/>
          </a:p>
          <a:p>
            <a:pPr lvl="1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github.com/EricZimmerman/Sum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9433" y="1998740"/>
            <a:ext cx="4262277" cy="20759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4842" y="107530"/>
            <a:ext cx="2306869" cy="18912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4184" y="4151387"/>
            <a:ext cx="4937527" cy="257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01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126149"/>
            <a:ext cx="9905998" cy="147857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Resources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2198" y="1195755"/>
            <a:ext cx="5147602" cy="530352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DFIR </a:t>
            </a:r>
            <a:r>
              <a:rPr lang="en-US" dirty="0">
                <a:solidFill>
                  <a:srgbClr val="FF0000"/>
                </a:solidFill>
              </a:rPr>
              <a:t>101 - Digital Forensics </a:t>
            </a:r>
            <a:r>
              <a:rPr lang="en-US" dirty="0" smtClean="0">
                <a:solidFill>
                  <a:srgbClr val="FF0000"/>
                </a:solidFill>
              </a:rPr>
              <a:t>Essentials</a:t>
            </a:r>
          </a:p>
          <a:p>
            <a:r>
              <a:rPr lang="en-US" dirty="0">
                <a:solidFill>
                  <a:srgbClr val="FF0000"/>
                </a:solidFill>
              </a:rPr>
              <a:t>Automating Google Workspace Incident Response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EZ </a:t>
            </a:r>
            <a:r>
              <a:rPr lang="en-US" dirty="0">
                <a:solidFill>
                  <a:srgbClr val="FF0000"/>
                </a:solidFill>
              </a:rPr>
              <a:t>Tools, KAPE, and How to Contribute to and Benefit from Open Source </a:t>
            </a:r>
            <a:r>
              <a:rPr lang="en-US" dirty="0" smtClean="0">
                <a:solidFill>
                  <a:srgbClr val="FF0000"/>
                </a:solidFill>
              </a:rPr>
              <a:t>Contributions</a:t>
            </a:r>
          </a:p>
          <a:p>
            <a:r>
              <a:rPr lang="en-US" dirty="0" err="1">
                <a:solidFill>
                  <a:srgbClr val="FF0000"/>
                </a:solidFill>
              </a:rPr>
              <a:t>Greppin</a:t>
            </a:r>
            <a:r>
              <a:rPr lang="en-US" dirty="0">
                <a:solidFill>
                  <a:srgbClr val="FF0000"/>
                </a:solidFill>
              </a:rPr>
              <a:t> Logs</a:t>
            </a:r>
          </a:p>
          <a:p>
            <a:r>
              <a:rPr lang="en-US" dirty="0">
                <a:solidFill>
                  <a:srgbClr val="FF0000"/>
                </a:solidFill>
              </a:rPr>
              <a:t>Incident </a:t>
            </a:r>
            <a:r>
              <a:rPr lang="en-US" dirty="0" smtClean="0">
                <a:solidFill>
                  <a:srgbClr val="FF0000"/>
                </a:solidFill>
              </a:rPr>
              <a:t>Response 9-Line</a:t>
            </a:r>
          </a:p>
          <a:p>
            <a:r>
              <a:rPr lang="en-US" dirty="0">
                <a:solidFill>
                  <a:srgbClr val="FF0000"/>
                </a:solidFill>
              </a:rPr>
              <a:t>IR </a:t>
            </a:r>
            <a:r>
              <a:rPr lang="en-US" dirty="0" smtClean="0">
                <a:solidFill>
                  <a:srgbClr val="FF0000"/>
                </a:solidFill>
              </a:rPr>
              <a:t>Playbooks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195755"/>
            <a:ext cx="5729068" cy="5303519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OCR’ing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the Bitmap Cache Puzzle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SANS </a:t>
            </a:r>
            <a:r>
              <a:rPr lang="en-US" dirty="0">
                <a:solidFill>
                  <a:srgbClr val="FF0000"/>
                </a:solidFill>
              </a:rPr>
              <a:t>2021 DFIR Survey Results</a:t>
            </a:r>
          </a:p>
          <a:p>
            <a:r>
              <a:rPr lang="en-US" dirty="0">
                <a:solidFill>
                  <a:srgbClr val="FF0000"/>
                </a:solidFill>
              </a:rPr>
              <a:t>SANS Technology Institute Information Session</a:t>
            </a:r>
          </a:p>
          <a:p>
            <a:r>
              <a:rPr lang="en-US" dirty="0" err="1">
                <a:solidFill>
                  <a:srgbClr val="FF0000"/>
                </a:solidFill>
              </a:rPr>
              <a:t>Stringlifier</a:t>
            </a:r>
            <a:r>
              <a:rPr lang="en-US" dirty="0">
                <a:solidFill>
                  <a:srgbClr val="FF0000"/>
                </a:solidFill>
              </a:rPr>
              <a:t> - An Open Source Tool for Random String Classification</a:t>
            </a:r>
          </a:p>
          <a:p>
            <a:r>
              <a:rPr lang="en-US" dirty="0">
                <a:solidFill>
                  <a:srgbClr val="FF0000"/>
                </a:solidFill>
              </a:rPr>
              <a:t>Reporting for Digital Forensics</a:t>
            </a:r>
          </a:p>
          <a:p>
            <a:r>
              <a:rPr lang="en-US" dirty="0">
                <a:solidFill>
                  <a:srgbClr val="FF0000"/>
                </a:solidFill>
              </a:rPr>
              <a:t>Scoring and Judging Artifacts in Autopsy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38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07530"/>
            <a:ext cx="9905998" cy="1478570"/>
          </a:xfrm>
        </p:spPr>
        <p:txBody>
          <a:bodyPr/>
          <a:lstStyle/>
          <a:p>
            <a:r>
              <a:rPr lang="en-US" dirty="0" smtClean="0"/>
              <a:t>DFIR </a:t>
            </a:r>
            <a:r>
              <a:rPr lang="en-US" dirty="0"/>
              <a:t>101 - Digital Forensics Essentials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371600"/>
            <a:ext cx="10617451" cy="5217459"/>
          </a:xfrm>
        </p:spPr>
        <p:txBody>
          <a:bodyPr>
            <a:normAutofit/>
          </a:bodyPr>
          <a:lstStyle/>
          <a:p>
            <a:r>
              <a:rPr lang="en-US" dirty="0"/>
              <a:t>101.1 What is Digital Evidence</a:t>
            </a:r>
            <a:r>
              <a:rPr lang="en-US" dirty="0" smtClean="0"/>
              <a:t>?</a:t>
            </a:r>
          </a:p>
          <a:p>
            <a:pPr lvl="1"/>
            <a:r>
              <a:rPr lang="en-US" dirty="0"/>
              <a:t>Digital evidence is simply information that is stored </a:t>
            </a:r>
            <a:r>
              <a:rPr lang="en-US" dirty="0" smtClean="0"/>
              <a:t>or transmitted </a:t>
            </a:r>
            <a:r>
              <a:rPr lang="en-US" dirty="0"/>
              <a:t>in a digital format that may be of value to </a:t>
            </a:r>
            <a:r>
              <a:rPr lang="en-US" dirty="0" smtClean="0"/>
              <a:t>an investigation</a:t>
            </a:r>
            <a:endParaRPr lang="en-US" dirty="0"/>
          </a:p>
          <a:p>
            <a:r>
              <a:rPr lang="en-US" dirty="0"/>
              <a:t>101.2 What is Digital Investigation</a:t>
            </a:r>
            <a:r>
              <a:rPr lang="en-US" dirty="0" smtClean="0"/>
              <a:t>?</a:t>
            </a:r>
          </a:p>
          <a:p>
            <a:pPr lvl="1"/>
            <a:r>
              <a:rPr lang="en-US" dirty="0"/>
              <a:t>The process of gathering and analyzing data, with the purpose </a:t>
            </a:r>
            <a:r>
              <a:rPr lang="en-US" dirty="0" smtClean="0"/>
              <a:t>of determining </a:t>
            </a:r>
            <a:r>
              <a:rPr lang="en-US" dirty="0"/>
              <a:t>and reporting on any actions that were performed </a:t>
            </a:r>
            <a:r>
              <a:rPr lang="en-US" dirty="0" smtClean="0"/>
              <a:t>on that </a:t>
            </a:r>
            <a:r>
              <a:rPr lang="en-US" dirty="0"/>
              <a:t>system, which may be relevant to the case</a:t>
            </a:r>
          </a:p>
          <a:p>
            <a:r>
              <a:rPr lang="en-US" dirty="0"/>
              <a:t>101.3 What is Digital Forensics</a:t>
            </a:r>
            <a:r>
              <a:rPr lang="en-US" dirty="0" smtClean="0"/>
              <a:t>?</a:t>
            </a:r>
          </a:p>
          <a:p>
            <a:pPr lvl="1"/>
            <a:r>
              <a:rPr lang="en-US" dirty="0"/>
              <a:t>The process of identifying, preserving, analyzing and presenting </a:t>
            </a:r>
            <a:r>
              <a:rPr lang="en-US" dirty="0" smtClean="0"/>
              <a:t>digital evidence </a:t>
            </a:r>
            <a:r>
              <a:rPr lang="en-US" dirty="0"/>
              <a:t>in a manner that is legally acceptable</a:t>
            </a:r>
          </a:p>
          <a:p>
            <a:r>
              <a:rPr lang="en-US" dirty="0"/>
              <a:t>101.4 How can Digital Forensics Help me</a:t>
            </a:r>
            <a:r>
              <a:rPr lang="en-US" dirty="0" smtClean="0"/>
              <a:t>?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1114" y="107530"/>
            <a:ext cx="2298166" cy="16738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1115" y="5256222"/>
            <a:ext cx="2298166" cy="147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26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107530"/>
            <a:ext cx="11324492" cy="1478570"/>
          </a:xfrm>
        </p:spPr>
        <p:txBody>
          <a:bodyPr/>
          <a:lstStyle/>
          <a:p>
            <a:r>
              <a:rPr lang="en-US" dirty="0"/>
              <a:t>Automating Google Workspace Incident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448972"/>
            <a:ext cx="10378234" cy="5050441"/>
          </a:xfrm>
        </p:spPr>
        <p:txBody>
          <a:bodyPr>
            <a:normAutofit/>
          </a:bodyPr>
          <a:lstStyle/>
          <a:p>
            <a:r>
              <a:rPr lang="en-US" sz="3200" dirty="0"/>
              <a:t>To increase IR capabilities in Google Workspace:</a:t>
            </a:r>
          </a:p>
          <a:p>
            <a:pPr lvl="1"/>
            <a:r>
              <a:rPr lang="en-US" sz="2800" dirty="0" smtClean="0"/>
              <a:t>Provide </a:t>
            </a:r>
            <a:r>
              <a:rPr lang="en-US" sz="2800" dirty="0"/>
              <a:t>better view of log data</a:t>
            </a:r>
          </a:p>
          <a:p>
            <a:pPr lvl="1"/>
            <a:r>
              <a:rPr lang="en-US" sz="2800" dirty="0" smtClean="0"/>
              <a:t>Enrich </a:t>
            </a:r>
            <a:r>
              <a:rPr lang="en-US" sz="2800" dirty="0"/>
              <a:t>log data for more </a:t>
            </a:r>
            <a:r>
              <a:rPr lang="en-US" sz="2800" dirty="0" smtClean="0"/>
              <a:t>context</a:t>
            </a:r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r>
              <a:rPr lang="en-US" sz="3200" dirty="0">
                <a:hlinkClick r:id="rId2"/>
              </a:rPr>
              <a:t>https://</a:t>
            </a:r>
            <a:r>
              <a:rPr lang="en-US" sz="3200" dirty="0" smtClean="0">
                <a:hlinkClick r:id="rId2"/>
              </a:rPr>
              <a:t>github.com/megan201296/gsuite-dfir</a:t>
            </a:r>
            <a:endParaRPr lang="en-US" sz="3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8591" y="2028139"/>
            <a:ext cx="4867421" cy="349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2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07530"/>
            <a:ext cx="10617451" cy="1478570"/>
          </a:xfrm>
        </p:spPr>
        <p:txBody>
          <a:bodyPr>
            <a:normAutofit/>
          </a:bodyPr>
          <a:lstStyle/>
          <a:p>
            <a:r>
              <a:rPr lang="en-US" dirty="0"/>
              <a:t>EZ Tools, KAPE, and How to Contribute to and Benefit from Open Source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371600"/>
            <a:ext cx="10617451" cy="5217459"/>
          </a:xfrm>
        </p:spPr>
        <p:txBody>
          <a:bodyPr>
            <a:normAutofit/>
          </a:bodyPr>
          <a:lstStyle/>
          <a:p>
            <a:r>
              <a:rPr lang="en-US" dirty="0"/>
              <a:t>Forensic Tools and their ancillary files covered</a:t>
            </a:r>
          </a:p>
          <a:p>
            <a:pPr lvl="1"/>
            <a:r>
              <a:rPr lang="en-US" dirty="0" err="1" smtClean="0"/>
              <a:t>RECmd</a:t>
            </a:r>
            <a:r>
              <a:rPr lang="en-US" dirty="0" smtClean="0"/>
              <a:t> - Batch </a:t>
            </a:r>
            <a:r>
              <a:rPr lang="en-US" dirty="0"/>
              <a:t>files</a:t>
            </a:r>
          </a:p>
          <a:p>
            <a:pPr lvl="1"/>
            <a:r>
              <a:rPr lang="en-US" dirty="0" err="1" smtClean="0"/>
              <a:t>SQLECmd</a:t>
            </a:r>
            <a:r>
              <a:rPr lang="en-US" dirty="0" smtClean="0"/>
              <a:t> - Maps</a:t>
            </a:r>
            <a:endParaRPr lang="en-US" dirty="0"/>
          </a:p>
          <a:p>
            <a:pPr lvl="1"/>
            <a:r>
              <a:rPr lang="en-US" dirty="0" err="1" smtClean="0"/>
              <a:t>EvtxECmd</a:t>
            </a:r>
            <a:r>
              <a:rPr lang="en-US" dirty="0" smtClean="0"/>
              <a:t> - Maps</a:t>
            </a:r>
            <a:endParaRPr lang="en-US" dirty="0"/>
          </a:p>
          <a:p>
            <a:pPr lvl="1"/>
            <a:r>
              <a:rPr lang="en-US" dirty="0" smtClean="0"/>
              <a:t>KAPE - Targets/Modules</a:t>
            </a:r>
          </a:p>
          <a:p>
            <a:r>
              <a:rPr lang="en-US" dirty="0"/>
              <a:t>Why should I care about this topic?</a:t>
            </a:r>
          </a:p>
          <a:p>
            <a:pPr lvl="1"/>
            <a:r>
              <a:rPr lang="en-US" dirty="0" smtClean="0"/>
              <a:t>Know </a:t>
            </a:r>
            <a:r>
              <a:rPr lang="en-US" dirty="0"/>
              <a:t>what makes your tools tick </a:t>
            </a:r>
            <a:r>
              <a:rPr lang="en-US" dirty="0" smtClean="0"/>
              <a:t>to </a:t>
            </a:r>
            <a:r>
              <a:rPr lang="en-US" dirty="0"/>
              <a:t>better speak to the magic that’s going on </a:t>
            </a:r>
            <a:r>
              <a:rPr lang="en-US" dirty="0" smtClean="0"/>
              <a:t>behind the </a:t>
            </a:r>
            <a:r>
              <a:rPr lang="en-US" dirty="0"/>
              <a:t>scenes</a:t>
            </a:r>
          </a:p>
          <a:p>
            <a:pPr lvl="1"/>
            <a:r>
              <a:rPr lang="en-US" dirty="0" smtClean="0"/>
              <a:t>Know </a:t>
            </a:r>
            <a:r>
              <a:rPr lang="en-US" dirty="0"/>
              <a:t>what’s going on behind the scenes </a:t>
            </a:r>
            <a:r>
              <a:rPr lang="en-US" dirty="0" smtClean="0"/>
              <a:t>to </a:t>
            </a:r>
            <a:r>
              <a:rPr lang="en-US" dirty="0"/>
              <a:t>help make it BETTER for yourself </a:t>
            </a:r>
            <a:r>
              <a:rPr lang="en-US" dirty="0" smtClean="0"/>
              <a:t>and others</a:t>
            </a:r>
            <a:endParaRPr lang="en-US" dirty="0"/>
          </a:p>
          <a:p>
            <a:pPr lvl="1"/>
            <a:r>
              <a:rPr lang="en-US" dirty="0" smtClean="0"/>
              <a:t>Strongly </a:t>
            </a:r>
            <a:r>
              <a:rPr lang="en-US" dirty="0"/>
              <a:t>consider helping to make the tools better because it very well could save </a:t>
            </a:r>
            <a:r>
              <a:rPr lang="en-US" dirty="0" smtClean="0"/>
              <a:t>someone’s life </a:t>
            </a:r>
            <a:r>
              <a:rPr lang="en-US" dirty="0"/>
              <a:t>or help solve a case/engagement that doesn’t involve life or limb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2272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07530"/>
            <a:ext cx="9905998" cy="1478570"/>
          </a:xfrm>
        </p:spPr>
        <p:txBody>
          <a:bodyPr/>
          <a:lstStyle/>
          <a:p>
            <a:r>
              <a:rPr lang="en-US" dirty="0" err="1"/>
              <a:t>Greppin</a:t>
            </a:r>
            <a:r>
              <a:rPr lang="en-US" dirty="0"/>
              <a:t> Logs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165412"/>
            <a:ext cx="10378234" cy="5334001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Introductions </a:t>
            </a:r>
            <a:r>
              <a:rPr lang="en-US" dirty="0"/>
              <a:t>and Guiding Principles</a:t>
            </a:r>
          </a:p>
          <a:p>
            <a:r>
              <a:rPr lang="en-US" dirty="0" smtClean="0"/>
              <a:t>Forensics </a:t>
            </a:r>
            <a:r>
              <a:rPr lang="en-US" dirty="0"/>
              <a:t>is Data Engineering and Data Science</a:t>
            </a:r>
          </a:p>
          <a:p>
            <a:r>
              <a:rPr lang="en-US" dirty="0" smtClean="0"/>
              <a:t>Core </a:t>
            </a:r>
            <a:r>
              <a:rPr lang="en-US" dirty="0"/>
              <a:t>Unix Command Line Tools</a:t>
            </a:r>
          </a:p>
          <a:p>
            <a:r>
              <a:rPr lang="en-US" dirty="0" smtClean="0"/>
              <a:t>Processing </a:t>
            </a:r>
            <a:r>
              <a:rPr lang="en-US" dirty="0"/>
              <a:t>Structured Data</a:t>
            </a:r>
          </a:p>
          <a:p>
            <a:r>
              <a:rPr lang="en-US" dirty="0" smtClean="0"/>
              <a:t>Performance </a:t>
            </a:r>
            <a:r>
              <a:rPr lang="en-US" dirty="0"/>
              <a:t>Upgrades</a:t>
            </a:r>
          </a:p>
          <a:p>
            <a:r>
              <a:rPr lang="en-US" dirty="0" err="1" smtClean="0"/>
              <a:t>Lightgrep</a:t>
            </a:r>
            <a:r>
              <a:rPr lang="en-US" dirty="0"/>
              <a:t> -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github.com/strozfriedberg/lightgrep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/>
              <a:t>Lightgrep</a:t>
            </a:r>
            <a:r>
              <a:rPr lang="en-US" dirty="0"/>
              <a:t> is a new regular expression engine, designed specifically for digital forensics</a:t>
            </a:r>
          </a:p>
          <a:p>
            <a:r>
              <a:rPr lang="en-US" dirty="0" smtClean="0"/>
              <a:t>Scaling </a:t>
            </a:r>
            <a:r>
              <a:rPr lang="en-US" dirty="0"/>
              <a:t>with AWS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4106" y="68017"/>
            <a:ext cx="3231988" cy="17836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1235" y="1891151"/>
            <a:ext cx="2737729" cy="267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5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07530"/>
            <a:ext cx="9905998" cy="1478570"/>
          </a:xfrm>
        </p:spPr>
        <p:txBody>
          <a:bodyPr/>
          <a:lstStyle/>
          <a:p>
            <a:r>
              <a:rPr lang="en-US" dirty="0"/>
              <a:t>Incident Response 9-Line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371600"/>
            <a:ext cx="10617451" cy="521745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Incident Response Challenges</a:t>
            </a:r>
          </a:p>
          <a:p>
            <a:pPr lvl="1"/>
            <a:r>
              <a:rPr lang="en-US" dirty="0" smtClean="0"/>
              <a:t>Various Teams:  Security OPS, IR, Security </a:t>
            </a:r>
            <a:r>
              <a:rPr lang="en-US" dirty="0" err="1" smtClean="0"/>
              <a:t>Mgmt</a:t>
            </a:r>
            <a:endParaRPr lang="en-US" dirty="0" smtClean="0"/>
          </a:p>
          <a:p>
            <a:pPr lvl="1"/>
            <a:r>
              <a:rPr lang="en-US" dirty="0" smtClean="0"/>
              <a:t>Logs roll over quickly and evidence at risk of destruction</a:t>
            </a:r>
          </a:p>
          <a:p>
            <a:pPr lvl="1"/>
            <a:r>
              <a:rPr lang="en-US" dirty="0" smtClean="0"/>
              <a:t>Stress of Incident creates </a:t>
            </a:r>
            <a:r>
              <a:rPr lang="en-US" dirty="0" err="1" smtClean="0"/>
              <a:t>comms</a:t>
            </a:r>
            <a:r>
              <a:rPr lang="en-US" dirty="0" smtClean="0"/>
              <a:t> gaps</a:t>
            </a:r>
          </a:p>
          <a:p>
            <a:r>
              <a:rPr lang="en-US" dirty="0" smtClean="0"/>
              <a:t>Incident Response Questions</a:t>
            </a:r>
          </a:p>
          <a:p>
            <a:pPr lvl="1"/>
            <a:r>
              <a:rPr lang="en-US" dirty="0" smtClean="0"/>
              <a:t>What kind of incident? / How bad? / How many systems? / Are we blocking them?</a:t>
            </a:r>
          </a:p>
          <a:p>
            <a:r>
              <a:rPr lang="en-US" dirty="0" smtClean="0"/>
              <a:t>Follow MEDEVAC 9-LINE</a:t>
            </a:r>
          </a:p>
          <a:p>
            <a:r>
              <a:rPr lang="en-US" dirty="0" smtClean="0"/>
              <a:t>1. Date and Time of Detection		2. Reporting Person</a:t>
            </a:r>
          </a:p>
          <a:p>
            <a:r>
              <a:rPr lang="en-US" dirty="0" smtClean="0"/>
              <a:t>3. Incident Type			4. Incident Severity</a:t>
            </a:r>
          </a:p>
          <a:p>
            <a:r>
              <a:rPr lang="en-US" dirty="0" smtClean="0"/>
              <a:t>5. Number of Systems Impacted	6. Patient Zero Identified</a:t>
            </a:r>
          </a:p>
          <a:p>
            <a:r>
              <a:rPr lang="en-US" dirty="0" smtClean="0"/>
              <a:t>7. Tactics Identified			8. Indicators of Compromise</a:t>
            </a:r>
          </a:p>
          <a:p>
            <a:r>
              <a:rPr lang="en-US" dirty="0" smtClean="0"/>
              <a:t>9. Actions Taken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8911" y="3644074"/>
            <a:ext cx="2380738" cy="3138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1638" y="42204"/>
            <a:ext cx="4308012" cy="336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46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126149"/>
            <a:ext cx="9905998" cy="147857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Presentations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2198" y="1195755"/>
            <a:ext cx="5147602" cy="53035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Keynote - Cobalt Strike Threat Hunting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 Holistic Approach to Defending Business Email Compromise Attacks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Breaches </a:t>
            </a:r>
            <a:r>
              <a:rPr lang="en-US" dirty="0">
                <a:solidFill>
                  <a:srgbClr val="FF0000"/>
                </a:solidFill>
              </a:rPr>
              <a:t>Be </a:t>
            </a:r>
            <a:r>
              <a:rPr lang="en-US" dirty="0" smtClean="0">
                <a:solidFill>
                  <a:srgbClr val="FF0000"/>
                </a:solidFill>
              </a:rPr>
              <a:t>Crazy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Crossing </a:t>
            </a:r>
            <a:r>
              <a:rPr lang="en-US" dirty="0">
                <a:solidFill>
                  <a:srgbClr val="FF0000"/>
                </a:solidFill>
              </a:rPr>
              <a:t>the Threshold - Analysis of the Facebook Mini </a:t>
            </a:r>
            <a:r>
              <a:rPr lang="en-US" dirty="0" smtClean="0">
                <a:solidFill>
                  <a:srgbClr val="FF0000"/>
                </a:solidFill>
              </a:rPr>
              <a:t>Portal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Exploring </a:t>
            </a:r>
            <a:r>
              <a:rPr lang="en-US" dirty="0">
                <a:solidFill>
                  <a:srgbClr val="FF0000"/>
                </a:solidFill>
              </a:rPr>
              <a:t>Windows Command-Line </a:t>
            </a:r>
            <a:r>
              <a:rPr lang="en-US" dirty="0" smtClean="0">
                <a:solidFill>
                  <a:srgbClr val="FF0000"/>
                </a:solidFill>
              </a:rPr>
              <a:t>Obfuscation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195755"/>
            <a:ext cx="5729068" cy="530351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Forensic Analysis of </a:t>
            </a:r>
            <a:r>
              <a:rPr lang="en-US" dirty="0" err="1" smtClean="0">
                <a:solidFill>
                  <a:srgbClr val="FF0000"/>
                </a:solidFill>
              </a:rPr>
              <a:t>Xiaomi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IoT</a:t>
            </a:r>
            <a:r>
              <a:rPr lang="en-US" dirty="0" smtClean="0">
                <a:solidFill>
                  <a:srgbClr val="FF0000"/>
                </a:solidFill>
              </a:rPr>
              <a:t> Ecosystem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Order </a:t>
            </a:r>
            <a:r>
              <a:rPr lang="en-US" dirty="0">
                <a:solidFill>
                  <a:srgbClr val="FF0000"/>
                </a:solidFill>
              </a:rPr>
              <a:t>of </a:t>
            </a:r>
            <a:r>
              <a:rPr lang="en-US" dirty="0" smtClean="0">
                <a:solidFill>
                  <a:srgbClr val="FF0000"/>
                </a:solidFill>
              </a:rPr>
              <a:t>Volatility </a:t>
            </a:r>
            <a:r>
              <a:rPr lang="en-US" dirty="0">
                <a:solidFill>
                  <a:srgbClr val="FF0000"/>
                </a:solidFill>
              </a:rPr>
              <a:t>in Modern Smartphone Forensics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>
                <a:solidFill>
                  <a:srgbClr val="FF0000"/>
                </a:solidFill>
              </a:rPr>
              <a:t>Cyber Kill Chain Meets </a:t>
            </a:r>
            <a:r>
              <a:rPr lang="en-US" dirty="0" err="1">
                <a:solidFill>
                  <a:srgbClr val="FF0000"/>
                </a:solidFill>
              </a:rPr>
              <a:t>Blockchain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UFOs - Unidentified </a:t>
            </a:r>
            <a:r>
              <a:rPr lang="en-US" dirty="0" err="1">
                <a:solidFill>
                  <a:srgbClr val="FF0000"/>
                </a:solidFill>
              </a:rPr>
              <a:t>Forenic</a:t>
            </a:r>
            <a:r>
              <a:rPr lang="en-US" dirty="0">
                <a:solidFill>
                  <a:srgbClr val="FF0000"/>
                </a:solidFill>
              </a:rPr>
              <a:t> Objects</a:t>
            </a:r>
          </a:p>
          <a:p>
            <a:r>
              <a:rPr lang="en-US" dirty="0">
                <a:solidFill>
                  <a:srgbClr val="FF0000"/>
                </a:solidFill>
              </a:rPr>
              <a:t>Validating Evidence for Courtroom Testimony</a:t>
            </a:r>
          </a:p>
          <a:p>
            <a:r>
              <a:rPr lang="en-US" dirty="0">
                <a:solidFill>
                  <a:srgbClr val="FF0000"/>
                </a:solidFill>
              </a:rPr>
              <a:t>Where Have UAL Been</a:t>
            </a:r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70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07530"/>
            <a:ext cx="9905998" cy="1478570"/>
          </a:xfrm>
        </p:spPr>
        <p:txBody>
          <a:bodyPr/>
          <a:lstStyle/>
          <a:p>
            <a:r>
              <a:rPr lang="en-US" dirty="0"/>
              <a:t>IR Playbooks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165412"/>
            <a:ext cx="10378234" cy="5334001"/>
          </a:xfrm>
        </p:spPr>
        <p:txBody>
          <a:bodyPr>
            <a:normAutofit/>
          </a:bodyPr>
          <a:lstStyle/>
          <a:p>
            <a:r>
              <a:rPr lang="en-US" dirty="0"/>
              <a:t>Background</a:t>
            </a:r>
          </a:p>
          <a:p>
            <a:r>
              <a:rPr lang="en-US" dirty="0"/>
              <a:t>Current Playbooks</a:t>
            </a:r>
          </a:p>
          <a:p>
            <a:r>
              <a:rPr lang="en-US" dirty="0"/>
              <a:t>Our Hybrid Format</a:t>
            </a:r>
          </a:p>
          <a:p>
            <a:r>
              <a:rPr lang="en-US" dirty="0"/>
              <a:t>Our Current Playbooks</a:t>
            </a:r>
          </a:p>
          <a:p>
            <a:r>
              <a:rPr lang="en-US" dirty="0"/>
              <a:t>How to </a:t>
            </a:r>
            <a:r>
              <a:rPr lang="en-US" dirty="0" smtClean="0"/>
              <a:t>Contribute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2"/>
              </a:rPr>
              <a:t>https://gitlab.com/syntax-ir/playbooks/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159" y="107530"/>
            <a:ext cx="7740501" cy="547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23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07530"/>
            <a:ext cx="9905998" cy="1478570"/>
          </a:xfrm>
        </p:spPr>
        <p:txBody>
          <a:bodyPr/>
          <a:lstStyle/>
          <a:p>
            <a:r>
              <a:rPr lang="en-US" dirty="0" err="1" smtClean="0"/>
              <a:t>OCR’ing</a:t>
            </a:r>
            <a:r>
              <a:rPr lang="en-US" dirty="0" smtClean="0"/>
              <a:t> </a:t>
            </a:r>
            <a:r>
              <a:rPr lang="en-US" dirty="0"/>
              <a:t>the Bitmap Cache Puzzle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371600"/>
            <a:ext cx="10617451" cy="521745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 IS IT?</a:t>
            </a:r>
          </a:p>
          <a:p>
            <a:pPr lvl="1"/>
            <a:r>
              <a:rPr lang="en-US" dirty="0" smtClean="0"/>
              <a:t>Small </a:t>
            </a:r>
            <a:r>
              <a:rPr lang="en-US" dirty="0"/>
              <a:t>Cached images from RDP sessions</a:t>
            </a:r>
          </a:p>
          <a:p>
            <a:pPr lvl="1"/>
            <a:r>
              <a:rPr lang="en-US" dirty="0" smtClean="0"/>
              <a:t>Helps </a:t>
            </a:r>
            <a:r>
              <a:rPr lang="en-US" dirty="0"/>
              <a:t>improve bandwidth of Remote Desktop </a:t>
            </a:r>
            <a:r>
              <a:rPr lang="en-US" dirty="0" smtClean="0"/>
              <a:t>sessions</a:t>
            </a:r>
          </a:p>
          <a:p>
            <a:r>
              <a:rPr lang="en-US" dirty="0"/>
              <a:t>WHAT DOES IT TELL ME?</a:t>
            </a:r>
          </a:p>
          <a:p>
            <a:pPr lvl="1"/>
            <a:r>
              <a:rPr lang="en-US" dirty="0" smtClean="0"/>
              <a:t>Provides </a:t>
            </a:r>
            <a:r>
              <a:rPr lang="en-US" dirty="0"/>
              <a:t>snippets of visual information that can help confirm activity </a:t>
            </a:r>
            <a:r>
              <a:rPr lang="en-US" dirty="0" smtClean="0"/>
              <a:t>observed in </a:t>
            </a:r>
            <a:r>
              <a:rPr lang="en-US" dirty="0"/>
              <a:t>other artifacts</a:t>
            </a:r>
          </a:p>
          <a:p>
            <a:pPr lvl="1"/>
            <a:r>
              <a:rPr lang="en-US" dirty="0" smtClean="0"/>
              <a:t>Programs </a:t>
            </a:r>
            <a:r>
              <a:rPr lang="en-US" dirty="0"/>
              <a:t>open during RDP sessions</a:t>
            </a:r>
          </a:p>
          <a:p>
            <a:pPr lvl="1"/>
            <a:r>
              <a:rPr lang="en-US" dirty="0" smtClean="0"/>
              <a:t>Date </a:t>
            </a:r>
            <a:r>
              <a:rPr lang="en-US" dirty="0"/>
              <a:t>/ timestamps</a:t>
            </a:r>
          </a:p>
          <a:p>
            <a:pPr lvl="1"/>
            <a:r>
              <a:rPr lang="en-US" dirty="0" smtClean="0"/>
              <a:t>Files </a:t>
            </a:r>
            <a:r>
              <a:rPr lang="en-US" dirty="0"/>
              <a:t>and folders accessed / viewed</a:t>
            </a:r>
          </a:p>
          <a:p>
            <a:pPr lvl="1"/>
            <a:r>
              <a:rPr lang="en-US" dirty="0" smtClean="0"/>
              <a:t>Can </a:t>
            </a:r>
            <a:r>
              <a:rPr lang="en-US" dirty="0"/>
              <a:t>provide a small window into the perspective of the attacker</a:t>
            </a:r>
          </a:p>
          <a:p>
            <a:endParaRPr lang="en-US" dirty="0" smtClean="0"/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github.com/DFIR-Drew/OCR-Bitmap-Cache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1428" y="184901"/>
            <a:ext cx="2894231" cy="234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03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07530"/>
            <a:ext cx="9905998" cy="1478570"/>
          </a:xfrm>
        </p:spPr>
        <p:txBody>
          <a:bodyPr/>
          <a:lstStyle/>
          <a:p>
            <a:r>
              <a:rPr lang="en-US" dirty="0"/>
              <a:t>SANS 2021 DFIR Survey Results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2598" y="1308295"/>
            <a:ext cx="8763626" cy="505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4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07530"/>
            <a:ext cx="10745788" cy="1478570"/>
          </a:xfrm>
        </p:spPr>
        <p:txBody>
          <a:bodyPr/>
          <a:lstStyle/>
          <a:p>
            <a:r>
              <a:rPr lang="fr-FR" dirty="0"/>
              <a:t>SANS Technology Institute Information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371600"/>
            <a:ext cx="8750567" cy="5217459"/>
          </a:xfrm>
        </p:spPr>
        <p:txBody>
          <a:bodyPr>
            <a:normAutofit/>
          </a:bodyPr>
          <a:lstStyle/>
          <a:p>
            <a:r>
              <a:rPr lang="en-US" dirty="0"/>
              <a:t>The SANS Technology Institute transforms the world’s best </a:t>
            </a:r>
            <a:r>
              <a:rPr lang="en-US" dirty="0" err="1" smtClean="0"/>
              <a:t>cybersecurity</a:t>
            </a:r>
            <a:r>
              <a:rPr lang="en-US" dirty="0" smtClean="0"/>
              <a:t> training </a:t>
            </a:r>
            <a:r>
              <a:rPr lang="en-US" dirty="0"/>
              <a:t>and certifications into a comprehensive, rigorous, graduate </a:t>
            </a:r>
            <a:r>
              <a:rPr lang="en-US" dirty="0" smtClean="0"/>
              <a:t>and undergraduate </a:t>
            </a:r>
            <a:r>
              <a:rPr lang="en-US" dirty="0"/>
              <a:t>education </a:t>
            </a:r>
            <a:r>
              <a:rPr lang="en-US" dirty="0" smtClean="0"/>
              <a:t>experiences</a:t>
            </a:r>
          </a:p>
          <a:p>
            <a:r>
              <a:rPr lang="en-US" dirty="0" smtClean="0"/>
              <a:t>Academics</a:t>
            </a:r>
          </a:p>
          <a:p>
            <a:r>
              <a:rPr lang="en-US" dirty="0" smtClean="0"/>
              <a:t>Degree Programs</a:t>
            </a:r>
          </a:p>
          <a:p>
            <a:pPr lvl="1"/>
            <a:r>
              <a:rPr lang="en-US" dirty="0" smtClean="0"/>
              <a:t>Certificate Program</a:t>
            </a:r>
          </a:p>
          <a:p>
            <a:pPr lvl="1"/>
            <a:r>
              <a:rPr lang="en-US" dirty="0" smtClean="0"/>
              <a:t>Bachelor’s Degree</a:t>
            </a:r>
          </a:p>
          <a:p>
            <a:pPr lvl="1"/>
            <a:r>
              <a:rPr lang="en-US" dirty="0" smtClean="0"/>
              <a:t>Master’s Degree</a:t>
            </a:r>
            <a:endParaRPr lang="en-US" dirty="0" smtClean="0"/>
          </a:p>
          <a:p>
            <a:r>
              <a:rPr lang="en-US" dirty="0" smtClean="0"/>
              <a:t>Student Resources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6534" y="1035497"/>
            <a:ext cx="1995221" cy="20047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0790" y="3096489"/>
            <a:ext cx="6570965" cy="369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53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07530"/>
            <a:ext cx="9905998" cy="1478570"/>
          </a:xfrm>
        </p:spPr>
        <p:txBody>
          <a:bodyPr/>
          <a:lstStyle/>
          <a:p>
            <a:r>
              <a:rPr lang="en-US" dirty="0" err="1"/>
              <a:t>Stringlifier</a:t>
            </a:r>
            <a:r>
              <a:rPr lang="en-US" dirty="0"/>
              <a:t> - An Open Source Tool for Random String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350497"/>
            <a:ext cx="10378234" cy="5148915"/>
          </a:xfrm>
        </p:spPr>
        <p:txBody>
          <a:bodyPr>
            <a:normAutofit/>
          </a:bodyPr>
          <a:lstStyle/>
          <a:p>
            <a:r>
              <a:rPr lang="en-US" dirty="0" smtClean="0"/>
              <a:t>How </a:t>
            </a:r>
            <a:r>
              <a:rPr lang="en-US" dirty="0"/>
              <a:t>to simplify your </a:t>
            </a:r>
            <a:r>
              <a:rPr lang="en-US" dirty="0" smtClean="0"/>
              <a:t>data science </a:t>
            </a:r>
            <a:r>
              <a:rPr lang="en-US" dirty="0"/>
              <a:t>life with one </a:t>
            </a:r>
            <a:r>
              <a:rPr lang="en-US" dirty="0" smtClean="0"/>
              <a:t>tool</a:t>
            </a:r>
          </a:p>
          <a:p>
            <a:r>
              <a:rPr lang="en-US" dirty="0" smtClean="0"/>
              <a:t>Anomaly Detection</a:t>
            </a:r>
          </a:p>
          <a:p>
            <a:r>
              <a:rPr lang="en-US" dirty="0" smtClean="0"/>
              <a:t>Engineering Solution:  REGEX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github.com/adobe/stringlifier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7527" y="2416667"/>
            <a:ext cx="1271924" cy="6841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6037" y="814391"/>
            <a:ext cx="3357487" cy="32546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1412" y="4216418"/>
            <a:ext cx="9173678" cy="183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46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07530"/>
            <a:ext cx="9905998" cy="1478570"/>
          </a:xfrm>
        </p:spPr>
        <p:txBody>
          <a:bodyPr/>
          <a:lstStyle/>
          <a:p>
            <a:r>
              <a:rPr lang="en-US" dirty="0"/>
              <a:t>Reporting for Digital Forensics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371600"/>
            <a:ext cx="10617451" cy="521745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Introduction</a:t>
            </a:r>
          </a:p>
          <a:p>
            <a:r>
              <a:rPr lang="en-US" dirty="0"/>
              <a:t>The Importance of </a:t>
            </a:r>
            <a:r>
              <a:rPr lang="en-US" dirty="0" smtClean="0"/>
              <a:t>Reports</a:t>
            </a:r>
          </a:p>
          <a:p>
            <a:pPr lvl="1"/>
            <a:r>
              <a:rPr lang="en-US" dirty="0" smtClean="0"/>
              <a:t>Expect to be Cross-Examined</a:t>
            </a:r>
          </a:p>
          <a:p>
            <a:pPr lvl="1"/>
            <a:r>
              <a:rPr lang="en-US" dirty="0" smtClean="0"/>
              <a:t>Expert Witness Must Provide a Written Report</a:t>
            </a:r>
            <a:endParaRPr lang="en-US" dirty="0"/>
          </a:p>
          <a:p>
            <a:r>
              <a:rPr lang="en-US" dirty="0"/>
              <a:t>Guidelines for </a:t>
            </a:r>
            <a:r>
              <a:rPr lang="en-US" dirty="0" smtClean="0"/>
              <a:t>Writing</a:t>
            </a:r>
          </a:p>
          <a:p>
            <a:pPr lvl="1"/>
            <a:r>
              <a:rPr lang="en-US" dirty="0" smtClean="0"/>
              <a:t>Abstract </a:t>
            </a:r>
            <a:r>
              <a:rPr lang="en-US" dirty="0"/>
              <a:t>(or summary)</a:t>
            </a:r>
          </a:p>
          <a:p>
            <a:pPr lvl="1"/>
            <a:r>
              <a:rPr lang="en-US" dirty="0" smtClean="0"/>
              <a:t>Table </a:t>
            </a:r>
            <a:r>
              <a:rPr lang="en-US" dirty="0"/>
              <a:t>of Contents</a:t>
            </a:r>
          </a:p>
          <a:p>
            <a:pPr lvl="1"/>
            <a:r>
              <a:rPr lang="en-US" dirty="0" smtClean="0"/>
              <a:t>Body </a:t>
            </a:r>
            <a:r>
              <a:rPr lang="en-US" dirty="0"/>
              <a:t>of Report</a:t>
            </a:r>
          </a:p>
          <a:p>
            <a:pPr lvl="1"/>
            <a:r>
              <a:rPr lang="en-US" dirty="0" smtClean="0"/>
              <a:t>Conclusion</a:t>
            </a:r>
            <a:endParaRPr lang="en-US" dirty="0"/>
          </a:p>
          <a:p>
            <a:pPr lvl="1"/>
            <a:r>
              <a:rPr lang="en-US" dirty="0" smtClean="0"/>
              <a:t>References</a:t>
            </a:r>
            <a:endParaRPr lang="en-US" dirty="0"/>
          </a:p>
          <a:p>
            <a:pPr lvl="1"/>
            <a:r>
              <a:rPr lang="en-US" dirty="0" smtClean="0"/>
              <a:t>Glossary</a:t>
            </a:r>
            <a:endParaRPr lang="en-US" dirty="0"/>
          </a:p>
          <a:p>
            <a:pPr lvl="1"/>
            <a:r>
              <a:rPr lang="en-US" dirty="0" smtClean="0"/>
              <a:t>Acknowledgements</a:t>
            </a:r>
            <a:endParaRPr lang="en-US" dirty="0"/>
          </a:p>
          <a:p>
            <a:pPr lvl="1"/>
            <a:r>
              <a:rPr lang="en-US" dirty="0" smtClean="0"/>
              <a:t>Appendixes</a:t>
            </a:r>
            <a:endParaRPr lang="en-US" dirty="0"/>
          </a:p>
          <a:p>
            <a:r>
              <a:rPr lang="en-US" dirty="0"/>
              <a:t>Generating Reports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411" y="2198814"/>
            <a:ext cx="1505244" cy="8595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7113" y="52722"/>
            <a:ext cx="3930819" cy="669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47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07530"/>
            <a:ext cx="9905998" cy="1478570"/>
          </a:xfrm>
        </p:spPr>
        <p:txBody>
          <a:bodyPr/>
          <a:lstStyle/>
          <a:p>
            <a:r>
              <a:rPr lang="en-US" dirty="0"/>
              <a:t>Scoring and Judging Artifacts in Autopsy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165412"/>
            <a:ext cx="10378234" cy="533400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Problem: Data Overload</a:t>
            </a:r>
          </a:p>
          <a:p>
            <a:pPr lvl="1"/>
            <a:r>
              <a:rPr lang="en-US" dirty="0" smtClean="0"/>
              <a:t>Cases </a:t>
            </a:r>
            <a:r>
              <a:rPr lang="en-US" dirty="0"/>
              <a:t>involve an increasing number of devices</a:t>
            </a:r>
          </a:p>
          <a:p>
            <a:pPr lvl="1"/>
            <a:r>
              <a:rPr lang="en-US" dirty="0" smtClean="0"/>
              <a:t>Devices </a:t>
            </a:r>
            <a:r>
              <a:rPr lang="en-US" dirty="0"/>
              <a:t>are getting bigger and bigger</a:t>
            </a:r>
          </a:p>
          <a:p>
            <a:pPr lvl="1"/>
            <a:r>
              <a:rPr lang="en-US" dirty="0" smtClean="0"/>
              <a:t>We’ve </a:t>
            </a:r>
            <a:r>
              <a:rPr lang="en-US" dirty="0"/>
              <a:t>been talking about this for years…</a:t>
            </a:r>
          </a:p>
          <a:p>
            <a:pPr lvl="1"/>
            <a:r>
              <a:rPr lang="en-US" dirty="0" smtClean="0"/>
              <a:t>We </a:t>
            </a:r>
            <a:r>
              <a:rPr lang="en-US" dirty="0"/>
              <a:t>need better solutions to deal with </a:t>
            </a:r>
            <a:r>
              <a:rPr lang="en-US" dirty="0" smtClean="0"/>
              <a:t>it</a:t>
            </a:r>
          </a:p>
          <a:p>
            <a:r>
              <a:rPr lang="en-US" dirty="0"/>
              <a:t>What is Autopsy?</a:t>
            </a:r>
          </a:p>
          <a:p>
            <a:pPr lvl="1"/>
            <a:r>
              <a:rPr lang="en-US" dirty="0" smtClean="0"/>
              <a:t>Open </a:t>
            </a:r>
            <a:r>
              <a:rPr lang="en-US" dirty="0"/>
              <a:t>source digital forensics </a:t>
            </a:r>
            <a:r>
              <a:rPr lang="en-US" dirty="0" smtClean="0"/>
              <a:t>platform</a:t>
            </a:r>
            <a:endParaRPr lang="en-US" dirty="0"/>
          </a:p>
          <a:p>
            <a:pPr lvl="1"/>
            <a:r>
              <a:rPr lang="en-US" dirty="0" smtClean="0"/>
              <a:t>General </a:t>
            </a:r>
            <a:r>
              <a:rPr lang="en-US" dirty="0"/>
              <a:t>purpose for all kinds of </a:t>
            </a:r>
            <a:r>
              <a:rPr lang="en-US" dirty="0" smtClean="0"/>
              <a:t>investigations</a:t>
            </a:r>
            <a:endParaRPr lang="en-US" dirty="0"/>
          </a:p>
          <a:p>
            <a:pPr lvl="1"/>
            <a:r>
              <a:rPr lang="en-US" dirty="0" smtClean="0"/>
              <a:t>Has </a:t>
            </a:r>
            <a:r>
              <a:rPr lang="en-US" dirty="0"/>
              <a:t>been designed for:</a:t>
            </a:r>
          </a:p>
          <a:p>
            <a:pPr lvl="2"/>
            <a:r>
              <a:rPr lang="en-US" dirty="0" smtClean="0"/>
              <a:t>Ease </a:t>
            </a:r>
            <a:r>
              <a:rPr lang="en-US" dirty="0"/>
              <a:t>of use</a:t>
            </a:r>
          </a:p>
          <a:p>
            <a:pPr lvl="2"/>
            <a:r>
              <a:rPr lang="en-US" dirty="0" smtClean="0"/>
              <a:t>Showing </a:t>
            </a:r>
            <a:r>
              <a:rPr lang="en-US" dirty="0"/>
              <a:t>results ASAP</a:t>
            </a:r>
          </a:p>
          <a:p>
            <a:pPr lvl="2"/>
            <a:r>
              <a:rPr lang="en-US" dirty="0" smtClean="0"/>
              <a:t>Extensibility </a:t>
            </a:r>
            <a:r>
              <a:rPr lang="en-US" dirty="0"/>
              <a:t>(many plug in frameworks)</a:t>
            </a:r>
          </a:p>
          <a:p>
            <a:pPr lvl="2"/>
            <a:r>
              <a:rPr lang="en-US" dirty="0" smtClean="0"/>
              <a:t>Has </a:t>
            </a:r>
            <a:r>
              <a:rPr lang="en-US" dirty="0"/>
              <a:t>the features you </a:t>
            </a:r>
            <a:r>
              <a:rPr lang="en-US" dirty="0" smtClean="0"/>
              <a:t>need</a:t>
            </a:r>
            <a:endParaRPr lang="en-US" dirty="0"/>
          </a:p>
          <a:p>
            <a:pPr lvl="1"/>
            <a:r>
              <a:rPr lang="en-US" dirty="0" smtClean="0"/>
              <a:t>Free </a:t>
            </a:r>
            <a:r>
              <a:rPr lang="en-US" dirty="0"/>
              <a:t>to download:</a:t>
            </a:r>
          </a:p>
          <a:p>
            <a:pPr lvl="2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www.autopsy.com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8930" y="1095072"/>
            <a:ext cx="4852534" cy="24802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5291" y="3645695"/>
            <a:ext cx="5612301" cy="318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00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07530"/>
            <a:ext cx="9905998" cy="147857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Tools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371600"/>
            <a:ext cx="10617451" cy="521745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hlinkClick r:id="rId2"/>
              </a:rPr>
              <a:t>https://www.sans.org/tools/?&amp;</a:t>
            </a:r>
            <a:r>
              <a:rPr lang="en-US" dirty="0" smtClean="0">
                <a:solidFill>
                  <a:srgbClr val="FF0000"/>
                </a:solidFill>
                <a:hlinkClick r:id="rId2"/>
              </a:rPr>
              <a:t>focus-area=digital-forensics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3422" y="2495891"/>
            <a:ext cx="1958360" cy="15916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7381" t="9739" r="17206" b="9902"/>
          <a:stretch/>
        </p:blipFill>
        <p:spPr>
          <a:xfrm>
            <a:off x="1141412" y="2495891"/>
            <a:ext cx="1561514" cy="15916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5691" y="2495891"/>
            <a:ext cx="1913842" cy="15916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2298" y="2495891"/>
            <a:ext cx="1958359" cy="159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40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07530"/>
            <a:ext cx="9905998" cy="1478570"/>
          </a:xfrm>
        </p:spPr>
        <p:txBody>
          <a:bodyPr/>
          <a:lstStyle/>
          <a:p>
            <a:r>
              <a:rPr lang="en-US" dirty="0" smtClean="0"/>
              <a:t>SIFT Workstation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165412"/>
            <a:ext cx="10378234" cy="5334001"/>
          </a:xfrm>
        </p:spPr>
        <p:txBody>
          <a:bodyPr>
            <a:normAutofit/>
          </a:bodyPr>
          <a:lstStyle/>
          <a:p>
            <a:r>
              <a:rPr lang="en-US" dirty="0" smtClean="0"/>
              <a:t>Collection </a:t>
            </a:r>
            <a:r>
              <a:rPr lang="en-US" dirty="0"/>
              <a:t>of free and open-source incident response and forensic </a:t>
            </a:r>
            <a:r>
              <a:rPr lang="en-US" dirty="0" smtClean="0"/>
              <a:t>tools</a:t>
            </a:r>
          </a:p>
          <a:p>
            <a:r>
              <a:rPr lang="en-US" dirty="0" smtClean="0"/>
              <a:t>Designed </a:t>
            </a:r>
            <a:r>
              <a:rPr lang="en-US" dirty="0"/>
              <a:t>to perform detailed digital forensic examinations in a variety of </a:t>
            </a:r>
            <a:r>
              <a:rPr lang="en-US" dirty="0" smtClean="0"/>
              <a:t>settings</a:t>
            </a:r>
          </a:p>
          <a:p>
            <a:r>
              <a:rPr lang="en-US" dirty="0" smtClean="0"/>
              <a:t>Can </a:t>
            </a:r>
            <a:r>
              <a:rPr lang="en-US" dirty="0"/>
              <a:t>match any current incident response and forensic tool </a:t>
            </a:r>
            <a:r>
              <a:rPr lang="en-US" dirty="0" smtClean="0"/>
              <a:t>suite</a:t>
            </a:r>
          </a:p>
          <a:p>
            <a:r>
              <a:rPr lang="en-US" dirty="0" smtClean="0"/>
              <a:t>Demonstrates advanced </a:t>
            </a:r>
            <a:r>
              <a:rPr lang="en-US" dirty="0"/>
              <a:t>incident response capabilities and deep-dive digital forensic </a:t>
            </a:r>
            <a:r>
              <a:rPr lang="en-US" dirty="0" smtClean="0"/>
              <a:t>techniques</a:t>
            </a:r>
          </a:p>
          <a:p>
            <a:r>
              <a:rPr lang="en-US" dirty="0" smtClean="0"/>
              <a:t>Accomplished </a:t>
            </a:r>
            <a:r>
              <a:rPr lang="en-US" dirty="0"/>
              <a:t>using cutting-edge open-source tools that are freely available and frequently </a:t>
            </a:r>
            <a:r>
              <a:rPr lang="en-US" dirty="0" smtClean="0"/>
              <a:t>updated</a:t>
            </a:r>
          </a:p>
          <a:p>
            <a:r>
              <a:rPr lang="en-US" dirty="0">
                <a:hlinkClick r:id="rId2"/>
              </a:rPr>
              <a:t>https://www.sans.org/tools/sift-workstation</a:t>
            </a:r>
            <a:r>
              <a:rPr lang="en-US" dirty="0" smtClean="0">
                <a:hlinkClick r:id="rId2"/>
              </a:rPr>
              <a:t>/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0949" y="51218"/>
            <a:ext cx="1560711" cy="159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50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07530"/>
            <a:ext cx="9905998" cy="1478570"/>
          </a:xfrm>
        </p:spPr>
        <p:txBody>
          <a:bodyPr/>
          <a:lstStyle/>
          <a:p>
            <a:r>
              <a:rPr lang="en-US" dirty="0" smtClean="0"/>
              <a:t>Eric Zimmerman’s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586100"/>
            <a:ext cx="9550033" cy="4913313"/>
          </a:xfrm>
        </p:spPr>
        <p:txBody>
          <a:bodyPr>
            <a:normAutofit/>
          </a:bodyPr>
          <a:lstStyle/>
          <a:p>
            <a:r>
              <a:rPr lang="en-US" dirty="0" smtClean="0"/>
              <a:t>Open </a:t>
            </a:r>
            <a:r>
              <a:rPr lang="en-US" dirty="0"/>
              <a:t>source digital forensics tools </a:t>
            </a:r>
            <a:r>
              <a:rPr lang="en-US" dirty="0" smtClean="0"/>
              <a:t>used </a:t>
            </a:r>
            <a:r>
              <a:rPr lang="en-US" dirty="0"/>
              <a:t>in a wide variety of </a:t>
            </a:r>
            <a:r>
              <a:rPr lang="en-US" dirty="0" smtClean="0"/>
              <a:t>investigations</a:t>
            </a:r>
          </a:p>
          <a:p>
            <a:r>
              <a:rPr lang="en-US" dirty="0" smtClean="0"/>
              <a:t>Cross </a:t>
            </a:r>
            <a:r>
              <a:rPr lang="en-US" dirty="0"/>
              <a:t>validation </a:t>
            </a:r>
            <a:r>
              <a:rPr lang="en-US" dirty="0" smtClean="0"/>
              <a:t>tools</a:t>
            </a:r>
          </a:p>
          <a:p>
            <a:pPr lvl="1"/>
            <a:r>
              <a:rPr lang="en-US" dirty="0" smtClean="0"/>
              <a:t>providing </a:t>
            </a:r>
            <a:r>
              <a:rPr lang="en-US" dirty="0"/>
              <a:t>insight into technical details not exposed by other </a:t>
            </a:r>
            <a:r>
              <a:rPr lang="en-US" dirty="0" smtClean="0"/>
              <a:t>tools</a:t>
            </a:r>
          </a:p>
          <a:p>
            <a:r>
              <a:rPr lang="en-US" dirty="0" smtClean="0"/>
              <a:t>Continually </a:t>
            </a:r>
            <a:r>
              <a:rPr lang="en-US" dirty="0"/>
              <a:t>improve over a dozen digital forensics tools that investigators all over the world use and rely upon </a:t>
            </a:r>
            <a:r>
              <a:rPr lang="en-US" dirty="0" smtClean="0"/>
              <a:t>daily</a:t>
            </a:r>
          </a:p>
          <a:p>
            <a:endParaRPr lang="en-US" dirty="0"/>
          </a:p>
          <a:p>
            <a:r>
              <a:rPr lang="en-US" dirty="0" smtClean="0"/>
              <a:t>See POSTER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7897" y="51258"/>
            <a:ext cx="1914310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78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07530"/>
            <a:ext cx="9905998" cy="1478570"/>
          </a:xfrm>
        </p:spPr>
        <p:txBody>
          <a:bodyPr/>
          <a:lstStyle/>
          <a:p>
            <a:r>
              <a:rPr lang="en-US" dirty="0"/>
              <a:t>Cobalt Strike Threat Hunting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371601"/>
            <a:ext cx="10617451" cy="308785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Penetration testing </a:t>
            </a:r>
            <a:r>
              <a:rPr lang="en-US" dirty="0" smtClean="0"/>
              <a:t>and adversary </a:t>
            </a:r>
            <a:r>
              <a:rPr lang="en-US" dirty="0"/>
              <a:t>emulation suite</a:t>
            </a:r>
            <a:endParaRPr lang="en-US" dirty="0" smtClean="0"/>
          </a:p>
          <a:p>
            <a:r>
              <a:rPr lang="en-US" dirty="0"/>
              <a:t>Beacon is a stable platform </a:t>
            </a:r>
            <a:r>
              <a:rPr lang="en-US" dirty="0" smtClean="0"/>
              <a:t>for:</a:t>
            </a:r>
          </a:p>
          <a:p>
            <a:pPr lvl="1"/>
            <a:r>
              <a:rPr lang="en-US" dirty="0" smtClean="0"/>
              <a:t>Remote access • </a:t>
            </a:r>
            <a:r>
              <a:rPr lang="en-US" dirty="0"/>
              <a:t>Exploit/payload </a:t>
            </a:r>
            <a:r>
              <a:rPr lang="en-US" dirty="0" smtClean="0"/>
              <a:t>deployment • </a:t>
            </a:r>
            <a:r>
              <a:rPr lang="en-US" dirty="0"/>
              <a:t>Lateral movement</a:t>
            </a:r>
            <a:endParaRPr lang="en-US" dirty="0" smtClean="0"/>
          </a:p>
          <a:p>
            <a:r>
              <a:rPr lang="en-US" dirty="0" smtClean="0"/>
              <a:t>Memory Detection</a:t>
            </a:r>
          </a:p>
          <a:p>
            <a:r>
              <a:rPr lang="en-US" dirty="0" smtClean="0"/>
              <a:t>Named Pipes</a:t>
            </a:r>
          </a:p>
          <a:p>
            <a:r>
              <a:rPr lang="en-US" dirty="0" smtClean="0"/>
              <a:t>PowerShell Log Detection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004" y="3080825"/>
            <a:ext cx="2463656" cy="36616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4361" y="4564146"/>
            <a:ext cx="3882684" cy="21783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873" y="4566852"/>
            <a:ext cx="5290528" cy="217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15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07530"/>
            <a:ext cx="9905998" cy="1478570"/>
          </a:xfrm>
        </p:spPr>
        <p:txBody>
          <a:bodyPr/>
          <a:lstStyle/>
          <a:p>
            <a:r>
              <a:rPr lang="en-US" dirty="0" smtClean="0"/>
              <a:t>SOF-ELK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586100"/>
            <a:ext cx="10378234" cy="4913313"/>
          </a:xfrm>
        </p:spPr>
        <p:txBody>
          <a:bodyPr>
            <a:normAutofit/>
          </a:bodyPr>
          <a:lstStyle/>
          <a:p>
            <a:r>
              <a:rPr lang="en-US" dirty="0" smtClean="0"/>
              <a:t>“Big </a:t>
            </a:r>
            <a:r>
              <a:rPr lang="en-US" dirty="0"/>
              <a:t>data analytics” platform focused on the typical needs of computer forensic investigators/analysts and information security operations </a:t>
            </a:r>
            <a:r>
              <a:rPr lang="en-US" dirty="0" smtClean="0"/>
              <a:t>personnel</a:t>
            </a:r>
          </a:p>
          <a:p>
            <a:r>
              <a:rPr lang="en-US" dirty="0" smtClean="0"/>
              <a:t>Customized build </a:t>
            </a:r>
            <a:r>
              <a:rPr lang="en-US" dirty="0"/>
              <a:t>of the open source Elastic </a:t>
            </a:r>
            <a:r>
              <a:rPr lang="en-US" dirty="0" smtClean="0"/>
              <a:t>stack</a:t>
            </a:r>
          </a:p>
          <a:p>
            <a:r>
              <a:rPr lang="en-US" dirty="0" smtClean="0"/>
              <a:t>Initially </a:t>
            </a:r>
            <a:r>
              <a:rPr lang="en-US" dirty="0"/>
              <a:t>developed for SANS </a:t>
            </a:r>
            <a:r>
              <a:rPr lang="en-US" dirty="0" smtClean="0"/>
              <a:t>FOR572</a:t>
            </a:r>
            <a:r>
              <a:rPr lang="en-US" dirty="0"/>
              <a:t>: Advanced Network Forensics and </a:t>
            </a:r>
            <a:r>
              <a:rPr lang="en-US" dirty="0" smtClean="0"/>
              <a:t>Analysis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https://www.sans.org/tools/sof-elk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3325" y="51258"/>
            <a:ext cx="1956986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65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07530"/>
            <a:ext cx="9905998" cy="1478570"/>
          </a:xfrm>
        </p:spPr>
        <p:txBody>
          <a:bodyPr/>
          <a:lstStyle/>
          <a:p>
            <a:r>
              <a:rPr lang="en-US" dirty="0" smtClean="0"/>
              <a:t>REM.NUX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477108"/>
            <a:ext cx="10689516" cy="5022305"/>
          </a:xfrm>
        </p:spPr>
        <p:txBody>
          <a:bodyPr>
            <a:normAutofit/>
          </a:bodyPr>
          <a:lstStyle/>
          <a:p>
            <a:r>
              <a:rPr lang="en-US" dirty="0" err="1"/>
              <a:t>REMnux</a:t>
            </a:r>
            <a:r>
              <a:rPr lang="en-US" dirty="0"/>
              <a:t>® is a Linux toolkit for reverse-engineering and analyzing malicious </a:t>
            </a:r>
            <a:r>
              <a:rPr lang="en-US" dirty="0" smtClean="0"/>
              <a:t>software</a:t>
            </a:r>
          </a:p>
          <a:p>
            <a:r>
              <a:rPr lang="en-US" dirty="0" err="1" smtClean="0"/>
              <a:t>REMnux</a:t>
            </a:r>
            <a:r>
              <a:rPr lang="en-US" dirty="0" smtClean="0"/>
              <a:t> </a:t>
            </a:r>
            <a:r>
              <a:rPr lang="en-US" dirty="0"/>
              <a:t>provides a curated collection of free tools created by the </a:t>
            </a:r>
            <a:r>
              <a:rPr lang="en-US" dirty="0" smtClean="0"/>
              <a:t>community</a:t>
            </a:r>
          </a:p>
          <a:p>
            <a:r>
              <a:rPr lang="en-US" dirty="0" smtClean="0"/>
              <a:t>Analysts </a:t>
            </a:r>
            <a:r>
              <a:rPr lang="en-US" dirty="0"/>
              <a:t>can use it to investigate malware without having to find, install, and configure the </a:t>
            </a:r>
            <a:r>
              <a:rPr lang="en-US" dirty="0" smtClean="0"/>
              <a:t>tools</a:t>
            </a:r>
            <a:endParaRPr lang="en-US" dirty="0" smtClean="0"/>
          </a:p>
          <a:p>
            <a:r>
              <a:rPr lang="en-US" dirty="0" err="1" smtClean="0"/>
              <a:t>REMnux</a:t>
            </a:r>
            <a:r>
              <a:rPr lang="en-US" dirty="0" smtClean="0"/>
              <a:t> </a:t>
            </a:r>
            <a:r>
              <a:rPr lang="en-US" dirty="0"/>
              <a:t>toolkit also offers </a:t>
            </a:r>
            <a:r>
              <a:rPr lang="en-US" dirty="0" err="1"/>
              <a:t>Docker</a:t>
            </a:r>
            <a:r>
              <a:rPr lang="en-US" dirty="0"/>
              <a:t> images of popular malware analysis </a:t>
            </a:r>
            <a:r>
              <a:rPr lang="en-US" dirty="0" smtClean="0"/>
              <a:t>tools</a:t>
            </a:r>
          </a:p>
          <a:p>
            <a:pPr lvl="1"/>
            <a:r>
              <a:rPr lang="en-US" dirty="0" smtClean="0"/>
              <a:t>Run tools as </a:t>
            </a:r>
            <a:r>
              <a:rPr lang="en-US" dirty="0"/>
              <a:t>containers without having to install </a:t>
            </a:r>
            <a:r>
              <a:rPr lang="en-US" dirty="0" smtClean="0"/>
              <a:t>them </a:t>
            </a:r>
            <a:r>
              <a:rPr lang="en-US" dirty="0"/>
              <a:t>directly on the </a:t>
            </a:r>
            <a:r>
              <a:rPr lang="en-US" dirty="0" smtClean="0"/>
              <a:t>system</a:t>
            </a:r>
          </a:p>
          <a:p>
            <a:r>
              <a:rPr lang="en-US" dirty="0" smtClean="0"/>
              <a:t>Run </a:t>
            </a:r>
            <a:r>
              <a:rPr lang="en-US" dirty="0"/>
              <a:t>the </a:t>
            </a:r>
            <a:r>
              <a:rPr lang="en-US" dirty="0" err="1"/>
              <a:t>REMnux</a:t>
            </a:r>
            <a:r>
              <a:rPr lang="en-US" dirty="0"/>
              <a:t> </a:t>
            </a:r>
            <a:r>
              <a:rPr lang="en-US" dirty="0" err="1"/>
              <a:t>distro</a:t>
            </a:r>
            <a:r>
              <a:rPr lang="en-US" dirty="0"/>
              <a:t> as a </a:t>
            </a:r>
            <a:r>
              <a:rPr lang="en-US" dirty="0" smtClean="0"/>
              <a:t>container</a:t>
            </a:r>
          </a:p>
          <a:p>
            <a:r>
              <a:rPr lang="en-US" dirty="0">
                <a:hlinkClick r:id="rId2"/>
              </a:rPr>
              <a:t>https://www.sans.org/tools/remnux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https://remnux.org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8578" y="37190"/>
            <a:ext cx="1963082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70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07530"/>
            <a:ext cx="9905998" cy="1478570"/>
          </a:xfrm>
        </p:spPr>
        <p:txBody>
          <a:bodyPr/>
          <a:lstStyle/>
          <a:p>
            <a:r>
              <a:rPr lang="en-US" dirty="0"/>
              <a:t>A Holistic Approach to Defending Business Email Compromise </a:t>
            </a:r>
            <a:r>
              <a:rPr lang="en-US" dirty="0" smtClean="0"/>
              <a:t>(BEC)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259059"/>
            <a:ext cx="8424619" cy="5217459"/>
          </a:xfrm>
        </p:spPr>
        <p:txBody>
          <a:bodyPr>
            <a:noAutofit/>
          </a:bodyPr>
          <a:lstStyle/>
          <a:p>
            <a:r>
              <a:rPr lang="en-US" dirty="0" smtClean="0"/>
              <a:t>Step </a:t>
            </a:r>
            <a:r>
              <a:rPr lang="en-US" dirty="0"/>
              <a:t>1 Investigation </a:t>
            </a:r>
            <a:r>
              <a:rPr lang="en-US" dirty="0" smtClean="0"/>
              <a:t>Kickoff</a:t>
            </a:r>
            <a:endParaRPr lang="en-US" dirty="0"/>
          </a:p>
          <a:p>
            <a:r>
              <a:rPr lang="en-US" dirty="0"/>
              <a:t>Step 2 Preparation Collection</a:t>
            </a:r>
          </a:p>
          <a:p>
            <a:r>
              <a:rPr lang="en-US" dirty="0" smtClean="0"/>
              <a:t>Step </a:t>
            </a:r>
            <a:r>
              <a:rPr lang="en-US" dirty="0"/>
              <a:t>3 Forwarding Rules</a:t>
            </a:r>
          </a:p>
          <a:p>
            <a:r>
              <a:rPr lang="en-US" dirty="0" smtClean="0"/>
              <a:t>Step </a:t>
            </a:r>
            <a:r>
              <a:rPr lang="en-US" dirty="0"/>
              <a:t>4 Login activity</a:t>
            </a:r>
          </a:p>
          <a:p>
            <a:r>
              <a:rPr lang="en-US" dirty="0" smtClean="0"/>
              <a:t>Step </a:t>
            </a:r>
            <a:r>
              <a:rPr lang="en-US" dirty="0"/>
              <a:t>5 Permission changes</a:t>
            </a:r>
          </a:p>
          <a:p>
            <a:r>
              <a:rPr lang="en-US" dirty="0" smtClean="0"/>
              <a:t>Step </a:t>
            </a:r>
            <a:r>
              <a:rPr lang="en-US" dirty="0"/>
              <a:t>6 </a:t>
            </a:r>
            <a:r>
              <a:rPr lang="en-US" dirty="0" err="1"/>
              <a:t>OAuth</a:t>
            </a:r>
            <a:r>
              <a:rPr lang="en-US" dirty="0"/>
              <a:t> 2 Abuse</a:t>
            </a:r>
          </a:p>
          <a:p>
            <a:r>
              <a:rPr lang="en-US" dirty="0" smtClean="0"/>
              <a:t>Step </a:t>
            </a:r>
            <a:r>
              <a:rPr lang="en-US" dirty="0"/>
              <a:t>7 Evasion techniques</a:t>
            </a:r>
          </a:p>
          <a:p>
            <a:r>
              <a:rPr lang="en-US" dirty="0" smtClean="0"/>
              <a:t>Step </a:t>
            </a:r>
            <a:r>
              <a:rPr lang="en-US" dirty="0"/>
              <a:t>8 Assess Data Accessed or </a:t>
            </a:r>
            <a:r>
              <a:rPr lang="en-US" dirty="0" err="1"/>
              <a:t>Exfiltrated</a:t>
            </a:r>
            <a:endParaRPr lang="en-US" dirty="0"/>
          </a:p>
          <a:p>
            <a:r>
              <a:rPr lang="en-US" dirty="0" smtClean="0"/>
              <a:t>Step </a:t>
            </a:r>
            <a:r>
              <a:rPr lang="en-US" dirty="0"/>
              <a:t>9 Threat Intelligence, Phishing Emails and Malware</a:t>
            </a:r>
          </a:p>
          <a:p>
            <a:r>
              <a:rPr lang="en-US" dirty="0" smtClean="0"/>
              <a:t>Step </a:t>
            </a:r>
            <a:r>
              <a:rPr lang="en-US" dirty="0"/>
              <a:t>10 Recommendations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8422" y="1371600"/>
            <a:ext cx="3815718" cy="418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33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07530"/>
            <a:ext cx="9905998" cy="1478570"/>
          </a:xfrm>
        </p:spPr>
        <p:txBody>
          <a:bodyPr/>
          <a:lstStyle/>
          <a:p>
            <a:r>
              <a:rPr lang="en-US" dirty="0"/>
              <a:t>Breaches Be Crazy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167618"/>
            <a:ext cx="10617451" cy="5421441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Scaling Forensics Across Many Systems</a:t>
            </a:r>
          </a:p>
          <a:p>
            <a:r>
              <a:rPr lang="en-US" sz="2800" dirty="0" smtClean="0"/>
              <a:t>IR is Hard to SCALE</a:t>
            </a:r>
          </a:p>
          <a:p>
            <a:pPr lvl="1"/>
            <a:r>
              <a:rPr lang="en-US" sz="2400" dirty="0" smtClean="0"/>
              <a:t>1. Identify </a:t>
            </a:r>
            <a:r>
              <a:rPr lang="en-US" sz="2400" dirty="0"/>
              <a:t>compromised systems</a:t>
            </a:r>
          </a:p>
          <a:p>
            <a:pPr lvl="2"/>
            <a:r>
              <a:rPr lang="en-US" sz="2000" dirty="0" smtClean="0"/>
              <a:t>Without </a:t>
            </a:r>
            <a:r>
              <a:rPr lang="en-US" sz="2000" dirty="0"/>
              <a:t>a SIEM? Good luck!</a:t>
            </a:r>
          </a:p>
          <a:p>
            <a:pPr lvl="1"/>
            <a:r>
              <a:rPr lang="en-US" sz="2400" dirty="0" smtClean="0"/>
              <a:t>2. Acquire </a:t>
            </a:r>
            <a:r>
              <a:rPr lang="en-US" sz="2400" dirty="0"/>
              <a:t>forensics images</a:t>
            </a:r>
          </a:p>
          <a:p>
            <a:pPr lvl="2"/>
            <a:r>
              <a:rPr lang="en-US" sz="2000" dirty="0" smtClean="0"/>
              <a:t>Many</a:t>
            </a:r>
            <a:r>
              <a:rPr lang="en-US" sz="2000" dirty="0"/>
              <a:t>+ hours</a:t>
            </a:r>
          </a:p>
          <a:p>
            <a:pPr lvl="1"/>
            <a:r>
              <a:rPr lang="en-US" sz="2400" dirty="0"/>
              <a:t>3</a:t>
            </a:r>
            <a:r>
              <a:rPr lang="en-US" sz="2400" dirty="0" smtClean="0"/>
              <a:t>. Process </a:t>
            </a:r>
            <a:r>
              <a:rPr lang="en-US" sz="2400" dirty="0"/>
              <a:t>forensic images</a:t>
            </a:r>
          </a:p>
          <a:p>
            <a:pPr lvl="2"/>
            <a:r>
              <a:rPr lang="en-US" sz="2000" dirty="0" smtClean="0"/>
              <a:t>Many</a:t>
            </a:r>
            <a:r>
              <a:rPr lang="en-US" sz="2000" dirty="0"/>
              <a:t>+ hours *per* image</a:t>
            </a:r>
          </a:p>
          <a:p>
            <a:pPr lvl="1"/>
            <a:r>
              <a:rPr lang="en-US" sz="2400" dirty="0" smtClean="0"/>
              <a:t>4. Analyze </a:t>
            </a:r>
            <a:r>
              <a:rPr lang="en-US" sz="2400" dirty="0"/>
              <a:t>forensic data</a:t>
            </a:r>
          </a:p>
          <a:p>
            <a:pPr lvl="2"/>
            <a:r>
              <a:rPr lang="en-US" sz="2000" dirty="0" smtClean="0"/>
              <a:t>One! system! at! a! time!</a:t>
            </a:r>
          </a:p>
          <a:p>
            <a:r>
              <a:rPr lang="en-US" sz="2600" dirty="0">
                <a:hlinkClick r:id="rId2"/>
              </a:rPr>
              <a:t>https</a:t>
            </a:r>
            <a:r>
              <a:rPr lang="en-US" sz="2600">
                <a:hlinkClick r:id="rId2"/>
              </a:rPr>
              <a:t>://</a:t>
            </a:r>
            <a:r>
              <a:rPr lang="en-US" sz="2600" smtClean="0">
                <a:hlinkClick r:id="rId2"/>
              </a:rPr>
              <a:t>github.com/ReconInfoSec/velociraptor-to-timesketch</a:t>
            </a:r>
            <a:endParaRPr lang="en-US" sz="26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411" y="1828800"/>
            <a:ext cx="6025754" cy="338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84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07530"/>
            <a:ext cx="9905998" cy="1478570"/>
          </a:xfrm>
        </p:spPr>
        <p:txBody>
          <a:bodyPr/>
          <a:lstStyle/>
          <a:p>
            <a:r>
              <a:rPr lang="en-US" dirty="0"/>
              <a:t>Crossing the Threshold - Analysis of the Facebook Mini Portal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290918"/>
            <a:ext cx="10617451" cy="529814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Tested Portal &amp; Apps</a:t>
            </a:r>
          </a:p>
          <a:p>
            <a:r>
              <a:rPr lang="en-US" sz="2800" dirty="0" smtClean="0"/>
              <a:t>Found Hidden USB / Bluetooth Connection</a:t>
            </a:r>
          </a:p>
          <a:p>
            <a:r>
              <a:rPr lang="en-US" sz="2800" dirty="0"/>
              <a:t>Portal Mini Easter eggs can be found in </a:t>
            </a:r>
            <a:r>
              <a:rPr lang="en-US" sz="2800" dirty="0" smtClean="0"/>
              <a:t>Snapshots</a:t>
            </a:r>
          </a:p>
          <a:p>
            <a:r>
              <a:rPr lang="en-US" sz="2800" dirty="0"/>
              <a:t>Portal Mini Easter eggs can </a:t>
            </a:r>
            <a:r>
              <a:rPr lang="en-US" sz="2800" dirty="0" smtClean="0"/>
              <a:t>be found </a:t>
            </a:r>
            <a:r>
              <a:rPr lang="en-US" sz="2800" dirty="0"/>
              <a:t>in Facebook </a:t>
            </a:r>
            <a:r>
              <a:rPr lang="en-US" sz="2800" dirty="0" smtClean="0"/>
              <a:t>messages</a:t>
            </a:r>
            <a:endParaRPr lang="en-US" sz="2800" dirty="0"/>
          </a:p>
          <a:p>
            <a:r>
              <a:rPr lang="en-US" sz="2800" dirty="0"/>
              <a:t>All kinds </a:t>
            </a:r>
            <a:r>
              <a:rPr lang="en-US" sz="2800" dirty="0" smtClean="0"/>
              <a:t>of Easter eggs present in Facebook data</a:t>
            </a:r>
          </a:p>
          <a:p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8986" y="884173"/>
            <a:ext cx="3382792" cy="18853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8306" y="4398490"/>
            <a:ext cx="6750124" cy="237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08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265" y="107530"/>
            <a:ext cx="10872597" cy="1478570"/>
          </a:xfrm>
        </p:spPr>
        <p:txBody>
          <a:bodyPr/>
          <a:lstStyle/>
          <a:p>
            <a:r>
              <a:rPr lang="en-US" dirty="0"/>
              <a:t>Exploring Windows Command-Line Obfuscation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6265" y="1371600"/>
            <a:ext cx="10617451" cy="521745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Historically the only way for a user </a:t>
            </a:r>
            <a:r>
              <a:rPr lang="en-US" dirty="0" smtClean="0"/>
              <a:t>to interact </a:t>
            </a:r>
            <a:r>
              <a:rPr lang="en-US" dirty="0"/>
              <a:t>with their </a:t>
            </a:r>
            <a:r>
              <a:rPr lang="en-US" dirty="0" smtClean="0"/>
              <a:t>Computers</a:t>
            </a:r>
          </a:p>
          <a:p>
            <a:pPr lvl="1"/>
            <a:r>
              <a:rPr lang="en-US" dirty="0" smtClean="0"/>
              <a:t>Nowadays “under the hood”</a:t>
            </a:r>
          </a:p>
          <a:p>
            <a:r>
              <a:rPr lang="en-US" dirty="0"/>
              <a:t>Opportunities to </a:t>
            </a:r>
            <a:r>
              <a:rPr lang="en-US" dirty="0" smtClean="0"/>
              <a:t>bypass detection/prevention mechanisms</a:t>
            </a:r>
          </a:p>
          <a:p>
            <a:endParaRPr lang="en-US" dirty="0" smtClean="0"/>
          </a:p>
          <a:p>
            <a:r>
              <a:rPr lang="en-US" dirty="0"/>
              <a:t>Replace the option char with another </a:t>
            </a:r>
            <a:r>
              <a:rPr lang="en-US" dirty="0" smtClean="0"/>
              <a:t>one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Instead of looking for </a:t>
            </a:r>
            <a:r>
              <a:rPr lang="en-US" dirty="0" smtClean="0"/>
              <a:t>a process/command</a:t>
            </a:r>
          </a:p>
          <a:p>
            <a:pPr lvl="1"/>
            <a:r>
              <a:rPr lang="en-US" dirty="0" smtClean="0"/>
              <a:t>Look </a:t>
            </a:r>
            <a:r>
              <a:rPr lang="en-US" dirty="0"/>
              <a:t>for </a:t>
            </a:r>
            <a:r>
              <a:rPr lang="en-US" dirty="0" smtClean="0"/>
              <a:t>the file/registry/network </a:t>
            </a:r>
            <a:r>
              <a:rPr lang="en-US" dirty="0"/>
              <a:t>events that </a:t>
            </a:r>
            <a:r>
              <a:rPr lang="en-US" dirty="0" smtClean="0"/>
              <a:t>follow</a:t>
            </a:r>
          </a:p>
          <a:p>
            <a:r>
              <a:rPr lang="en-US" dirty="0"/>
              <a:t>Even without command line obfuscation</a:t>
            </a:r>
            <a:r>
              <a:rPr lang="en-US" dirty="0" smtClean="0"/>
              <a:t>, we </a:t>
            </a:r>
            <a:r>
              <a:rPr lang="en-US" dirty="0"/>
              <a:t>know command lines can be spoofed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6039" y="1779109"/>
            <a:ext cx="3404583" cy="11845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0688" y="3100391"/>
            <a:ext cx="5449934" cy="231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64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328" y="82038"/>
            <a:ext cx="9905998" cy="1478570"/>
          </a:xfrm>
        </p:spPr>
        <p:txBody>
          <a:bodyPr/>
          <a:lstStyle/>
          <a:p>
            <a:r>
              <a:rPr lang="en-US" dirty="0"/>
              <a:t>Forensic Analysis of </a:t>
            </a:r>
            <a:r>
              <a:rPr lang="en-US" dirty="0" err="1"/>
              <a:t>Xiaomi</a:t>
            </a:r>
            <a:r>
              <a:rPr lang="en-US" dirty="0"/>
              <a:t> </a:t>
            </a:r>
            <a:r>
              <a:rPr lang="en-US" dirty="0" err="1"/>
              <a:t>IoT</a:t>
            </a:r>
            <a:r>
              <a:rPr lang="en-US" dirty="0"/>
              <a:t> Ecosystem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6328" y="1362394"/>
            <a:ext cx="10617451" cy="521745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Introduction</a:t>
            </a:r>
          </a:p>
          <a:p>
            <a:pPr lvl="1"/>
            <a:r>
              <a:rPr lang="en-US" dirty="0"/>
              <a:t>One of the world’s biggest manufacturers (smartphones and </a:t>
            </a:r>
            <a:r>
              <a:rPr lang="en-US" dirty="0" err="1"/>
              <a:t>IoT</a:t>
            </a:r>
            <a:r>
              <a:rPr lang="en-US" dirty="0"/>
              <a:t>)</a:t>
            </a:r>
          </a:p>
          <a:p>
            <a:r>
              <a:rPr lang="en-US" dirty="0" smtClean="0"/>
              <a:t>Equipment </a:t>
            </a:r>
            <a:r>
              <a:rPr lang="en-US" dirty="0"/>
              <a:t>and Setup</a:t>
            </a:r>
          </a:p>
          <a:p>
            <a:r>
              <a:rPr lang="en-US" dirty="0" smtClean="0"/>
              <a:t>Evidence </a:t>
            </a:r>
            <a:r>
              <a:rPr lang="en-US" dirty="0"/>
              <a:t>Extraction</a:t>
            </a:r>
          </a:p>
          <a:p>
            <a:r>
              <a:rPr lang="en-US" dirty="0" smtClean="0"/>
              <a:t>Forensic </a:t>
            </a:r>
            <a:r>
              <a:rPr lang="en-US" dirty="0"/>
              <a:t>Analysis</a:t>
            </a:r>
          </a:p>
          <a:p>
            <a:r>
              <a:rPr lang="en-US" dirty="0" smtClean="0"/>
              <a:t>Findings </a:t>
            </a:r>
            <a:r>
              <a:rPr lang="en-US" dirty="0"/>
              <a:t>and Points of </a:t>
            </a:r>
            <a:r>
              <a:rPr lang="en-US" dirty="0" smtClean="0"/>
              <a:t>Consideration</a:t>
            </a:r>
          </a:p>
          <a:p>
            <a:pPr lvl="1"/>
            <a:r>
              <a:rPr lang="en-US" dirty="0"/>
              <a:t>The forensic analysis of </a:t>
            </a:r>
            <a:r>
              <a:rPr lang="en-US" dirty="0" err="1"/>
              <a:t>Mi</a:t>
            </a:r>
            <a:r>
              <a:rPr lang="en-US" dirty="0"/>
              <a:t> Home application can provide information about:</a:t>
            </a:r>
          </a:p>
          <a:p>
            <a:pPr lvl="1"/>
            <a:r>
              <a:rPr lang="en-US" dirty="0" err="1" smtClean="0"/>
              <a:t>Smarthome’s</a:t>
            </a:r>
            <a:r>
              <a:rPr lang="en-US" dirty="0" smtClean="0"/>
              <a:t> </a:t>
            </a:r>
            <a:r>
              <a:rPr lang="en-US" dirty="0"/>
              <a:t>structure (Rooms, </a:t>
            </a:r>
            <a:r>
              <a:rPr lang="en-US" dirty="0" err="1"/>
              <a:t>IoT</a:t>
            </a:r>
            <a:r>
              <a:rPr lang="en-US" dirty="0"/>
              <a:t> devices present, etc.)</a:t>
            </a:r>
          </a:p>
          <a:p>
            <a:pPr lvl="1"/>
            <a:r>
              <a:rPr lang="en-US" dirty="0" err="1" smtClean="0"/>
              <a:t>Smarthome’s</a:t>
            </a:r>
            <a:r>
              <a:rPr lang="en-US" dirty="0" smtClean="0"/>
              <a:t> </a:t>
            </a:r>
            <a:r>
              <a:rPr lang="en-US" dirty="0"/>
              <a:t>Automation system (Scenes’ configuration, logs, etc.)</a:t>
            </a:r>
          </a:p>
          <a:p>
            <a:pPr lvl="1"/>
            <a:r>
              <a:rPr lang="en-US" dirty="0" err="1" smtClean="0"/>
              <a:t>Smarthome’s</a:t>
            </a:r>
            <a:r>
              <a:rPr lang="en-US" dirty="0" smtClean="0"/>
              <a:t> </a:t>
            </a:r>
            <a:r>
              <a:rPr lang="en-US" dirty="0"/>
              <a:t>devices’ logs or/and settings</a:t>
            </a:r>
          </a:p>
          <a:p>
            <a:pPr lvl="1"/>
            <a:r>
              <a:rPr lang="en-US" dirty="0" smtClean="0"/>
              <a:t>Owner’s </a:t>
            </a:r>
            <a:r>
              <a:rPr lang="en-US" dirty="0"/>
              <a:t>personal information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5251" y="1362394"/>
            <a:ext cx="2063100" cy="64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6226" y="2178698"/>
            <a:ext cx="6202125" cy="16913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6672" y="4726744"/>
            <a:ext cx="4540155" cy="20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95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07530"/>
            <a:ext cx="9905998" cy="1478570"/>
          </a:xfrm>
        </p:spPr>
        <p:txBody>
          <a:bodyPr/>
          <a:lstStyle/>
          <a:p>
            <a:r>
              <a:rPr lang="en-US" dirty="0"/>
              <a:t>Order of Volatility in Modern Smartphone Forensics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290918"/>
            <a:ext cx="10617451" cy="529814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RFC 3227 – February 2002</a:t>
            </a:r>
          </a:p>
          <a:p>
            <a:r>
              <a:rPr lang="en-US" dirty="0"/>
              <a:t>When collecting evidence </a:t>
            </a:r>
            <a:r>
              <a:rPr lang="en-US" b="1" i="1" dirty="0">
                <a:solidFill>
                  <a:srgbClr val="FF0000"/>
                </a:solidFill>
              </a:rPr>
              <a:t>you should proceed from </a:t>
            </a:r>
            <a:r>
              <a:rPr lang="en-US" b="1" i="1" dirty="0" smtClean="0">
                <a:solidFill>
                  <a:srgbClr val="FF0000"/>
                </a:solidFill>
              </a:rPr>
              <a:t>the volatile </a:t>
            </a:r>
            <a:r>
              <a:rPr lang="en-US" b="1" i="1" dirty="0">
                <a:solidFill>
                  <a:srgbClr val="FF0000"/>
                </a:solidFill>
              </a:rPr>
              <a:t>to the less volatile</a:t>
            </a:r>
          </a:p>
          <a:p>
            <a:r>
              <a:rPr lang="en-US" dirty="0" smtClean="0"/>
              <a:t>Example </a:t>
            </a:r>
            <a:r>
              <a:rPr lang="en-US" dirty="0"/>
              <a:t>order of volatility for a typical </a:t>
            </a:r>
            <a:r>
              <a:rPr lang="en-US" dirty="0" smtClean="0"/>
              <a:t>system</a:t>
            </a:r>
            <a:endParaRPr lang="en-US" dirty="0"/>
          </a:p>
          <a:p>
            <a:pPr lvl="1"/>
            <a:r>
              <a:rPr lang="en-US" dirty="0" smtClean="0"/>
              <a:t>registers</a:t>
            </a:r>
            <a:r>
              <a:rPr lang="en-US" dirty="0"/>
              <a:t>, cache</a:t>
            </a:r>
          </a:p>
          <a:p>
            <a:pPr lvl="1"/>
            <a:r>
              <a:rPr lang="en-US" dirty="0" smtClean="0"/>
              <a:t>routing </a:t>
            </a:r>
            <a:r>
              <a:rPr lang="en-US" dirty="0"/>
              <a:t>table, </a:t>
            </a:r>
            <a:r>
              <a:rPr lang="en-US" dirty="0" err="1"/>
              <a:t>arp</a:t>
            </a:r>
            <a:r>
              <a:rPr lang="en-US" dirty="0"/>
              <a:t> cache, process table, kernel statistics, memory</a:t>
            </a:r>
          </a:p>
          <a:p>
            <a:pPr lvl="1"/>
            <a:r>
              <a:rPr lang="en-US" dirty="0" smtClean="0"/>
              <a:t>temporary </a:t>
            </a:r>
            <a:r>
              <a:rPr lang="en-US" dirty="0"/>
              <a:t>file systems</a:t>
            </a:r>
          </a:p>
          <a:p>
            <a:pPr lvl="1"/>
            <a:r>
              <a:rPr lang="en-US" dirty="0" smtClean="0"/>
              <a:t>disk</a:t>
            </a:r>
            <a:endParaRPr lang="en-US" dirty="0"/>
          </a:p>
          <a:p>
            <a:pPr lvl="1"/>
            <a:r>
              <a:rPr lang="en-US" dirty="0" smtClean="0"/>
              <a:t>remote </a:t>
            </a:r>
            <a:r>
              <a:rPr lang="en-US" dirty="0"/>
              <a:t>logging and monitoring data that is relevant to </a:t>
            </a:r>
            <a:r>
              <a:rPr lang="en-US" dirty="0" smtClean="0"/>
              <a:t>the system </a:t>
            </a:r>
            <a:r>
              <a:rPr lang="en-US" dirty="0"/>
              <a:t>in question</a:t>
            </a:r>
          </a:p>
          <a:p>
            <a:pPr lvl="1"/>
            <a:r>
              <a:rPr lang="en-US" dirty="0" smtClean="0"/>
              <a:t>physical </a:t>
            </a:r>
            <a:r>
              <a:rPr lang="en-US" dirty="0"/>
              <a:t>configuration, network topology</a:t>
            </a:r>
          </a:p>
          <a:p>
            <a:pPr lvl="1"/>
            <a:r>
              <a:rPr lang="en-US" dirty="0" smtClean="0"/>
              <a:t>archival media</a:t>
            </a:r>
          </a:p>
          <a:p>
            <a:r>
              <a:rPr lang="en-US" dirty="0" smtClean="0"/>
              <a:t>DUMPSYS </a:t>
            </a:r>
            <a:r>
              <a:rPr lang="en-US" dirty="0"/>
              <a:t>is a tool that runs on Android devices and </a:t>
            </a:r>
            <a:r>
              <a:rPr lang="en-US" dirty="0" smtClean="0"/>
              <a:t>provides information </a:t>
            </a:r>
            <a:r>
              <a:rPr lang="en-US" dirty="0"/>
              <a:t>about system </a:t>
            </a:r>
            <a:r>
              <a:rPr lang="en-US" dirty="0" smtClean="0"/>
              <a:t>services </a:t>
            </a:r>
          </a:p>
          <a:p>
            <a:pPr lvl="1"/>
            <a:r>
              <a:rPr lang="en-US" dirty="0" smtClean="0"/>
              <a:t>https</a:t>
            </a:r>
            <a:r>
              <a:rPr lang="en-US" dirty="0"/>
              <a:t>://developer.android.com/studio/command </a:t>
            </a:r>
            <a:r>
              <a:rPr lang="en-US" dirty="0" smtClean="0"/>
              <a:t>line/</a:t>
            </a:r>
            <a:r>
              <a:rPr lang="en-US" dirty="0" err="1" smtClean="0"/>
              <a:t>dumpsys</a:t>
            </a:r>
            <a:r>
              <a:rPr lang="en-US" dirty="0" smtClean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0279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18180</TotalTime>
  <Words>1556</Words>
  <Application>Microsoft Office PowerPoint</Application>
  <PresentationFormat>Widescreen</PresentationFormat>
  <Paragraphs>279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Trebuchet MS</vt:lpstr>
      <vt:lpstr>Tw Cen MT</vt:lpstr>
      <vt:lpstr>Circuit</vt:lpstr>
      <vt:lpstr>DFIR Summit 2021  - Presentations - Resources - Tools </vt:lpstr>
      <vt:lpstr>Presentations</vt:lpstr>
      <vt:lpstr>Cobalt Strike Threat Hunting</vt:lpstr>
      <vt:lpstr>A Holistic Approach to Defending Business Email Compromise (BEC) Attacks</vt:lpstr>
      <vt:lpstr>Breaches Be Crazy</vt:lpstr>
      <vt:lpstr>Crossing the Threshold - Analysis of the Facebook Mini Portal</vt:lpstr>
      <vt:lpstr>Exploring Windows Command-Line Obfuscation</vt:lpstr>
      <vt:lpstr>Forensic Analysis of Xiaomi IoT Ecosystem</vt:lpstr>
      <vt:lpstr>Order of Volatility in Modern Smartphone Forensics</vt:lpstr>
      <vt:lpstr>The Cyber Kill Chain Meets Blockchain</vt:lpstr>
      <vt:lpstr>UFOs - Unidentified Forenic Objects</vt:lpstr>
      <vt:lpstr>Validating Evidence for Courtroom Testimony</vt:lpstr>
      <vt:lpstr>Where Have UAL Been</vt:lpstr>
      <vt:lpstr>Resources</vt:lpstr>
      <vt:lpstr>DFIR 101 - Digital Forensics Essentials</vt:lpstr>
      <vt:lpstr>Automating Google Workspace Incident Response</vt:lpstr>
      <vt:lpstr>EZ Tools, KAPE, and How to Contribute to and Benefit from Open Source Contributions</vt:lpstr>
      <vt:lpstr>Greppin Logs</vt:lpstr>
      <vt:lpstr>Incident Response 9-Line</vt:lpstr>
      <vt:lpstr>IR Playbooks</vt:lpstr>
      <vt:lpstr>OCR’ing the Bitmap Cache Puzzle</vt:lpstr>
      <vt:lpstr>SANS 2021 DFIR Survey Results</vt:lpstr>
      <vt:lpstr>SANS Technology Institute Information Session</vt:lpstr>
      <vt:lpstr>Stringlifier - An Open Source Tool for Random String Classification</vt:lpstr>
      <vt:lpstr>Reporting for Digital Forensics</vt:lpstr>
      <vt:lpstr>Scoring and Judging Artifacts in Autopsy</vt:lpstr>
      <vt:lpstr>Tools</vt:lpstr>
      <vt:lpstr>SIFT Workstation</vt:lpstr>
      <vt:lpstr>Eric Zimmerman’s Tools</vt:lpstr>
      <vt:lpstr>SOF-ELK</vt:lpstr>
      <vt:lpstr>REM.NUX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SolarWinds Exploit (Solorigate) - Sunburst - Teardrop - Raindrop</dc:title>
  <dc:creator>John Carls</dc:creator>
  <cp:lastModifiedBy>John Carls</cp:lastModifiedBy>
  <cp:revision>90</cp:revision>
  <dcterms:created xsi:type="dcterms:W3CDTF">2021-02-09T21:24:13Z</dcterms:created>
  <dcterms:modified xsi:type="dcterms:W3CDTF">2021-08-12T03:21:05Z</dcterms:modified>
</cp:coreProperties>
</file>