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1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22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23.xml.rels" ContentType="application/vnd.openxmlformats-package.relationships+xml"/>
  <Override PartName="/ppt/slides/_rels/slide11.xml.rels" ContentType="application/vnd.openxmlformats-package.relationships+xml"/>
  <Override PartName="/ppt/slides/_rels/slide24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907164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526280"/>
            <a:ext cx="907164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223200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52628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52628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292068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2232000"/>
            <a:ext cx="292068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2232000"/>
            <a:ext cx="292068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526280"/>
            <a:ext cx="292068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526280"/>
            <a:ext cx="292068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526280"/>
            <a:ext cx="292068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2232000"/>
            <a:ext cx="9071640" cy="4392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907164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442692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5152680" y="2232000"/>
            <a:ext cx="442692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969840"/>
            <a:ext cx="9071640" cy="485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2232000"/>
            <a:ext cx="442692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52628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2232000"/>
            <a:ext cx="9071640" cy="4392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442692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223200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152680" y="452628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52680" y="223200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04000" y="4526280"/>
            <a:ext cx="907164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907164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4526280"/>
            <a:ext cx="907164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152680" y="223200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04000" y="452628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5152680" y="452628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292068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571200" y="2232000"/>
            <a:ext cx="292068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638040" y="2232000"/>
            <a:ext cx="292068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04000" y="4526280"/>
            <a:ext cx="292068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571200" y="4526280"/>
            <a:ext cx="292068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638040" y="4526280"/>
            <a:ext cx="292068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504000" y="2232000"/>
            <a:ext cx="9071640" cy="4392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907164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442692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2232000"/>
            <a:ext cx="442692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907164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504000" y="969840"/>
            <a:ext cx="9071640" cy="485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152680" y="2232000"/>
            <a:ext cx="442692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504000" y="452628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442692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2680" y="223200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152680" y="452628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2680" y="223200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4000" y="4526280"/>
            <a:ext cx="907164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907164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04000" y="4526280"/>
            <a:ext cx="907164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152680" y="223200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504000" y="452628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5152680" y="452628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292068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3571200" y="2232000"/>
            <a:ext cx="292068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638040" y="2232000"/>
            <a:ext cx="292068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504000" y="4526280"/>
            <a:ext cx="292068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3571200" y="4526280"/>
            <a:ext cx="292068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6638040" y="4526280"/>
            <a:ext cx="292068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442692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2232000"/>
            <a:ext cx="442692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969840"/>
            <a:ext cx="9071640" cy="4850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2232000"/>
            <a:ext cx="442692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52628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442692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223200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52628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2232000"/>
            <a:ext cx="442692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526280"/>
            <a:ext cx="9071640" cy="2094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1905480"/>
            <a:ext cx="907164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3456000"/>
            <a:ext cx="9071640" cy="2697120"/>
          </a:xfrm>
          <a:prstGeom prst="rect">
            <a:avLst/>
          </a:prstGeom>
        </p:spPr>
        <p:txBody>
          <a:bodyPr lIns="0" rIns="0" tIns="0" bIns="0">
            <a:normAutofit fontScale="88000"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Aft>
                <a:spcPts val="84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Aft>
                <a:spcPts val="561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8000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Arial"/>
              </a:rPr>
              <a:t>&lt;date/time&gt;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en-US" sz="1400" spc="-1" strike="noStrike">
                <a:latin typeface="Arial"/>
              </a:rPr>
              <a:t>&lt;footer&gt;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58736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183E3752-7313-45B9-9DE4-EE05B4EAAD82}" type="slidenum">
              <a:rPr b="0" lang="en-US" sz="1400" spc="-1" strike="noStrike">
                <a:latin typeface="Arial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408600"/>
            <a:ext cx="907164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2020680"/>
            <a:ext cx="9071640" cy="4675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Aft>
                <a:spcPts val="845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Aft>
                <a:spcPts val="561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Aft>
                <a:spcPts val="278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21600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Arial"/>
              </a:rPr>
              <a:t>&lt;date/time&gt;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447360" y="688680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en-US" sz="1400" spc="-1" strike="noStrike">
                <a:latin typeface="Arial"/>
              </a:rPr>
              <a:t>&lt;footer&gt;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7623360" y="688680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BA17DC1E-693F-4AB1-9E0A-14574E31DE66}" type="slidenum">
              <a:rPr b="0" lang="en-US" sz="1400" spc="-1" strike="noStrike">
                <a:latin typeface="Arial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" descr=""/>
          <p:cNvPicPr/>
          <p:nvPr/>
        </p:nvPicPr>
        <p:blipFill>
          <a:blip r:embed="rId2"/>
          <a:stretch/>
        </p:blipFill>
        <p:spPr>
          <a:xfrm>
            <a:off x="-16920" y="-12240"/>
            <a:ext cx="10096920" cy="948240"/>
          </a:xfrm>
          <a:prstGeom prst="rect">
            <a:avLst/>
          </a:prstGeom>
          <a:ln>
            <a:noFill/>
          </a:ln>
        </p:spPr>
      </p:pic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969840"/>
            <a:ext cx="9071640" cy="104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2232000"/>
            <a:ext cx="9071640" cy="439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dt"/>
          </p:nvPr>
        </p:nvSpPr>
        <p:spPr>
          <a:xfrm>
            <a:off x="180000" y="688716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Arial"/>
              </a:rPr>
              <a:t>&lt;date/time&gt;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ctr"/>
            <a:r>
              <a:rPr b="0" lang="en-US" sz="1400" spc="-1" strike="noStrike">
                <a:latin typeface="Arial"/>
              </a:rPr>
              <a:t>&lt;footer&gt;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sldNum"/>
          </p:nvPr>
        </p:nvSpPr>
        <p:spPr>
          <a:xfrm>
            <a:off x="7587360" y="6887160"/>
            <a:ext cx="2348280" cy="52128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390A6320-08FC-467F-9FA8-7213DB38D6A5}" type="slidenum">
              <a:rPr b="0" lang="en-US" sz="1400" spc="-1" strike="noStrike">
                <a:latin typeface="Arial"/>
              </a:rPr>
              <a:t>&lt;number&gt;</a:t>
            </a:fld>
            <a:endParaRPr b="0" lang="en-US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hyperlink" Target="https://nanode0000.wordpress.com/2017/01/20/simpl-a-small-forth-like-language/" TargetMode="External"/><Relationship Id="rId2" Type="http://schemas.openxmlformats.org/officeDocument/2006/relationships/slideLayout" Target="../slideLayouts/slideLayout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hyperlink" Target="http://txtzyme.com/view/welcome-visitors" TargetMode="External"/><Relationship Id="rId2" Type="http://schemas.openxmlformats.org/officeDocument/2006/relationships/hyperlink" Target="https://github.com/WardCunningham/Txtzyme" TargetMode="External"/><Relationship Id="rId3" Type="http://schemas.openxmlformats.org/officeDocument/2006/relationships/hyperlink" Target="https://sustburbia.blogspot.com/" TargetMode="External"/><Relationship Id="rId4" Type="http://schemas.openxmlformats.org/officeDocument/2006/relationships/hyperlink" Target="https://nanode0000.wordpress.com/" TargetMode="External"/><Relationship Id="rId5" Type="http://schemas.openxmlformats.org/officeDocument/2006/relationships/hyperlink" Target="https://github.com/monsonite" TargetMode="External"/><Relationship Id="rId6" Type="http://schemas.openxmlformats.org/officeDocument/2006/relationships/hyperlink" Target="https://github.com/monsonite/SIMPL" TargetMode="External"/><Relationship Id="rId7" Type="http://schemas.openxmlformats.org/officeDocument/2006/relationships/slideLayout" Target="../slideLayouts/slideLayout2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sustburbia.blogspot.com/2013/05/txtzyme-minimal-interpreter-and.html" TargetMode="External"/><Relationship Id="rId2" Type="http://schemas.openxmlformats.org/officeDocument/2006/relationships/hyperlink" Target="https://sustburbia.blogspot.com/2013/05/more-thoughts-on-txtzyme-and-musical.html" TargetMode="External"/><Relationship Id="rId3" Type="http://schemas.openxmlformats.org/officeDocument/2006/relationships/hyperlink" Target="https://sustburbia.blogspot.com/2016/03/simpl-for-beginners-part-1.html" TargetMode="External"/><Relationship Id="rId4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sustburbia.blogspot.com/2013/05/txtzyme-minimal-interpreter-and.html" TargetMode="External"/><Relationship Id="rId2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s://sustburbia.blogspot.com/2016/03/simpl-for-beginners-part-1.html" TargetMode="External"/><Relationship Id="rId2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504000" y="1097280"/>
            <a:ext cx="9071640" cy="12625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0" lang="en-US" sz="4400" spc="-1" strike="noStrike">
                <a:solidFill>
                  <a:srgbClr val="ffffff"/>
                </a:solidFill>
                <a:latin typeface="Arial"/>
              </a:rPr>
              <a:t>An Overview of Txtzyme and SIMPL</a:t>
            </a:r>
            <a:endParaRPr b="0" lang="en-US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504000" y="2359800"/>
            <a:ext cx="9071640" cy="4040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0" lang="en-US" sz="3600" spc="-1" strike="noStrike">
                <a:solidFill>
                  <a:srgbClr val="ffffff"/>
                </a:solidFill>
                <a:latin typeface="Arial"/>
              </a:rPr>
              <a:t>* Ward Cunningham’s Txtzyme language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en-US" sz="3600" spc="-1" strike="noStrike">
                <a:solidFill>
                  <a:srgbClr val="ffffff"/>
                </a:solidFill>
                <a:latin typeface="Arial"/>
              </a:rPr>
              <a:t>* Ken Boak’s SIMPL language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en-US" sz="3600" spc="-1" strike="noStrike">
                <a:solidFill>
                  <a:srgbClr val="ffffff"/>
                </a:solidFill>
                <a:latin typeface="Arial"/>
              </a:rPr>
              <a:t>* How they can be used to command small microcontrollers and other remote devices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en-US" sz="3600" spc="-1" strike="noStrike">
                <a:solidFill>
                  <a:srgbClr val="ffffff"/>
                </a:solidFill>
                <a:latin typeface="Arial"/>
              </a:rPr>
              <a:t>* Potential applications of these techniques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  <a:p>
            <a:endParaRPr b="0" lang="en-US" sz="36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en-US" sz="3600" spc="-1" strike="noStrike">
                <a:solidFill>
                  <a:srgbClr val="ffffff"/>
                </a:solidFill>
                <a:latin typeface="Arial"/>
              </a:rPr>
              <a:t>John Roberts (jwr39 @ aol.com)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  <a:p>
            <a:r>
              <a:rPr b="0" lang="en-US" sz="3600" spc="-1" strike="noStrike">
                <a:solidFill>
                  <a:srgbClr val="ffffff"/>
                </a:solidFill>
                <a:latin typeface="Arial"/>
              </a:rPr>
              <a:t>OISF Meeting 9 Dec 2021</a:t>
            </a:r>
            <a:endParaRPr b="0" lang="en-US" sz="36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504000" y="408600"/>
            <a:ext cx="9071640" cy="126252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Simple Command Loop Interpreter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504000" y="2020680"/>
            <a:ext cx="9071640" cy="529452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txBody>
          <a:bodyPr lIns="0" rIns="0" tIns="0" bIns="0">
            <a:normAutofit fontScale="97000"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void textEval(char *buf) {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  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while ((ch = *buf++))  {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      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switch (ch) {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      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case '0':  (and other digits)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      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case 'a':  (and other lowercase)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      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case 'A':  (and other uppercase)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      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case '{':  (and other symbols)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  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}  }  }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https://github.com/monsonite/SIMPL/blob/master/SIMPL_MSP430F2553.c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504000" y="408600"/>
            <a:ext cx="9071640" cy="126252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Primitives typically simple,</a:t>
            </a:r>
            <a:br/>
            <a:r>
              <a:rPr b="0" lang="en-US" sz="4400" spc="-1" strike="noStrike">
                <a:latin typeface="Arial"/>
              </a:rPr>
              <a:t>but as complicated as you wish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504000" y="2128680"/>
            <a:ext cx="9071640" cy="518652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txBody>
          <a:bodyPr lIns="0" rIns="0" tIns="0" bIns="0">
            <a:normAutofit fontScale="27000"/>
          </a:bodyPr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case 'd':         // HEX Dump  -  dump x bytes starting at address y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    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hex_dump(x,1024);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    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print_ok();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    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break;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case 'f':         // File  // fill y bytes starting at address x with test data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    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spi_fill(y,x);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    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print_ok();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    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break;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case '$':         // print out a number as either a 2 digit or 4 digit Hexadecimal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    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if(x&lt;=255) {hex_print_2(x); break;}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    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hex_print_4(x);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    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break;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case '+':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     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x = x + y;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     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y = z;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     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z = t;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      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break;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504000" y="408600"/>
            <a:ext cx="9071640" cy="126252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SIMPL from Feb 2015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47" name="TextShape 2"/>
          <p:cNvSpPr txBox="1"/>
          <p:nvPr/>
        </p:nvSpPr>
        <p:spPr>
          <a:xfrm>
            <a:off x="504000" y="1828800"/>
            <a:ext cx="9071640" cy="557784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txBody>
          <a:bodyPr lIns="0" rIns="0" tIns="0" bIns="0">
            <a:normAutofit fontScale="17000"/>
          </a:bodyPr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a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b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d Define a digital port pin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 for-next structure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g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h Set an output pin High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i Read an input pin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j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k The loop counter operand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l Set an output pin Low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m A blocking delay in milliseconds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n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o Write to an output pin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p print x to the serial device as an integer number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q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r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 Get an ADC sample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t print the current microsecond count (for timing functions)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u A blocking delay in microseconds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v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w While structure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x The primary data (Accumulator) operand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y The secondary (Address) operand 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z Sleep - a non-blocking pause for x seconds while still monitoring UART and I/O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504000" y="408600"/>
            <a:ext cx="9071640" cy="126252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SIMPL from Feb 2015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504000" y="2020680"/>
            <a:ext cx="9071640" cy="529452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txBody>
          <a:bodyPr lIns="0" rIns="0" tIns="0" bIns="0">
            <a:normAutofit fontScale="15000"/>
          </a:bodyPr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Math Group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+      Add x and y and put the result in x              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-      Subtract  x from y and put the result in x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*      Multiply x and y and put the result in 32 bit pair [y:x]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/      Divide y by x and put the result in x, and remainder in y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%      Calculate y modulo x and put the result in x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space  Move the number just entered to y (allows for 2nd variable)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Comparison Group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&gt;      If y greater than x, put result in x (equiv to x = y-x)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&lt;      If y less than x, put result in x (equiv to x = y-x)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=      If y equal to x, put result in x (equiv to x = y-x)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Logical Group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&amp;      Bitwise AND of y and x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|      Bitwise OR of y and x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^      Bitwise XOR of y and x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~      Bitwise Complement of x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Memory Group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@      Fetch the data into x  from the memory address defined by y   (PEEK)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!      Store the data in x  to the memory address defined by y (POKE)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Definition Group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:      Start a colon definition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;      End a colon definition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504000" y="408600"/>
            <a:ext cx="9071640" cy="126252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SIMPL from Feb 2015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504000" y="2020680"/>
            <a:ext cx="9071640" cy="529452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txBody>
          <a:bodyPr lIns="0" rIns="0" tIns="0" bIns="0">
            <a:normAutofit fontScale="17000"/>
          </a:bodyPr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Block Group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{.......}    Loop the code contained within the braces whilst loop variable k is +ve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(.......)    Conditionally execute (or skip) the code contained within the round brackets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[,,,,,,,]    Create an array of comma separated elements within memory (enumerate and store)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_Print String_   Print the string contained within the underscores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"Store String"   Store the string between the quotes in memory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.A.          Print the characters assigned to A (list the word A)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'A'          Retrieve the string from memory stored at address A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Control and Miscellaneous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?      Print out the contents of the program stored in user RAM   (LIST)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,      A separator between elements stored within memory - store and increment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\      Escape from interpreter - stop all commands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£      Restart interpreter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$      Load x with the ASCII value of next character - do not interpret/execute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#      Send a number as a bit pattern to a device, such as port register or shift register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https://sustburbia.blogspot.com/2015/02/simpl-quick-start-guide.html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504000" y="408600"/>
            <a:ext cx="9071640" cy="126252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Drawing Inspiration from FORTH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504000" y="2020680"/>
            <a:ext cx="9071640" cy="467532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txBody>
          <a:bodyPr lIns="0" rIns="0" tIns="0" bIns="0">
            <a:normAutofit fontScale="33000"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SIMPL is like Forth – but simplified!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SIMPL as a universal “Shorthand” allowing us to write code at a fairly low level for a wide variety of microcontrollers – at least for simple applications.  I think of it as a debugging toolbox, or Smart Bootloader, that once installed on a microcontroller, grants you the ability to load code into memory,  communicate with the mcu at a fairly basic level, execute code and examine the contents of memory or print out results. It also gives the means to exercise the mcu peripherals – such as GPIO, ADC, UART, SPI etc.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SIMPL is essentially a shorthand or shortform of Forth. The two should be designed in such a way that they are interchangeable. SIMPL is just a subset of Forth – simplified!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hlinkClick r:id="rId1"/>
              </a:rPr>
              <a:t>https://nanode0000.wordpress.com/2017/01/20/simpl-a-small-forth-like-language/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https://nanode0000.wordpress.com/2017/01/21/more-thoughts-simpl-and-eforth/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504000" y="408600"/>
            <a:ext cx="9071640" cy="126252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Simulator for EDSAC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504000" y="2020680"/>
            <a:ext cx="9071640" cy="467532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txBody>
          <a:bodyPr lIns="0" rIns="0" tIns="0" bIns="0">
            <a:normAutofit fontScale="55000"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In September 2017 in Hebden Bridge, the Wuthering Bytes Digital Festival hosted the EDSAC Challenge, in which they attempted to recreate the 1949 Cambridge EDSAC computer as a softcore processor using an FPGA programmed using the IceStorm open source tool chain.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Ken Boak’s contribution to the EDSAC Challenge was to port his SIMPL language toolkit to the 1024 words of EDSAC memory, to see whether it can run on such a minimal architecture, and provide an interactive computing environment.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Arial"/>
              </a:rPr>
              <a:t>https://nanode0000.wordpress.com/2017/04/23/an-edsac-simulator-using-simpl/</a:t>
            </a:r>
            <a:endParaRPr b="0" lang="en-US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504000" y="408600"/>
            <a:ext cx="9071640" cy="126252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SIMPL experiments as cross-compiler for J1 FORTH CPU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504000" y="2020680"/>
            <a:ext cx="9071640" cy="467532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txBody>
          <a:bodyPr lIns="0" rIns="0" tIns="0" bIns="0">
            <a:normAutofit fontScale="30000"/>
          </a:bodyPr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FreeMono"/>
              </a:rPr>
              <a:t>SIMPL  Operation   J1 hex code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FreeMono"/>
              </a:rPr>
              <a:t>”       </a:t>
            </a:r>
            <a:r>
              <a:rPr b="0" lang="en-US" sz="3200" spc="-1" strike="noStrike">
                <a:solidFill>
                  <a:srgbClr val="000000"/>
                </a:solidFill>
                <a:latin typeface="FreeMono"/>
              </a:rPr>
              <a:t>DUP         6081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FreeMono"/>
              </a:rPr>
              <a:t>‘       </a:t>
            </a:r>
            <a:r>
              <a:rPr b="0" lang="en-US" sz="3200" spc="-1" strike="noStrike">
                <a:solidFill>
                  <a:srgbClr val="000000"/>
                </a:solidFill>
                <a:latin typeface="FreeMono"/>
              </a:rPr>
              <a:t>DROP        6183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FreeMono"/>
              </a:rPr>
              <a:t>$       SWAP        6180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FreeMono"/>
              </a:rPr>
              <a:t>%       OVER        6181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FreeMono"/>
              </a:rPr>
              <a:t>+       ADD         6203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FreeMono"/>
              </a:rPr>
              <a:t>&amp;       AND         6303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FreeMono"/>
              </a:rPr>
              <a:t>|       OR          6403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FreeMono"/>
              </a:rPr>
              <a:t>^       XOR         6503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FreeMono"/>
              </a:rPr>
              <a:t>~       INV         6600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FreeMono"/>
              </a:rPr>
              <a:t>@       FETCH       6C00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FreeMono"/>
              </a:rPr>
              <a:t>!       STORE       6123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The cross compiler produces a line of output in response to a single ascii character typed – ^ for XOR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</a:rPr>
              <a:t>XOR 6503 PC=9 TOP=FFFF DS0=0 DS1=0 DS2=0 DS3=0 RTN=0 MEM20=0 MEM21=6F00 MEM22=0</a:t>
            </a:r>
            <a:endParaRPr b="0" lang="en-US" sz="26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https://nanode0000.wordpress.com/2017/04/08/exploring-the-j1-instruction-set-and-architecture/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504000" y="408600"/>
            <a:ext cx="9071640" cy="126252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Applications of SIMPL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59" name="TextShape 2"/>
          <p:cNvSpPr txBox="1"/>
          <p:nvPr/>
        </p:nvSpPr>
        <p:spPr>
          <a:xfrm>
            <a:off x="504000" y="2020680"/>
            <a:ext cx="9071640" cy="520308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txBody>
          <a:bodyPr lIns="0" rIns="0" tIns="0" bIns="0">
            <a:normAutofit fontScale="86000"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Ken Boak already demonstrated: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Simple language for microcontrollers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FORTH-like capabilities, very portable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Toolkit for debugging and manipulating microcontroller 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Simulate CPUs  (EDSAC, J1)</a:t>
            </a:r>
            <a:endParaRPr b="0" lang="en-US" sz="28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Other ideas: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Command language for controlling IoT devices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Interpreter for commands sent via network packets to remote devices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Aft>
                <a:spcPts val="1128"/>
              </a:spcAft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Compact payload for malware or back door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504000" y="969840"/>
            <a:ext cx="9071640" cy="1046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References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504000" y="2232000"/>
            <a:ext cx="9071640" cy="439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66000"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Txtzyme on Federated Wiki </a:t>
            </a:r>
            <a:r>
              <a:rPr b="0" lang="en-US" sz="3200" spc="-1" strike="noStrike">
                <a:latin typeface="Arial"/>
                <a:hlinkClick r:id="rId1"/>
              </a:rPr>
              <a:t>http://txtzyme.com/view/welcome-visitors</a:t>
            </a:r>
            <a:r>
              <a:rPr b="0" lang="en-US" sz="3200" spc="-1" strike="noStrike">
                <a:latin typeface="Arial"/>
              </a:rPr>
              <a:t> 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Txtzyme on Github</a:t>
            </a:r>
            <a:r>
              <a:rPr b="0" lang="en-US" sz="3200" spc="-1" strike="noStrike">
                <a:latin typeface="Arial"/>
                <a:hlinkClick r:id="rId2"/>
              </a:rPr>
              <a:t>https://github.com/WardCunningham/Txtzyme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Sustainable Suburbia </a:t>
            </a:r>
            <a:r>
              <a:rPr b="0" lang="en-US" sz="3200" spc="-1" strike="noStrike">
                <a:latin typeface="Arial"/>
                <a:hlinkClick r:id="rId3"/>
              </a:rPr>
              <a:t>https://sustburbia.blogspot.com/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Thoughts from the Towpath</a:t>
            </a:r>
            <a:r>
              <a:rPr b="0" lang="en-US" sz="3200" spc="-1" strike="noStrike">
                <a:latin typeface="Arial"/>
                <a:hlinkClick r:id="rId4"/>
              </a:rPr>
              <a:t>https://nanode0000.wordpress.com/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Ken Boak (monsonite) on GitHub </a:t>
            </a:r>
            <a:r>
              <a:rPr b="0" lang="en-US" sz="3200" spc="-1" strike="noStrike">
                <a:latin typeface="Arial"/>
                <a:hlinkClick r:id="rId5"/>
              </a:rPr>
              <a:t>https://github.com/monsonite</a:t>
            </a:r>
            <a:r>
              <a:rPr b="0" lang="en-US" sz="3200" spc="-1" strike="noStrike">
                <a:latin typeface="Arial"/>
              </a:rPr>
              <a:t> </a:t>
            </a:r>
            <a:r>
              <a:rPr b="0" lang="en-US" sz="3200" spc="-1" strike="noStrike">
                <a:latin typeface="Arial"/>
                <a:hlinkClick r:id="rId6"/>
              </a:rPr>
              <a:t>https://github.com/monsonite/SIMPL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504000" y="408600"/>
            <a:ext cx="9071640" cy="126252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How did I find Txtzyme and SIMPL?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504000" y="2020680"/>
            <a:ext cx="9071640" cy="467532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Researching hobbyist FPGA boards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Discovered MyStorm board by Alan Wood (folknology) and Ken Boak (monsonite)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Reading their blogs, Ken had 2013-era postings on SIMPL and Txtzyme 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hlinkClick r:id="rId1"/>
              </a:rPr>
              <a:t>https://sustburbia.blogspot.com/2013/05/txtzyme-minimal-interpreter-and.html</a:t>
            </a:r>
            <a:endParaRPr b="0" lang="en-US" sz="18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hlinkClick r:id="rId2"/>
              </a:rPr>
              <a:t>https://sustburbia.blogspot.com/2013/05/more-thoughts-on-txtzyme-and-musical.html</a:t>
            </a:r>
            <a:endParaRPr b="0" lang="en-US" sz="18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https://sustburbia.blogspot.com/2013/05/simpl-simple-programming-language-based.html</a:t>
            </a:r>
            <a:endParaRPr b="0" lang="en-US" sz="18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hlinkClick r:id="rId3"/>
              </a:rPr>
              <a:t>https://sustburbia.blogspot.com/2016/03/simpl-for-beginners-part-1.html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504000" y="408600"/>
            <a:ext cx="9071640" cy="126252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Questions and Discussion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63" name="TextShape 2"/>
          <p:cNvSpPr txBox="1"/>
          <p:nvPr/>
        </p:nvSpPr>
        <p:spPr>
          <a:xfrm>
            <a:off x="504000" y="2020680"/>
            <a:ext cx="9071640" cy="467532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504000" y="969840"/>
            <a:ext cx="9071640" cy="1046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Starting Points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504000" y="2232000"/>
            <a:ext cx="9071640" cy="439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Key starting points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https://sustburbia.blogspot.com/2016/03/simpl-for-beginners-part-1.html</a:t>
            </a:r>
            <a:endParaRPr b="0" lang="en-US" sz="1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https://sustburbia.blogspot.com/2013/05/txtzyme-minimal-interpreter-and.html</a:t>
            </a:r>
            <a:endParaRPr b="0" lang="en-US" sz="1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https://sustburbia.blogspot.com/2013/05/more-thoughts-on-txtzyme-and-musical.html</a:t>
            </a:r>
            <a:endParaRPr b="0" lang="en-US" sz="1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https://sustburbia.blogspot.com/2013/05/simpl-simple-programming-language-based.html</a:t>
            </a:r>
            <a:endParaRPr b="0" lang="en-US" sz="1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Searches for other relevant posts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Search: https://duckduckgo.com/?q=ward+cunningham+txtzyme&amp;ia=web</a:t>
            </a:r>
            <a:endParaRPr b="0" lang="en-US" sz="1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Search: https://duckduckgo.com/?q=SIMPL+site%3Asustburbia.blogspot.com&amp;ia=web</a:t>
            </a:r>
            <a:endParaRPr b="0" lang="en-US" sz="1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Search: https://duckduckgo.com/?q=SIMPL+site%3Ananode0000.wordpress.com&amp;ia=web</a:t>
            </a:r>
            <a:endParaRPr b="0" lang="en-US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504000" y="969840"/>
            <a:ext cx="9071640" cy="1046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Posts on Sustainable Suburbia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67" name="TextShape 2"/>
          <p:cNvSpPr txBox="1"/>
          <p:nvPr/>
        </p:nvSpPr>
        <p:spPr>
          <a:xfrm>
            <a:off x="504000" y="1828800"/>
            <a:ext cx="9071640" cy="5486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Search: https://duckduckgo.com/?q=SIMPL+site%3Asustburbia.blogspot.com&amp;ia=web</a:t>
            </a:r>
            <a:endParaRPr b="0" lang="en-US" sz="1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https://sustburbia.blogspot.com/2013/05/a-led-chaser-display-using-simpl.html</a:t>
            </a:r>
            <a:endParaRPr b="0" lang="en-US" sz="1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https://sustburbia.blogspot.com/2013/06/extending-simpl-and-flashing-few-leds.html</a:t>
            </a:r>
            <a:endParaRPr b="0" lang="en-US" sz="1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https://sustburbia.blogspot.com/2013/06/extensions-to-simpl.html</a:t>
            </a:r>
            <a:endParaRPr b="0" lang="en-US" sz="1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https://sustburbia.blogspot.com/2013/12/simpl-on-stm32f4xx-discovery-board.html</a:t>
            </a:r>
            <a:endParaRPr b="0" lang="en-US" sz="1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https://sustburbia.blogspot.com/2013/12/the-elements-of-language.html</a:t>
            </a:r>
            <a:endParaRPr b="0" lang="en-US" sz="1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https://sustburbia.blogspot.com/2014/05/a-little-more-shifty.html</a:t>
            </a:r>
            <a:endParaRPr b="0" lang="en-US" sz="1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https://sustburbia.blogspot.com/2014/05/simpl-revisited.html</a:t>
            </a:r>
            <a:endParaRPr b="0" lang="en-US" sz="1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https://sustburbia.blogspot.com/2015/02/simpl-quick-start-guide.html</a:t>
            </a:r>
            <a:endParaRPr b="0" lang="en-US" sz="1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https://sustburbia.blogspot.com/2015/09/building-from-ground-up.html</a:t>
            </a:r>
            <a:endParaRPr b="0" lang="en-US" sz="1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https://sustburbia.blogspot.com/2015/09/extending-simpl.html</a:t>
            </a:r>
            <a:endParaRPr b="0" lang="en-US" sz="1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https://sustburbia.blogspot.com/2015/09/a-closer-look-at-simpl-interpreter.html</a:t>
            </a:r>
            <a:endParaRPr b="0" lang="en-US" sz="1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https://sustburbia.blogspot.com/2015/09/how-simpl-can-you-get.html</a:t>
            </a:r>
            <a:endParaRPr b="0" lang="en-US" sz="1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https://sustburbia.blogspot.com/2015/10/simpl-revisited-again-but-this-time-its.html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504000" y="969840"/>
            <a:ext cx="9071640" cy="1046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Posts on Sustainable Suburbia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529560" y="2103120"/>
            <a:ext cx="9071640" cy="38404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https://sustburbia.blogspot.com/2016/01/a-review-of-tiny-languages-part-1.html</a:t>
            </a:r>
            <a:endParaRPr b="0" lang="en-US" sz="1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https://sustburbia.blogspot.com/2016/01/a-review-of-tiny-languages-part-2.html</a:t>
            </a:r>
            <a:endParaRPr b="0" lang="en-US" sz="1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https://sustburbia.blogspot.com/2016/02/a-review-of-tiny-languages-part-3.html</a:t>
            </a:r>
            <a:endParaRPr b="0" lang="en-US" sz="1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en-US" sz="1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https://sustburbia.blogspot.com/2016/03/simpl-for-beginners-part-1.html</a:t>
            </a:r>
            <a:endParaRPr b="0" lang="en-US" sz="1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https://sustburbia.blogspot.com/2016/03/simpl-meet-simplex-part-1-putting-it.html</a:t>
            </a:r>
            <a:endParaRPr b="0" lang="en-US" sz="1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https://sustburbia.blogspot.com/2016/03/simplex-part-2-running-simpl-code-out.html</a:t>
            </a:r>
            <a:endParaRPr b="0" lang="en-US" sz="14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7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https://sustburbia.blogspot.com/2016/03/porting-simpl-to-msp430fr4133-launchpad.html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504000" y="969840"/>
            <a:ext cx="9071640" cy="1046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Posts on nanode0000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504000" y="2232000"/>
            <a:ext cx="9071640" cy="439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 fontScale="15000"/>
          </a:bodyPr>
          <a:p>
            <a:pPr marL="432000" indent="-324000">
              <a:spcAft>
                <a:spcPts val="1417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Search: https://duckduckgo.com/?q=SIMPL+site%3Ananode0000.wordpress.com&amp;ia=web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https://nanode0000.wordpress.com/2017/01/18/simpl-now-ported-to-msp430-assembly-language/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https://nanode0000.wordpress.com/2017/01/20/simpl-a-small-forth-like-language/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https://nanode0000.wordpress.com/2017/01/21/more-thoughts-simpl-and-eforth/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https://nanode0000.wordpress.com/2017/01/22/making-progress-with-simpl/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https://nanode0000.wordpress.com/2017/04/08/exploring-the-j1-instruction-set-and-architecture/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https://nanode0000.wordpress.com/2017/04/23/an-edsac-simulator-using-simpl/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https://nanode0000.wordpress.com/2017/04/23/using-simpl-as-a-tool-to-bootstrap-unusual-processors/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https://nanode0000.wordpress.com/2017/05/19/more-about-simpl/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https://nanode0000.wordpress.com/2017/05/22/looping-in-simpl/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https://nanode0000.wordpress.com/2017/06/09/simpl-gets-simpler/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https://nanode0000.wordpress.com/2017/08/04/simpl-on-edsac/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504000" y="408600"/>
            <a:ext cx="9071640" cy="126252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Ken Boak’s Description of Txtzyme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504000" y="2020680"/>
            <a:ext cx="9071640" cy="467532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Imagine a very simple programming language which could run on any microcontroller with the minimum of on chip resources. A language that could invoke complex instructions and one that could be used to exercise the basic I/O functions of the microcontroller with a simple serial command interface.”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endParaRPr b="0" lang="en-US" sz="32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hlinkClick r:id="rId1"/>
              </a:rPr>
              <a:t>https://sustburbia.blogspot.com/2013/05/txtzyme-minimal-interpreter-and.html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504000" y="408600"/>
            <a:ext cx="9071640" cy="126252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Original Txtzyme Commands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504000" y="2020680"/>
            <a:ext cx="9071640" cy="467532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txBody>
          <a:bodyPr lIns="0" rIns="0" tIns="0" bIns="0">
            <a:normAutofit fontScale="35000"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a-f      Select an I/O port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h        help - a summary of commands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i         input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k        a loop counter - which decrements each time around the loop  see {}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m       millisecond delay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o       output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p       print the value of variable x followed by carriage return/line feed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       sample an ADC channel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u       microsecond delay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x       a 16 bit integer variable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{}     code between these braces is repeated as a loop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_ _    characters between the underscores are printed to the terminal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504000" y="408600"/>
            <a:ext cx="9071640" cy="126252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Ken Boak’s SIMPL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504000" y="2020680"/>
            <a:ext cx="9071640" cy="467532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txBody>
          <a:bodyPr lIns="0" rIns="0" tIns="0" bIns="0">
            <a:normAutofit fontScale="76000"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SIMPL stands for Serial Interpreted Minimal Programming Language. It is intended as a common, interactive hardware exercising language that will run on almost any low-end, resource limited, microcontroller.”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Versions for Arduino, Nucleo, LaunchPad, Teensy platforms (by March 2016), more since.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SIMPL written in C, to make it portable.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First port Txtzyme to your microcontroller, then extend it to implement elements of SIMPL.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hlinkClick r:id="rId1"/>
              </a:rPr>
              <a:t>https://sustburbia.blogspot.com/2016/03/simpl-for-beginners-part-1.html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504000" y="408600"/>
            <a:ext cx="9071640" cy="126252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LED Flashing Example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504000" y="2020680"/>
            <a:ext cx="9071640" cy="467532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txBody>
          <a:bodyPr lIns="0" rIns="0" tIns="0" bIns="0">
            <a:normAutofit fontScale="39000"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SIMPL appears as a series of short ASCII phrases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Make a LED on pin 13 flash 10 times, 100mS on and 1000mS off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13d10{1o100m0o1000m}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13d - select digital pin 13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10{ - set the loop counter to 10 and begin the loop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1o - output 1 (HIGH) to the selected pin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100m - delay for 100 milliseconds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0o - output 0 (LOW) to the pin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1000m delay for 1000 milliseconds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} - loop back to the beginning until the loop counter = 0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504000" y="408600"/>
            <a:ext cx="9071640" cy="126252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Defining complex commands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504000" y="2020680"/>
            <a:ext cx="9071640" cy="467532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txBody>
          <a:bodyPr lIns="0" rIns="0" tIns="0" bIns="0">
            <a:normAutofit fontScale="76000"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If you want to keep this code snippet, you can allocate it to a User Command, normally an uppercase character A-Z. Perhaps use F for flash: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:F13d10{1o100m0o1000m}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Every time you type F the mcu will flash the LED 10 times. The code behind F can be redefined at any time to change the flash behavior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FFFF will execute the code 4 times - flashing the LED 40 times.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504000" y="408600"/>
            <a:ext cx="9071640" cy="126252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Mostly single-character commands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504000" y="2020680"/>
            <a:ext cx="9071640" cy="467532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txBody>
          <a:bodyPr lIns="0" rIns="0" tIns="0" bIns="0">
            <a:normAutofit fontScale="31000"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SIMPL sets up a minimal serial shell which allows you to control a microcontroller from a few ASCII characters typed from a serial terminal.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Numbers 0-9 are processed as a 16-bit integer and used as numerical input (literals) or as control parameters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Lowercase alpha a-z Usually used to access a predefined routine stored in ROM eg. p is printnumber, u is microsecond delay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Uppercase alpha A-Z Frequently used to define User Commands or parameters, created to meet the requirements of the application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Symbols Used for arithmetic, logic, loop control and program flow purposes.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This convention is suggested as it gives each character a strong mnemonic value and makes the code more readable. However any of the 96 printable ascii characters could be used to initiate any function in code.”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504000" y="408600"/>
            <a:ext cx="9071640" cy="126252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Implemented with case statement</a:t>
            </a:r>
            <a:br/>
            <a:r>
              <a:rPr b="0" lang="en-US" sz="4400" spc="-1" strike="noStrike">
                <a:latin typeface="Arial"/>
              </a:rPr>
              <a:t>or look-up table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41" name="TextShape 2"/>
          <p:cNvSpPr txBox="1"/>
          <p:nvPr/>
        </p:nvSpPr>
        <p:spPr>
          <a:xfrm>
            <a:off x="504000" y="2020680"/>
            <a:ext cx="9071640" cy="467532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txBody>
          <a:bodyPr lIns="0" rIns="0" tIns="0" bIns="0">
            <a:normAutofit fontScale="45000"/>
          </a:bodyPr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Each ASCII character acts as an instruction for a command, forcing a jump to a routine that executes the command, before returning to the interpreter to process the next serial character.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The code required to do this is very straightforward and can be implemented as a large switch-case statement or look up table contained within a while loop.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The serial interpreter was first conceived as a means to access and control the Arduino language functions from a serial link, such as digitalWrite, digitalRead, analog, delay, delaymicroseconds, serialPrint etc.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Aft>
                <a:spcPts val="1414"/>
              </a:spcAft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Later arithmetic, logical, looping and program flow operations were added to extend the functionality.”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2021-12-08T22:23:57Z</dcterms:created>
  <dc:creator/>
  <dc:description/>
  <dc:language>en-US</dc:language>
  <cp:lastModifiedBy/>
  <dcterms:modified xsi:type="dcterms:W3CDTF">2021-12-09T02:52:29Z</dcterms:modified>
  <cp:revision>6</cp:revision>
  <dc:subject/>
  <dc:title>Lights</dc:title>
</cp:coreProperties>
</file>