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3" r:id="rId28"/>
    <p:sldId id="284" r:id="rId29"/>
    <p:sldId id="285" r:id="rId30"/>
    <p:sldId id="281" r:id="rId31"/>
    <p:sldId id="282" r:id="rId32"/>
    <p:sldId id="28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TIX Two Text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EwIgAH9qQJ8m1fce6R1RBdCAv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08EADC-D1C3-4D9D-AE11-6E331078D77B}">
  <a:tblStyle styleId="{2908EADC-D1C3-4D9D-AE11-6E331078D7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 snapToObjects="1">
      <p:cViewPr varScale="1">
        <p:scale>
          <a:sx n="90" d="100"/>
          <a:sy n="90" d="100"/>
        </p:scale>
        <p:origin x="23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bbf738ea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3bbf738e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bbf738ea9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3bbf738e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795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bbf738ea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bbf738ea9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3bbf738ea9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224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3bbf738ea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3bbf738ea9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13bbf738ea9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25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bbf738ea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3bbf738ea9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3bbf738ea9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83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bbf738ea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bbf738ea9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3bbf738ea9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bbf738ea9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3bbf738ea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3898560" y="-1800791"/>
            <a:ext cx="4351338" cy="1160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  <a:defRPr/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TR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272143" y="1825625"/>
            <a:ext cx="116041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sseclab-udayton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isseclab-udayton/hit4mal/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isseclab-udayton/hit4ma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10.1002/ett.378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cose.2021.1025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miengineering.com/deep-learning-spread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ridhar-research-lab/jadeit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10.1002/ett.378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cose.2021.10254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ave.ohiolink.edu/etdc/view?acc_num=dayton162039351933385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2979-020-00237-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sseclab-udayton.github.i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dayton.edu/artssciences/academics/computerscience/index.ph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86/s13673-018-0125-x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sseclab-udayton.github.io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sseclab-udayton.github.i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sseclab-udayton.github.io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mailto:phu@udayton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topics/computer-science/obfuscation-cod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gipark.org.tr/en/download/article-file/2160186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socinvestigation.com/most-common-malware-obfuscation-techniqu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curitymagazine.com/articles/96224-915-of-malware-arrived-over-encrypted-connecti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10.1002/ett.378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cose.2021.10254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0" y="1831271"/>
            <a:ext cx="12192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Hybrid image-based approaches for modern malware classification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43129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>
                <a:solidFill>
                  <a:srgbClr val="7F7F7F"/>
                </a:solidFill>
              </a:rPr>
              <a:t>Phu H. Phung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>
                <a:solidFill>
                  <a:srgbClr val="7F7F7F"/>
                </a:solidFill>
              </a:rPr>
              <a:t>Intelligent Systems Security Research Lab (ISSecLab)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https://isseclab-udayton.github.io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3687637" y="191904"/>
            <a:ext cx="6243017" cy="86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Ohio InfoSec Forum Anniversary Conference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July 9, 2022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6353" y="-73573"/>
            <a:ext cx="1399020" cy="139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 t="15978"/>
          <a:stretch/>
        </p:blipFill>
        <p:spPr>
          <a:xfrm>
            <a:off x="3461335" y="5087054"/>
            <a:ext cx="5269330" cy="1770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HIT-transformed samples</a:t>
            </a:r>
            <a:endParaRPr/>
          </a:p>
        </p:txBody>
      </p:sp>
      <p:pic>
        <p:nvPicPr>
          <p:cNvPr id="168" name="Google Shape;168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22659" y="1021977"/>
            <a:ext cx="1404471" cy="561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2870" y="1021977"/>
            <a:ext cx="1404471" cy="561788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/>
        </p:nvSpPr>
        <p:spPr>
          <a:xfrm>
            <a:off x="1262854" y="3324443"/>
            <a:ext cx="13324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Benign</a:t>
            </a:r>
            <a:endParaRPr/>
          </a:p>
        </p:txBody>
      </p:sp>
      <p:sp>
        <p:nvSpPr>
          <p:cNvPr id="172" name="Google Shape;172;p9"/>
          <p:cNvSpPr txBox="1"/>
          <p:nvPr/>
        </p:nvSpPr>
        <p:spPr>
          <a:xfrm>
            <a:off x="8811709" y="3246143"/>
            <a:ext cx="17828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Malicious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dataset</a:t>
            </a:r>
            <a:endParaRPr/>
          </a:p>
        </p:txBody>
      </p:sp>
      <p:sp>
        <p:nvSpPr>
          <p:cNvPr id="178" name="Google Shape;178;p10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 16000 PE format samples </a:t>
            </a:r>
            <a:endParaRPr/>
          </a:p>
        </p:txBody>
      </p: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0" name="Google Shape;18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43" y="1814653"/>
            <a:ext cx="5039445" cy="32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3184" y="453410"/>
            <a:ext cx="4923130" cy="4569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/>
          <p:nvPr/>
        </p:nvSpPr>
        <p:spPr>
          <a:xfrm>
            <a:off x="533400" y="5127030"/>
            <a:ext cx="41327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Top ten malware families in the </a:t>
            </a:r>
            <a:b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</a:b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collected dataset from VirusShare corpus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/>
          <p:nvPr/>
        </p:nvSpPr>
        <p:spPr>
          <a:xfrm>
            <a:off x="7772400" y="5223753"/>
            <a:ext cx="34693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Top ten obfuscation techniques </a:t>
            </a:r>
            <a:b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</a:b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found in our dataset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1401057" y="6393985"/>
            <a:ext cx="9346341" cy="36933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dataset and source code are available publicly: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https://github.com/isseclab-udayton/hit4mal/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 t="61218" r="347" b="2828"/>
          <a:stretch/>
        </p:blipFill>
        <p:spPr>
          <a:xfrm>
            <a:off x="2914391" y="3863380"/>
            <a:ext cx="8842010" cy="2803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HIT4Mal Experimental Results</a:t>
            </a:r>
            <a:br>
              <a:rPr lang="en-US"/>
            </a:br>
            <a:r>
              <a:rPr lang="en-US" sz="2800"/>
              <a:t>Prototype and dataset are on GitHub: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https://github.com/isseclab-udayton/hit4mal</a:t>
            </a:r>
            <a:r>
              <a:rPr lang="en-US" sz="2800"/>
              <a:t> </a:t>
            </a:r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convolutional neural networks (CNN) Classifier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 r="347" b="64045"/>
          <a:stretch/>
        </p:blipFill>
        <p:spPr>
          <a:xfrm>
            <a:off x="0" y="1227134"/>
            <a:ext cx="8842008" cy="280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1"/>
          <p:cNvSpPr/>
          <p:nvPr/>
        </p:nvSpPr>
        <p:spPr>
          <a:xfrm>
            <a:off x="8842008" y="2347482"/>
            <a:ext cx="1894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XGBoost classifier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0" y="4808264"/>
            <a:ext cx="30824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Convolutional neural networks </a:t>
            </a:r>
            <a:b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</a:br>
            <a:r>
              <a:rPr lang="en-US" sz="1800">
                <a:solidFill>
                  <a:schemeClr val="dk1"/>
                </a:solidFill>
                <a:latin typeface="STIX Two Text"/>
                <a:ea typeface="STIX Two Text"/>
                <a:cs typeface="STIX Two Text"/>
                <a:sym typeface="STIX Two Text"/>
              </a:rPr>
              <a:t>(CNN) Classifier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HIT4Mal possible future work</a:t>
            </a:r>
            <a:endParaRPr/>
          </a:p>
        </p:txBody>
      </p:sp>
      <p:sp>
        <p:nvSpPr>
          <p:cNvPr id="201" name="Google Shape;201;p12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Investigating intensively the performance of the approach on machine learning algorithms that should be more robust against attacks to the learning system itself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Different types of datasets, e.g., Mac, Windows, Linux, Android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Apply image segmentation for the malware segmentation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to highlight the malicious parts in the malware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Augmenting our training data by expanding other file formats or using generative adversarial network for data synthesis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02" name="Google Shape;202;p12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bbf738ea9_0_0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08" name="Google Shape;208;g13bbf738ea9_0_0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300" cy="5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Char char="•"/>
            </a:pPr>
            <a:r>
              <a:rPr lang="en-US">
                <a:solidFill>
                  <a:srgbClr val="CCCCCC"/>
                </a:solidFill>
              </a:rPr>
              <a:t>Hybrid image transformation for Binary malware </a:t>
            </a:r>
            <a:endParaRPr>
              <a:solidFill>
                <a:srgbClr val="CCCCCC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CCCCC"/>
              </a:buClr>
              <a:buSzPts val="2400"/>
              <a:buChar char="-"/>
            </a:pPr>
            <a:r>
              <a:rPr lang="en-US">
                <a:solidFill>
                  <a:srgbClr val="CCCCCC"/>
                </a:solidFill>
              </a:rPr>
              <a:t>Vu, D. L., Nguyen, T. K., Nguyen, T. V., Nguyen, T. N., Massacci, F., &amp; Phung, P. H. (2020). </a:t>
            </a:r>
            <a:r>
              <a:rPr lang="en-US" b="1">
                <a:solidFill>
                  <a:srgbClr val="CCCCCC"/>
                </a:solidFill>
              </a:rPr>
              <a:t>HIT4Mal: Hybrid image transformation for malware classification</a:t>
            </a:r>
            <a:r>
              <a:rPr lang="en-US">
                <a:solidFill>
                  <a:srgbClr val="CCCCCC"/>
                </a:solidFill>
              </a:rPr>
              <a:t>. </a:t>
            </a:r>
            <a:r>
              <a:rPr lang="en-US" i="1">
                <a:solidFill>
                  <a:srgbClr val="CCCCCC"/>
                </a:solidFill>
              </a:rPr>
              <a:t>Transactions on Emerging Telecommunications Technologies</a:t>
            </a:r>
            <a:r>
              <a:rPr lang="en-US">
                <a:solidFill>
                  <a:srgbClr val="CCCCCC"/>
                </a:solidFill>
              </a:rPr>
              <a:t>, </a:t>
            </a:r>
            <a:r>
              <a:rPr lang="en-US" i="1">
                <a:solidFill>
                  <a:srgbClr val="CCCCCC"/>
                </a:solidFill>
              </a:rPr>
              <a:t>31</a:t>
            </a:r>
            <a:r>
              <a:rPr lang="en-US">
                <a:solidFill>
                  <a:srgbClr val="CCCCCC"/>
                </a:solidFill>
              </a:rPr>
              <a:t>(11), e3789.</a:t>
            </a:r>
            <a:r>
              <a:rPr lang="en-US" i="1">
                <a:solidFill>
                  <a:srgbClr val="CCCCCC"/>
                </a:solidFill>
              </a:rPr>
              <a:t> </a:t>
            </a:r>
            <a:br>
              <a:rPr lang="en-US" i="1">
                <a:solidFill>
                  <a:srgbClr val="CCCCCC"/>
                </a:solidFill>
              </a:rPr>
            </a:br>
            <a:r>
              <a:rPr lang="en-US" i="1">
                <a:solidFill>
                  <a:srgbClr val="CCCCCC"/>
                </a:solidFill>
              </a:rPr>
              <a:t>Online: </a:t>
            </a:r>
            <a:r>
              <a:rPr lang="en-US" i="1" u="sng">
                <a:solidFill>
                  <a:srgbClr val="CCCC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https://onlinelibrary.wiley.com/doi/10.1002/ett.3789</a:t>
            </a:r>
            <a:r>
              <a:rPr lang="en-US" i="1">
                <a:solidFill>
                  <a:srgbClr val="CCCCCC"/>
                </a:solidFill>
              </a:rPr>
              <a:t> </a:t>
            </a:r>
            <a:endParaRPr>
              <a:solidFill>
                <a:srgbClr val="CCCCCC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Image-Behavior-based Approach for Java bytecode malware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Obaidat, I., Sridhar, M., Pham, K.M. , Phung, P.H. (2021). </a:t>
            </a:r>
            <a:r>
              <a:rPr lang="en-US" b="1"/>
              <a:t>Jadeite: A Novel Image-Behavior-based Approach for Java Malware Detection using Deep Learning</a:t>
            </a:r>
            <a:r>
              <a:rPr lang="en-US"/>
              <a:t>. </a:t>
            </a:r>
            <a:r>
              <a:rPr lang="en-US" i="1"/>
              <a:t>Computers &amp; Security, </a:t>
            </a:r>
            <a:r>
              <a:rPr lang="en-US"/>
              <a:t>102547. Online: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https://doi.org/10.1016/j.cose.2021.102547</a:t>
            </a:r>
            <a:r>
              <a:rPr lang="en-US"/>
              <a:t> 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On-going and future work on machine learning-based malware analysis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09" name="Google Shape;209;g13bbf738ea9_0_0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Jadeite: A Novel Image-Behavior-based Approach for Java Malware </a:t>
            </a:r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body" idx="1"/>
          </p:nvPr>
        </p:nvSpPr>
        <p:spPr>
          <a:xfrm>
            <a:off x="272143" y="4689368"/>
            <a:ext cx="11604171" cy="203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(1) We extract the </a:t>
            </a:r>
            <a:r>
              <a:rPr lang="en-US" i="1" dirty="0" err="1"/>
              <a:t>Interprocedural</a:t>
            </a:r>
            <a:r>
              <a:rPr lang="en-US" i="1" dirty="0"/>
              <a:t> Control Flow Graph </a:t>
            </a:r>
            <a:r>
              <a:rPr lang="en-US" dirty="0"/>
              <a:t>(ICFG) from a given Java bytecode file, prune and convert it into an adjacency matrix -&gt; a grayscale image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(2) Additional set of features from the Java malware program are added to improve the accuracy of malware classification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16" name="Google Shape;216;p14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17" name="Google Shape;2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8278" y="1411740"/>
            <a:ext cx="8722122" cy="316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Bytecode Transformation Engine </a:t>
            </a:r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Captures the order of execution for all instructions in a program and create a directed </a:t>
            </a:r>
            <a:r>
              <a:rPr lang="en-US" i="1"/>
              <a:t>Inter-Procedural Control Flow Graph </a:t>
            </a:r>
            <a:r>
              <a:rPr lang="en-US"/>
              <a:t>(ICFG)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the nodes represent a sequence of all program instructions,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the edges between these nodes represent the execution order between these nodes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193" y="3650343"/>
            <a:ext cx="11221121" cy="1770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An example of </a:t>
            </a:r>
            <a:r>
              <a:rPr lang="en-US" sz="3600" i="1"/>
              <a:t>Interprocedural Control Flow Graph </a:t>
            </a:r>
            <a:r>
              <a:rPr lang="en-US" sz="3600"/>
              <a:t>(ICFG)</a:t>
            </a:r>
            <a:endParaRPr/>
          </a:p>
        </p:txBody>
      </p:sp>
      <p:sp>
        <p:nvSpPr>
          <p:cNvPr id="231" name="Google Shape;231;p16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2" name="Google Shape;232;p1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33" name="Google Shape;23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42" y="1436914"/>
            <a:ext cx="10842171" cy="5410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 Pruned ICFG Example</a:t>
            </a:r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40" name="Google Shape;240;p17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13" y="1436913"/>
            <a:ext cx="12052621" cy="491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Feature Extraction Engine </a:t>
            </a:r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extracts a set of</a:t>
            </a:r>
            <a:r>
              <a:rPr lang="en-US" i="1" dirty="0"/>
              <a:t> obfuscation </a:t>
            </a:r>
            <a:r>
              <a:rPr lang="en-US" dirty="0"/>
              <a:t>and </a:t>
            </a:r>
            <a:r>
              <a:rPr lang="en-US" i="1" dirty="0"/>
              <a:t>behavioral </a:t>
            </a:r>
            <a:r>
              <a:rPr lang="en-US" dirty="0"/>
              <a:t>features from the disassembled Java code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b="1" dirty="0"/>
              <a:t>Known Vulnerable Functions: </a:t>
            </a:r>
            <a:r>
              <a:rPr lang="en-US" dirty="0"/>
              <a:t>the existence of vulnerable functions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b="1" dirty="0"/>
              <a:t>“Download and Execute”: </a:t>
            </a:r>
            <a:r>
              <a:rPr lang="en-US" dirty="0"/>
              <a:t>built-in functions to </a:t>
            </a:r>
            <a:r>
              <a:rPr lang="en-US" i="1" dirty="0"/>
              <a:t>download </a:t>
            </a:r>
            <a:r>
              <a:rPr lang="en-US" dirty="0"/>
              <a:t>and </a:t>
            </a:r>
            <a:r>
              <a:rPr lang="en-US" i="1" dirty="0"/>
              <a:t>execute </a:t>
            </a:r>
            <a:r>
              <a:rPr lang="en-US" dirty="0"/>
              <a:t>external files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48" name="Google Shape;248;p18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49" name="Google Shape;24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346" y="3792311"/>
            <a:ext cx="11588182" cy="1852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Overview of malware classification and detection</a:t>
            </a: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Traditional anti-virus software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Based on signatures/patterns comparison from known malware samples</a:t>
            </a:r>
            <a:endParaRPr dirty="0"/>
          </a:p>
          <a:p>
            <a:pPr marL="1143000" lvl="2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</a:pPr>
            <a:r>
              <a:rPr lang="en-US" dirty="0"/>
              <a:t>Most modern malware can bypass it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Machine-learning based approaches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dirty="0"/>
              <a:t>Based on supervised learning: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o"/>
            </a:pPr>
            <a:r>
              <a:rPr lang="en-US" dirty="0"/>
              <a:t>A large scale dataset with labels, i.e., benign or malicious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o"/>
            </a:pPr>
            <a:r>
              <a:rPr lang="en-US" dirty="0"/>
              <a:t>An algorithm/model to assess for correlations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t="12979" b="56065"/>
          <a:stretch/>
        </p:blipFill>
        <p:spPr>
          <a:xfrm>
            <a:off x="1394875" y="4534351"/>
            <a:ext cx="10546001" cy="18036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323500" y="6338025"/>
            <a:ext cx="712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https://semiengineering.com/deep-learning-spreads/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Experimental Results </a:t>
            </a:r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1"/>
          </p:nvPr>
        </p:nvSpPr>
        <p:spPr>
          <a:xfrm>
            <a:off x="272143" y="1214881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have 4000 samples of Jar files after cleaning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run our methods and train with a Convolutional Neural Network-based Classifier with three hyperparameters</a:t>
            </a:r>
            <a:r>
              <a:rPr lang="en-US" sz="2400">
                <a:highlight>
                  <a:srgbClr val="00FFFF"/>
                </a:highlight>
              </a:rPr>
              <a:t> – Image Load | Single Load | Double Load</a:t>
            </a:r>
            <a:endParaRPr>
              <a:highlight>
                <a:srgbClr val="00FFFF"/>
              </a:highlight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00" y="2733428"/>
            <a:ext cx="4000781" cy="14405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100" y="4317641"/>
            <a:ext cx="4317995" cy="25403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9" name="Google Shape;259;p19"/>
          <p:cNvSpPr/>
          <p:nvPr/>
        </p:nvSpPr>
        <p:spPr>
          <a:xfrm>
            <a:off x="1538350" y="2499894"/>
            <a:ext cx="2096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CNN structure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9"/>
          <p:cNvSpPr/>
          <p:nvPr/>
        </p:nvSpPr>
        <p:spPr>
          <a:xfrm>
            <a:off x="586100" y="5643119"/>
            <a:ext cx="2756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Double load CNN structure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3456" y="3252613"/>
            <a:ext cx="7060701" cy="254035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19"/>
          <p:cNvSpPr txBox="1"/>
          <p:nvPr/>
        </p:nvSpPr>
        <p:spPr>
          <a:xfrm>
            <a:off x="5050004" y="6012451"/>
            <a:ext cx="6680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Source code and dataset: </a:t>
            </a:r>
            <a:br>
              <a:rPr lang="en-US" sz="2000" dirty="0"/>
            </a:br>
            <a:r>
              <a:rPr lang="en-US" sz="2000" u="sng" dirty="0">
                <a:solidFill>
                  <a:schemeClr val="hlink"/>
                </a:solidFill>
                <a:hlinkClick r:id="rId6"/>
              </a:rPr>
              <a:t>https://github.com/sridhar-research-lab/jadeite</a:t>
            </a:r>
            <a:r>
              <a:rPr lang="en-US" sz="2000" dirty="0"/>
              <a:t> </a:t>
            </a:r>
            <a:endParaRPr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bbf738ea9_0_6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68" name="Google Shape;268;g13bbf738ea9_0_6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300" cy="5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Char char="•"/>
            </a:pPr>
            <a:r>
              <a:rPr lang="en-US">
                <a:solidFill>
                  <a:srgbClr val="CCCCCC"/>
                </a:solidFill>
              </a:rPr>
              <a:t>Hybrid image transformation for Binary malware </a:t>
            </a:r>
            <a:endParaRPr>
              <a:solidFill>
                <a:srgbClr val="CCCCCC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CCCCC"/>
              </a:buClr>
              <a:buSzPts val="2400"/>
              <a:buChar char="-"/>
            </a:pPr>
            <a:r>
              <a:rPr lang="en-US">
                <a:solidFill>
                  <a:srgbClr val="CCCCCC"/>
                </a:solidFill>
              </a:rPr>
              <a:t>Vu, D. L., Nguyen, T. K., Nguyen, T. V., Nguyen, T. N., Massacci, F., &amp; Phung, P. H. (2020). </a:t>
            </a:r>
            <a:r>
              <a:rPr lang="en-US" b="1">
                <a:solidFill>
                  <a:srgbClr val="CCCCCC"/>
                </a:solidFill>
              </a:rPr>
              <a:t>HIT4Mal: Hybrid image transformation for malware classification</a:t>
            </a:r>
            <a:r>
              <a:rPr lang="en-US">
                <a:solidFill>
                  <a:srgbClr val="CCCCCC"/>
                </a:solidFill>
              </a:rPr>
              <a:t>. </a:t>
            </a:r>
            <a:r>
              <a:rPr lang="en-US" i="1">
                <a:solidFill>
                  <a:srgbClr val="CCCCCC"/>
                </a:solidFill>
              </a:rPr>
              <a:t>Transactions on Emerging Telecommunications Technologies</a:t>
            </a:r>
            <a:r>
              <a:rPr lang="en-US">
                <a:solidFill>
                  <a:srgbClr val="CCCCCC"/>
                </a:solidFill>
              </a:rPr>
              <a:t>, </a:t>
            </a:r>
            <a:r>
              <a:rPr lang="en-US" i="1">
                <a:solidFill>
                  <a:srgbClr val="CCCCCC"/>
                </a:solidFill>
              </a:rPr>
              <a:t>31</a:t>
            </a:r>
            <a:r>
              <a:rPr lang="en-US">
                <a:solidFill>
                  <a:srgbClr val="CCCCCC"/>
                </a:solidFill>
              </a:rPr>
              <a:t>(11), e3789.</a:t>
            </a:r>
            <a:r>
              <a:rPr lang="en-US" i="1">
                <a:solidFill>
                  <a:srgbClr val="CCCCCC"/>
                </a:solidFill>
              </a:rPr>
              <a:t> </a:t>
            </a:r>
            <a:br>
              <a:rPr lang="en-US" i="1">
                <a:solidFill>
                  <a:srgbClr val="CCCCCC"/>
                </a:solidFill>
              </a:rPr>
            </a:br>
            <a:r>
              <a:rPr lang="en-US" i="1">
                <a:solidFill>
                  <a:srgbClr val="CCCCCC"/>
                </a:solidFill>
              </a:rPr>
              <a:t>Online: </a:t>
            </a:r>
            <a:r>
              <a:rPr lang="en-US" i="1" u="sng">
                <a:solidFill>
                  <a:srgbClr val="CCCC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https://onlinelibrary.wiley.com/doi/10.1002/ett.3789</a:t>
            </a:r>
            <a:r>
              <a:rPr lang="en-US" i="1">
                <a:solidFill>
                  <a:srgbClr val="CCCCCC"/>
                </a:solidFill>
              </a:rPr>
              <a:t> </a:t>
            </a:r>
            <a:endParaRPr>
              <a:solidFill>
                <a:srgbClr val="CCCCCC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CCCCC"/>
              </a:buClr>
              <a:buSzPts val="2800"/>
              <a:buChar char="•"/>
            </a:pPr>
            <a:r>
              <a:rPr lang="en-US">
                <a:solidFill>
                  <a:srgbClr val="CCCCCC"/>
                </a:solidFill>
              </a:rPr>
              <a:t>Image-Behavior-based Approach for Java bytecode malware </a:t>
            </a:r>
            <a:endParaRPr>
              <a:solidFill>
                <a:srgbClr val="CCCCCC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CCCCC"/>
              </a:buClr>
              <a:buSzPts val="2400"/>
              <a:buChar char="-"/>
            </a:pPr>
            <a:r>
              <a:rPr lang="en-US">
                <a:solidFill>
                  <a:srgbClr val="CCCCCC"/>
                </a:solidFill>
              </a:rPr>
              <a:t>Obaidat, I., Sridhar, M., Pham, K.M. , Phung, P.H. (2021). </a:t>
            </a:r>
            <a:r>
              <a:rPr lang="en-US" b="1">
                <a:solidFill>
                  <a:srgbClr val="CCCCCC"/>
                </a:solidFill>
              </a:rPr>
              <a:t>Jadeite: A Novel Image-Behavior-based Approach for Java Malware Detection using Deep Learning</a:t>
            </a:r>
            <a:r>
              <a:rPr lang="en-US">
                <a:solidFill>
                  <a:srgbClr val="CCCCCC"/>
                </a:solidFill>
              </a:rPr>
              <a:t>. </a:t>
            </a:r>
            <a:r>
              <a:rPr lang="en-US" i="1">
                <a:solidFill>
                  <a:srgbClr val="CCCCCC"/>
                </a:solidFill>
              </a:rPr>
              <a:t>Computers &amp; Security, </a:t>
            </a:r>
            <a:r>
              <a:rPr lang="en-US">
                <a:solidFill>
                  <a:srgbClr val="CCCCCC"/>
                </a:solidFill>
              </a:rPr>
              <a:t>102547. Online: </a:t>
            </a:r>
            <a:r>
              <a:rPr lang="en-US" u="sng">
                <a:solidFill>
                  <a:srgbClr val="CCCC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https://doi.org/10.1016/j.cose.2021.102547</a:t>
            </a:r>
            <a:r>
              <a:rPr lang="en-US">
                <a:solidFill>
                  <a:srgbClr val="CCCCCC"/>
                </a:solidFill>
              </a:rPr>
              <a:t> </a:t>
            </a:r>
            <a:endParaRPr>
              <a:solidFill>
                <a:srgbClr val="CCCCCC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On-going and future work on machine learning-based malware analysis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69" name="Google Shape;269;g13bbf738ea9_0_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700"/>
              <a:t>Malicious Webpages Detection</a:t>
            </a:r>
            <a:endParaRPr sz="5300"/>
          </a:p>
        </p:txBody>
      </p:sp>
      <p:sp>
        <p:nvSpPr>
          <p:cNvPr id="275" name="Google Shape;275;p21"/>
          <p:cNvSpPr txBox="1">
            <a:spLocks noGrp="1"/>
          </p:cNvSpPr>
          <p:nvPr>
            <p:ph type="body" idx="1"/>
          </p:nvPr>
        </p:nvSpPr>
        <p:spPr>
          <a:xfrm>
            <a:off x="272147" y="1436925"/>
            <a:ext cx="6602100" cy="5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Hiremath, P. N. (2021). </a:t>
            </a:r>
            <a:r>
              <a:rPr lang="en-US" sz="2400" i="1"/>
              <a:t>A Novel Approach for Analyzing and Classifying Malicious Web Pages</a:t>
            </a:r>
            <a:r>
              <a:rPr lang="en-US" sz="2400"/>
              <a:t> [Master's thesis, University of Dayton, Advisor: Phung, P.H. ]. </a:t>
            </a:r>
            <a:br>
              <a:rPr lang="en-US" sz="2400"/>
            </a:br>
            <a:r>
              <a:rPr lang="en-US" sz="2400"/>
              <a:t>Online: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http://rave.ohiolink.edu/etdc/view?acc_num=dayton1620393519333858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combine static and dynamic analysis</a:t>
            </a:r>
            <a:br>
              <a:rPr lang="en-US"/>
            </a:br>
            <a:r>
              <a:rPr lang="en-US"/>
              <a:t>methods to extract JavaScript features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To classify the maliciousness of web pages</a:t>
            </a:r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77" name="Google Shape;27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9727" y="1091365"/>
            <a:ext cx="5007246" cy="4939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Our static analysis method</a:t>
            </a: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272143" y="1090839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Based on AST (Abstract Syntax Tree):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Representation of the abstract syntactic structure of source code </a:t>
            </a:r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85" name="Google Shape;2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0375" y="2450793"/>
            <a:ext cx="8851765" cy="4014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Our dynamic analysis method</a:t>
            </a:r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body" idx="1"/>
          </p:nvPr>
        </p:nvSpPr>
        <p:spPr>
          <a:xfrm>
            <a:off x="272143" y="1180646"/>
            <a:ext cx="5365273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Based on a runtime monitor, can be integrated within a browser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Currently implemented as a browser extension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</a:pPr>
            <a:r>
              <a:rPr lang="en-US" i="1"/>
              <a:t>The browser extension is based on our previous work MyWebGuard </a:t>
            </a:r>
            <a:br>
              <a:rPr lang="en-US" i="1"/>
            </a:br>
            <a:r>
              <a:rPr lang="en-US" i="1"/>
              <a:t>[FDSE’19, SNCS’20]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 i="1" u="sng">
                <a:solidFill>
                  <a:schemeClr val="hlink"/>
                </a:solidFill>
                <a:hlinkClick r:id="rId3"/>
              </a:rPr>
              <a:t>https://doi.org/10.1007/s42979-020-00237-5</a:t>
            </a:r>
            <a:r>
              <a:rPr lang="en-US" sz="1800" i="1"/>
              <a:t> </a:t>
            </a:r>
            <a:endParaRPr sz="1800" i="1">
              <a:solidFill>
                <a:srgbClr val="000000"/>
              </a:solidFill>
            </a:endParaRPr>
          </a:p>
          <a:p>
            <a:pPr marL="1143000" lvl="2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93" name="Google Shape;2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7416" y="1178405"/>
            <a:ext cx="6142208" cy="5543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Current experimental results</a:t>
            </a:r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6209339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64 features from a dataset based on the static analysis experiments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Benign: 11,109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Malicious: 11,148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Limited dataset from the </a:t>
            </a:r>
            <a:br>
              <a:rPr lang="en-US"/>
            </a:br>
            <a:r>
              <a:rPr lang="en-US"/>
              <a:t>dynamic analysis due to security issue with UD networks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>
                <a:highlight>
                  <a:srgbClr val="00FF00"/>
                </a:highlight>
              </a:rPr>
              <a:t>We seek for collaboration on this !!!</a:t>
            </a:r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graphicFrame>
        <p:nvGraphicFramePr>
          <p:cNvPr id="301" name="Google Shape;301;p24"/>
          <p:cNvGraphicFramePr/>
          <p:nvPr/>
        </p:nvGraphicFramePr>
        <p:xfrm>
          <a:off x="6605707" y="1660592"/>
          <a:ext cx="5314150" cy="4388850"/>
        </p:xfrm>
        <a:graphic>
          <a:graphicData uri="http://schemas.openxmlformats.org/drawingml/2006/table">
            <a:tbl>
              <a:tblPr>
                <a:noFill/>
                <a:tableStyleId>{2908EADC-D1C3-4D9D-AE11-6E331078D77B}</a:tableStyleId>
              </a:tblPr>
              <a:tblGrid>
                <a:gridCol w="85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Sl.No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Classifier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Accuracy (%)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1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Linear Model 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93.03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2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K Nearest Neighbor Model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97.14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3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Naive Bayes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74.16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4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Decision Tree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97.87</a:t>
                      </a:r>
                      <a:endParaRPr sz="18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5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Random Forest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97.26</a:t>
                      </a:r>
                      <a:endParaRPr sz="18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6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Support Vector Machine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71.20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7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MLPN Model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88.79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8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LSTM Model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73.54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7162" y="119768"/>
            <a:ext cx="12192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A Brief Introduction to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9857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endParaRPr sz="32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3200" dirty="0">
                <a:solidFill>
                  <a:srgbClr val="7F7F7F"/>
                </a:solidFill>
              </a:rPr>
              <a:t>and</a:t>
            </a:r>
            <a:endParaRPr sz="3200" dirty="0"/>
          </a:p>
          <a:p>
            <a:pPr marL="0" lvl="0" indent="0" algn="ctr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3200" dirty="0">
                <a:solidFill>
                  <a:srgbClr val="7F7F7F"/>
                </a:solidFill>
              </a:rPr>
              <a:t>Intelligent Systems Security Research Lab (</a:t>
            </a:r>
            <a:r>
              <a:rPr lang="en-US" sz="3200" dirty="0" err="1">
                <a:solidFill>
                  <a:srgbClr val="7F7F7F"/>
                </a:solidFill>
              </a:rPr>
              <a:t>ISSecLab</a:t>
            </a:r>
            <a:r>
              <a:rPr lang="en-US" sz="3200" dirty="0">
                <a:solidFill>
                  <a:srgbClr val="7F7F7F"/>
                </a:solidFill>
              </a:rPr>
              <a:t>)</a:t>
            </a:r>
            <a:br>
              <a:rPr lang="en-US" sz="3200" dirty="0"/>
            </a:br>
            <a:r>
              <a:rPr lang="en-US" sz="3200" u="sng" dirty="0">
                <a:solidFill>
                  <a:schemeClr val="hlink"/>
                </a:solidFill>
                <a:hlinkClick r:id="rId3"/>
              </a:rPr>
              <a:t>https://isseclab-udayton.github.io</a:t>
            </a:r>
            <a:endParaRPr sz="32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3200" dirty="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t="15978"/>
          <a:stretch/>
        </p:blipFill>
        <p:spPr>
          <a:xfrm>
            <a:off x="2983204" y="2003688"/>
            <a:ext cx="6539915" cy="235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228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13bbf738ea9_0_13"/>
          <p:cNvPicPr preferRelativeResize="0"/>
          <p:nvPr/>
        </p:nvPicPr>
        <p:blipFill rotWithShape="1">
          <a:blip r:embed="rId3">
            <a:alphaModFix/>
          </a:blip>
          <a:srcRect t="15980"/>
          <a:stretch/>
        </p:blipFill>
        <p:spPr>
          <a:xfrm>
            <a:off x="3348385" y="27679"/>
            <a:ext cx="5269331" cy="177094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3bbf738ea9_0_13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3bbf738ea9_0_13"/>
          <p:cNvSpPr txBox="1">
            <a:spLocks noGrp="1"/>
          </p:cNvSpPr>
          <p:nvPr>
            <p:ph type="body" idx="1"/>
          </p:nvPr>
        </p:nvSpPr>
        <p:spPr>
          <a:xfrm>
            <a:off x="180900" y="1353368"/>
            <a:ext cx="11604300" cy="492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UD’s Computer Science Department became one of the first computer science undergraduate programs in the nation in 1961: </a:t>
            </a:r>
            <a:r>
              <a:rPr lang="en-US" sz="19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https://udayton.edu/artssciences/academics/computerscience/index.php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latin typeface="Times New Roman"/>
                <a:ea typeface="Times New Roman"/>
                <a:cs typeface="Times New Roman"/>
                <a:sym typeface="Times New Roman"/>
              </a:rPr>
              <a:t>Majors: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 Computer Science (CPS) and Computer Information Systems (CIS)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latin typeface="Times New Roman"/>
                <a:ea typeface="Times New Roman"/>
                <a:cs typeface="Times New Roman"/>
                <a:sym typeface="Times New Roman"/>
              </a:rPr>
              <a:t>Concentrations: 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AI and Data Science, Cyber Defense, Software Engineering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Minors for non-major students:  AI and Data Science and Computer Science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latin typeface="Times New Roman"/>
                <a:ea typeface="Times New Roman"/>
                <a:cs typeface="Times New Roman"/>
                <a:sym typeface="Times New Roman"/>
              </a:rPr>
              <a:t>Bachelor's Plus Master's Program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 (BPM), students can usually complete a master's within a year of finishing their bachelor's. Graduate assistantship positions available where students can get tuition remission and a stipend.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latin typeface="Times New Roman"/>
                <a:ea typeface="Times New Roman"/>
                <a:cs typeface="Times New Roman"/>
                <a:sym typeface="Times New Roman"/>
              </a:rPr>
              <a:t>The Computer Science degree is accredited by ABET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9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Accreditation Board for Engineering and Technology, Inc.)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, meaning our program meets the standards that prepare our graduates to enter the critical fields of applied science and computing.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Our Cyber Defense Concentration (1</a:t>
            </a:r>
            <a:r>
              <a:rPr lang="en-US" sz="19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1900" dirty="0">
                <a:latin typeface="Times New Roman"/>
                <a:ea typeface="Times New Roman"/>
                <a:cs typeface="Times New Roman"/>
                <a:sym typeface="Times New Roman"/>
              </a:rPr>
              <a:t> certificate issued in 2019) is recognized by the National Security Agency as a </a:t>
            </a:r>
            <a:r>
              <a:rPr lang="en-US" sz="1900" b="1" dirty="0">
                <a:latin typeface="Times New Roman"/>
                <a:ea typeface="Times New Roman"/>
                <a:cs typeface="Times New Roman"/>
                <a:sym typeface="Times New Roman"/>
              </a:rPr>
              <a:t>National Center of Academic Excellence in Cyber Defense.</a:t>
            </a:r>
            <a:endParaRPr sz="3400" dirty="0"/>
          </a:p>
        </p:txBody>
      </p:sp>
      <p:sp>
        <p:nvSpPr>
          <p:cNvPr id="328" name="Google Shape;328;g13bbf738ea9_0_13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186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bbf738ea9_0_65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UD’s Cyber Defense Concentration</a:t>
            </a:r>
            <a:endParaRPr/>
          </a:p>
        </p:txBody>
      </p:sp>
      <p:sp>
        <p:nvSpPr>
          <p:cNvPr id="335" name="Google Shape;335;g13bbf738ea9_0_65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300" cy="528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13bbf738ea9_0_6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37" name="Google Shape;337;g13bbf738ea9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257913"/>
            <a:ext cx="5617649" cy="434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3bbf738ea9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250" y="1353375"/>
            <a:ext cx="6617748" cy="5176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212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13bbf738ea9_0_76"/>
          <p:cNvPicPr preferRelativeResize="0"/>
          <p:nvPr/>
        </p:nvPicPr>
        <p:blipFill rotWithShape="1">
          <a:blip r:embed="rId3">
            <a:alphaModFix/>
          </a:blip>
          <a:srcRect t="15980"/>
          <a:stretch/>
        </p:blipFill>
        <p:spPr>
          <a:xfrm>
            <a:off x="3348385" y="27679"/>
            <a:ext cx="5269331" cy="177094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13bbf738ea9_0_76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3bbf738ea9_0_76"/>
          <p:cNvSpPr txBox="1">
            <a:spLocks noGrp="1"/>
          </p:cNvSpPr>
          <p:nvPr>
            <p:ph type="body" idx="1"/>
          </p:nvPr>
        </p:nvSpPr>
        <p:spPr>
          <a:xfrm>
            <a:off x="195950" y="1466312"/>
            <a:ext cx="11604300" cy="492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Graduate programs: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Master of Computer Science (~550 + ~150 students)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Graduate Certificate in Autonomous Systems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Doctor of Philosophy (Ph.D.) in Computer Science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g13bbf738ea9_0_7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36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Machine learning-based malware classification – An Overview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Based on extracted features/labels from programs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Using static and/or dynamic approaches</a:t>
            </a: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5" name="Google Shape;105;p4" descr="Fig. 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86" y="2840718"/>
            <a:ext cx="72009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 descr="Fig. 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4534" y="2612118"/>
            <a:ext cx="3141548" cy="267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222648" y="6211669"/>
            <a:ext cx="11044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Souri, A., Hosseini, R. A state-of-the-art survey of malware detection approaches using data mining techniques. </a:t>
            </a: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Hum. Cent. Comput. Inf. Sci.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8,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 (2018).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https://doi.org/10.1186/s13673-018-0125-x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dirty="0"/>
              <a:t>Brief Introduction to the Intelligent Systems Security Lab</a:t>
            </a:r>
            <a:br>
              <a:rPr lang="en-US" dirty="0"/>
            </a:br>
            <a:r>
              <a:rPr lang="en-US" sz="3100" u="sng" dirty="0">
                <a:solidFill>
                  <a:schemeClr val="hlink"/>
                </a:solidFill>
                <a:hlinkClick r:id="rId3"/>
              </a:rPr>
              <a:t>https://isseclab-udayton.github.io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307" name="Google Shape;307;p25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Founded in 2015, and directed by Dr. Phu Phung, Associate Professor, Department of Computer Science, University of Dayton </a:t>
            </a:r>
            <a:endParaRPr dirty="0"/>
          </a:p>
          <a:p>
            <a:pPr marL="342900" lvl="0" indent="-2286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Funded grants</a:t>
            </a:r>
            <a:endParaRPr dirty="0"/>
          </a:p>
          <a:p>
            <a:pPr marL="800100" lvl="1" indent="-2286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-"/>
            </a:pPr>
            <a:r>
              <a:rPr lang="en-US" dirty="0"/>
              <a:t>(PI) Ohio Third Frontier/ODHE, $50,000 (July 2022 - June 2023). Load-and-Play Interactive Cyber Security Labs for the Ohio Cyber Range.</a:t>
            </a:r>
            <a:endParaRPr dirty="0"/>
          </a:p>
          <a:p>
            <a:pPr marL="800100" lvl="1" indent="-2286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-"/>
            </a:pPr>
            <a:r>
              <a:rPr lang="en-US" dirty="0"/>
              <a:t>(Co-PI ) National Science Foundation (NSF), $248,338 (August 2020 - July 2022). EAGER: Crowd-AI Sensing Based Traffic Analysis for Ho Chi Minh City Planning Simulation.</a:t>
            </a:r>
            <a:endParaRPr dirty="0"/>
          </a:p>
          <a:p>
            <a:pPr marL="800100" lvl="1" indent="-2286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-"/>
            </a:pPr>
            <a:r>
              <a:rPr lang="en-US" dirty="0"/>
              <a:t>(Sole-PI) </a:t>
            </a:r>
            <a:r>
              <a:rPr lang="en-US" dirty="0" err="1"/>
              <a:t>Novobi</a:t>
            </a:r>
            <a:r>
              <a:rPr lang="en-US" dirty="0"/>
              <a:t> LLC, $76,800  (January 2020--December 2021). Security Issues and Solutions for a Software-as-a-Service Product</a:t>
            </a:r>
            <a:endParaRPr dirty="0"/>
          </a:p>
          <a:p>
            <a:pPr marL="342900" lvl="0" indent="-2286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Student research engagement </a:t>
            </a:r>
            <a:endParaRPr dirty="0"/>
          </a:p>
          <a:p>
            <a:pPr marL="685800" lvl="1" indent="-4572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dirty="0"/>
              <a:t>Four master theses successfully defended</a:t>
            </a:r>
            <a:endParaRPr dirty="0"/>
          </a:p>
          <a:p>
            <a:pPr marL="685800" lvl="1" indent="-4572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dirty="0"/>
              <a:t> 8 graduate students (with internal and external grants)</a:t>
            </a:r>
            <a:endParaRPr dirty="0"/>
          </a:p>
          <a:p>
            <a:pPr marL="685800" lvl="1" indent="-4572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dirty="0"/>
              <a:t>10 undergraduate students (with internal grants)</a:t>
            </a:r>
            <a:endParaRPr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ISSecLab’s Research Directions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https://isseclab-udayton.github.io</a:t>
            </a:r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5" name="Google Shape;315;p26"/>
          <p:cNvPicPr preferRelativeResize="0"/>
          <p:nvPr/>
        </p:nvPicPr>
        <p:blipFill rotWithShape="1">
          <a:blip r:embed="rId4">
            <a:alphaModFix/>
          </a:blip>
          <a:srcRect b="73988"/>
          <a:stretch/>
        </p:blipFill>
        <p:spPr>
          <a:xfrm>
            <a:off x="1951137" y="1353231"/>
            <a:ext cx="8289726" cy="14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17" name="Google Shape;317;p26"/>
          <p:cNvPicPr preferRelativeResize="0"/>
          <p:nvPr/>
        </p:nvPicPr>
        <p:blipFill rotWithShape="1">
          <a:blip r:embed="rId4">
            <a:alphaModFix/>
          </a:blip>
          <a:srcRect t="27030" b="46957"/>
          <a:stretch/>
        </p:blipFill>
        <p:spPr>
          <a:xfrm>
            <a:off x="1951137" y="2868839"/>
            <a:ext cx="8289726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4">
            <a:alphaModFix/>
          </a:blip>
          <a:srcRect l="263" t="53906" r="-262" b="20082"/>
          <a:stretch/>
        </p:blipFill>
        <p:spPr>
          <a:xfrm>
            <a:off x="1951137" y="4320608"/>
            <a:ext cx="8289726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4">
            <a:alphaModFix/>
          </a:blip>
          <a:srcRect t="78231" b="-4243"/>
          <a:stretch/>
        </p:blipFill>
        <p:spPr>
          <a:xfrm>
            <a:off x="1951137" y="5687389"/>
            <a:ext cx="8289726" cy="143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Thank you!</a:t>
            </a:r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99099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99099"/>
              <a:buNone/>
            </a:pPr>
            <a:r>
              <a:rPr lang="en-US">
                <a:solidFill>
                  <a:srgbClr val="7F7F7F"/>
                </a:solidFill>
              </a:rPr>
              <a:t>Phu H. Phung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ct val="99099"/>
              <a:buNone/>
            </a:pPr>
            <a:r>
              <a:rPr lang="en-US">
                <a:solidFill>
                  <a:srgbClr val="7F7F7F"/>
                </a:solidFill>
              </a:rPr>
              <a:t>Intelligent Systems Security Research Lab (ISSecLab)</a:t>
            </a: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https://isseclab-udayton.github.io</a:t>
            </a:r>
            <a:endParaRPr u="sng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ct val="99099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phu@udayton.edu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54" name="Google Shape;354;p27"/>
          <p:cNvSpPr/>
          <p:nvPr/>
        </p:nvSpPr>
        <p:spPr>
          <a:xfrm>
            <a:off x="5085703" y="5896247"/>
            <a:ext cx="3592198" cy="36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25" tIns="31725" rIns="31725" bIns="317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27"/>
              <a:buFont typeface="Arial"/>
              <a:buNone/>
            </a:pPr>
            <a:r>
              <a:rPr lang="en-US" sz="152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7"/>
              <a:buFont typeface="Calibri"/>
              <a:buNone/>
            </a:pPr>
            <a:endParaRPr sz="16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197" y="5484690"/>
            <a:ext cx="3337605" cy="501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700"/>
              <a:t>Machine learning-based malware classification-Challenges</a:t>
            </a:r>
            <a:endParaRPr sz="3700"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719903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Depending on the data mining techniques and tools to extract features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Depending heavily on the domain knowledge of malware internals to revise and disambiguate intermediate results </a:t>
            </a: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Modern malware employs obfuscation, packing, encrypting, and other evading techniques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Create a new </a:t>
            </a:r>
            <a:r>
              <a:rPr lang="en-US" dirty="0">
                <a:highlight>
                  <a:srgbClr val="FFFF00"/>
                </a:highlight>
              </a:rPr>
              <a:t>variant</a:t>
            </a:r>
            <a:r>
              <a:rPr lang="en-US" dirty="0"/>
              <a:t> of the same malware family that can hide malicious activities to bypass analysis and detection tools</a:t>
            </a:r>
            <a:endParaRPr dirty="0"/>
          </a:p>
          <a:p>
            <a:pPr marL="6096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4" name="Google Shape;114;p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l="7890" t="12979" r="50797" b="56065"/>
          <a:stretch/>
        </p:blipFill>
        <p:spPr>
          <a:xfrm>
            <a:off x="7306665" y="1621487"/>
            <a:ext cx="3969574" cy="16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g13bbf738ea9_0_35">
            <a:extLst>
              <a:ext uri="{FF2B5EF4-FFF2-40B4-BE49-F238E27FC236}">
                <a16:creationId xmlns:a16="http://schemas.microsoft.com/office/drawing/2014/main" id="{CAF31A3C-FA36-8346-B091-3EC6267276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174" y="3839375"/>
            <a:ext cx="4613192" cy="22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5;g13bbf738ea9_0_35">
            <a:extLst>
              <a:ext uri="{FF2B5EF4-FFF2-40B4-BE49-F238E27FC236}">
                <a16:creationId xmlns:a16="http://schemas.microsoft.com/office/drawing/2014/main" id="{AE8D2F89-4FC3-654E-8B03-EFAF371BCE1C}"/>
              </a:ext>
            </a:extLst>
          </p:cNvPr>
          <p:cNvSpPr txBox="1"/>
          <p:nvPr/>
        </p:nvSpPr>
        <p:spPr>
          <a:xfrm>
            <a:off x="7471174" y="6097187"/>
            <a:ext cx="53661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Image source: </a:t>
            </a:r>
            <a:r>
              <a:rPr lang="en-US" sz="900" u="sng" dirty="0">
                <a:solidFill>
                  <a:schemeClr val="hlink"/>
                </a:solidFill>
                <a:hlinkClick r:id="rId5"/>
              </a:rPr>
              <a:t>https://www.sciencedirect.com/topics/computer-science/obfuscation-code</a:t>
            </a:r>
            <a:r>
              <a:rPr lang="en-US" sz="900" dirty="0"/>
              <a:t> 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bbf738ea9_0_35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Malware evading techniques</a:t>
            </a:r>
            <a:endParaRPr/>
          </a:p>
        </p:txBody>
      </p:sp>
      <p:sp>
        <p:nvSpPr>
          <p:cNvPr id="122" name="Google Shape;122;g13bbf738ea9_0_35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300" cy="528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Example: code obfuscation/packing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Can bypass traditional anti-virus software or even machine-learning based classifiers </a:t>
            </a:r>
            <a:endParaRPr dirty="0"/>
          </a:p>
        </p:txBody>
      </p:sp>
      <p:sp>
        <p:nvSpPr>
          <p:cNvPr id="123" name="Google Shape;123;g13bbf738ea9_0_35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26" name="Google Shape;126;g13bbf738ea9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43" y="2066319"/>
            <a:ext cx="7858575" cy="260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3bbf738ea9_0_35"/>
          <p:cNvSpPr txBox="1"/>
          <p:nvPr/>
        </p:nvSpPr>
        <p:spPr>
          <a:xfrm>
            <a:off x="272143" y="4763386"/>
            <a:ext cx="7100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Image source: </a:t>
            </a:r>
            <a:r>
              <a:rPr lang="en-US" sz="1200" u="sng" dirty="0">
                <a:solidFill>
                  <a:schemeClr val="hlink"/>
                </a:solidFill>
                <a:hlinkClick r:id="rId4"/>
              </a:rPr>
              <a:t>https://www.socinvestigation.com/most-common-malware-obfuscation-techniques/</a:t>
            </a:r>
            <a:r>
              <a:rPr lang="en-US" sz="1200" dirty="0"/>
              <a:t> </a:t>
            </a:r>
            <a:endParaRPr sz="1200" dirty="0"/>
          </a:p>
        </p:txBody>
      </p:sp>
      <p:pic>
        <p:nvPicPr>
          <p:cNvPr id="128" name="Google Shape;128;g13bbf738ea9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0718" y="1881669"/>
            <a:ext cx="3828559" cy="2604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3bbf738ea9_0_35"/>
          <p:cNvSpPr txBox="1"/>
          <p:nvPr/>
        </p:nvSpPr>
        <p:spPr>
          <a:xfrm>
            <a:off x="8213552" y="4394069"/>
            <a:ext cx="6632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Image source:</a:t>
            </a:r>
            <a:br>
              <a:rPr lang="en-US" sz="1200" dirty="0"/>
            </a:br>
            <a:r>
              <a:rPr lang="en-US" sz="1200" u="sng" dirty="0">
                <a:solidFill>
                  <a:schemeClr val="hlink"/>
                </a:solidFill>
                <a:hlinkClick r:id="rId6"/>
              </a:rPr>
              <a:t>https://dergipark.org.tr/en/download/article-file/2160186</a:t>
            </a:r>
            <a:r>
              <a:rPr lang="en-US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bbf738ea9_0_28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Our Research Motivation - Can we?</a:t>
            </a:r>
            <a:endParaRPr/>
          </a:p>
        </p:txBody>
      </p:sp>
      <p:sp>
        <p:nvSpPr>
          <p:cNvPr id="135" name="Google Shape;135;g13bbf738ea9_0_28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300" cy="5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Propose a malware analysis method that overcomes the mentioned challenges, yet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Provide useful features for machine learning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</a:pPr>
            <a:r>
              <a:rPr lang="en-US" dirty="0"/>
              <a:t>Does not rely on security experts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</a:pPr>
            <a:r>
              <a:rPr lang="en-US" dirty="0"/>
              <a:t>Can still capture the malicious activities regardless evading techniques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3bbf738ea9_0_28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7" name="Google Shape;137;g13bbf738ea9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888" y="3547775"/>
            <a:ext cx="6250824" cy="26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3bbf738ea9_0_28"/>
          <p:cNvSpPr txBox="1"/>
          <p:nvPr/>
        </p:nvSpPr>
        <p:spPr>
          <a:xfrm>
            <a:off x="2948900" y="6232100"/>
            <a:ext cx="723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Image source: </a:t>
            </a:r>
            <a:br>
              <a:rPr lang="en-US" sz="1100" dirty="0"/>
            </a:br>
            <a:r>
              <a:rPr lang="en-US" sz="1100" u="sng" dirty="0">
                <a:solidFill>
                  <a:schemeClr val="hlink"/>
                </a:solidFill>
                <a:hlinkClick r:id="rId4"/>
              </a:rPr>
              <a:t>https://www.securitymagazine.com/articles/96224-915-of-malware-arrived-over-encrypted-connections</a:t>
            </a:r>
            <a:r>
              <a:rPr lang="en-US" sz="1100" dirty="0"/>
              <a:t> </a:t>
            </a:r>
            <a:endParaRPr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Hybrid image transformation for Binary malware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Vu, D. L., Nguyen, T. K., Nguyen, T. V., Nguyen, T. N., Massacci, F., &amp; Phung, P. H. (2020). </a:t>
            </a:r>
            <a:r>
              <a:rPr lang="en-US" b="1"/>
              <a:t>HIT4Mal: Hybrid image transformation for malware classification</a:t>
            </a:r>
            <a:r>
              <a:rPr lang="en-US"/>
              <a:t>. </a:t>
            </a:r>
            <a:r>
              <a:rPr lang="en-US" i="1"/>
              <a:t>Transactions on Emerging Telecommunications Technologies</a:t>
            </a:r>
            <a:r>
              <a:rPr lang="en-US"/>
              <a:t>, </a:t>
            </a:r>
            <a:r>
              <a:rPr lang="en-US" i="1"/>
              <a:t>31</a:t>
            </a:r>
            <a:r>
              <a:rPr lang="en-US"/>
              <a:t>(11), e3789.</a:t>
            </a:r>
            <a:r>
              <a:rPr lang="en-US" i="1"/>
              <a:t> </a:t>
            </a:r>
            <a:br>
              <a:rPr lang="en-US" i="1"/>
            </a:br>
            <a:r>
              <a:rPr lang="en-US" i="1"/>
              <a:t>Online: </a:t>
            </a:r>
            <a:r>
              <a:rPr lang="en-US" i="1" u="sng">
                <a:solidFill>
                  <a:schemeClr val="hlink"/>
                </a:solidFill>
                <a:hlinkClick r:id="rId3"/>
              </a:rPr>
              <a:t>https://onlinelibrary.wiley.com/doi/10.1002/ett.3789</a:t>
            </a:r>
            <a:r>
              <a:rPr lang="en-US" i="1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Image-Behavior-based Approach for Java bytecode malware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Obaidat, I., Sridhar, M., Pham, K.M. , Phung, P.H. (2021). </a:t>
            </a:r>
            <a:r>
              <a:rPr lang="en-US" b="1"/>
              <a:t>Jadeite: A Novel Image-Behavior-based Approach for Java Malware Detection using Deep Learning</a:t>
            </a:r>
            <a:r>
              <a:rPr lang="en-US"/>
              <a:t>. </a:t>
            </a:r>
            <a:r>
              <a:rPr lang="en-US" i="1"/>
              <a:t>Computers &amp; Security, </a:t>
            </a:r>
            <a:r>
              <a:rPr lang="en-US"/>
              <a:t>102547. Online: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https://doi.org/10.1016/j.cose.2021.102547</a:t>
            </a:r>
            <a:r>
              <a:rPr lang="en-US"/>
              <a:t> 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On-going and future work on machine learning-based malware analysis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HIT4Mal: Hybrid image transformation for malware classification</a:t>
            </a: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propose a hybrid image transformation (HIT) method from binary executables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Integrating two of the best-combined image transformation methods with some parameters fine-tuning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Capturing the features of malware by highlighting different file sections, headers, or imports in an image using the entropy and character-based techniques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</a:pPr>
            <a:r>
              <a:rPr lang="en-US" dirty="0"/>
              <a:t>carries the semantic information of the binary encoded in the image's channels </a:t>
            </a:r>
            <a:endParaRPr dirty="0"/>
          </a:p>
          <a:p>
            <a:pPr marL="1143000" lvl="2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52" name="Google Shape;152;p7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0611" y="1328057"/>
            <a:ext cx="8627234" cy="1985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272143" y="27668"/>
            <a:ext cx="11604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novelty of HIT4Mal</a:t>
            </a:r>
            <a:endParaRPr/>
          </a:p>
        </p:txBody>
      </p:sp>
      <p:sp>
        <p:nvSpPr>
          <p:cNvPr id="159" name="Google Shape;159;p8"/>
          <p:cNvSpPr txBox="1">
            <a:spLocks noGrp="1"/>
          </p:cNvSpPr>
          <p:nvPr>
            <p:ph type="body" idx="1"/>
          </p:nvPr>
        </p:nvSpPr>
        <p:spPr>
          <a:xfrm>
            <a:off x="272143" y="1436914"/>
            <a:ext cx="11604171" cy="528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generate a color image that carries the semantic information of the binary encoded in the image's channels.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Can solve the problems of obfuscations and packing techniques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dirty="0"/>
              <a:t>Different malware variants are also captured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</a:pPr>
            <a:r>
              <a:rPr lang="en-US" dirty="0"/>
              <a:t>According to a recent study, if malware variants are created from the same original binary, its image retains the global structure </a:t>
            </a:r>
            <a:endParaRPr dirty="0"/>
          </a:p>
          <a:p>
            <a:pPr marL="1143000" lvl="2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60" name="Google Shape;160;p8"/>
          <p:cNvSpPr txBox="1">
            <a:spLocks noGrp="1"/>
          </p:cNvSpPr>
          <p:nvPr>
            <p:ph type="sldNum" idx="12"/>
          </p:nvPr>
        </p:nvSpPr>
        <p:spPr>
          <a:xfrm>
            <a:off x="9448800" y="646520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020" y="3835026"/>
            <a:ext cx="9729468" cy="281921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/>
          <p:nvPr/>
        </p:nvSpPr>
        <p:spPr>
          <a:xfrm>
            <a:off x="1487019" y="3835026"/>
            <a:ext cx="1780615" cy="281921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2023</Words>
  <Application>Microsoft Macintosh PowerPoint</Application>
  <PresentationFormat>Widescreen</PresentationFormat>
  <Paragraphs>234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Calibri</vt:lpstr>
      <vt:lpstr>Arial</vt:lpstr>
      <vt:lpstr>Noto Sans Symbols</vt:lpstr>
      <vt:lpstr>STIX Two Text</vt:lpstr>
      <vt:lpstr>NTR</vt:lpstr>
      <vt:lpstr>Office Theme</vt:lpstr>
      <vt:lpstr>Hybrid image-based approaches for modern malware classification</vt:lpstr>
      <vt:lpstr>Overview of malware classification and detection</vt:lpstr>
      <vt:lpstr>Machine learning-based malware classification – An Overview</vt:lpstr>
      <vt:lpstr>Machine learning-based malware classification-Challenges</vt:lpstr>
      <vt:lpstr>Malware evading techniques</vt:lpstr>
      <vt:lpstr>Our Research Motivation - Can we?</vt:lpstr>
      <vt:lpstr>Agenda</vt:lpstr>
      <vt:lpstr>HIT4Mal: Hybrid image transformation for malware classification</vt:lpstr>
      <vt:lpstr>The novelty of HIT4Mal</vt:lpstr>
      <vt:lpstr>HIT-transformed samples</vt:lpstr>
      <vt:lpstr>The dataset</vt:lpstr>
      <vt:lpstr>HIT4Mal Experimental Results Prototype and dataset are on GitHub: https://github.com/isseclab-udayton/hit4mal </vt:lpstr>
      <vt:lpstr>HIT4Mal possible future work</vt:lpstr>
      <vt:lpstr>Agenda</vt:lpstr>
      <vt:lpstr>Jadeite: A Novel Image-Behavior-based Approach for Java Malware </vt:lpstr>
      <vt:lpstr>Bytecode Transformation Engine </vt:lpstr>
      <vt:lpstr>An example of Interprocedural Control Flow Graph (ICFG)</vt:lpstr>
      <vt:lpstr>A Pruned ICFG Example</vt:lpstr>
      <vt:lpstr>Feature Extraction Engine </vt:lpstr>
      <vt:lpstr>Experimental Results </vt:lpstr>
      <vt:lpstr>Agenda</vt:lpstr>
      <vt:lpstr>Malicious Webpages Detection</vt:lpstr>
      <vt:lpstr>Our static analysis method</vt:lpstr>
      <vt:lpstr>Our dynamic analysis method</vt:lpstr>
      <vt:lpstr>Current experimental results</vt:lpstr>
      <vt:lpstr>A Brief Introduction to</vt:lpstr>
      <vt:lpstr>PowerPoint Presentation</vt:lpstr>
      <vt:lpstr>UD’s Cyber Defense Concentration</vt:lpstr>
      <vt:lpstr>PowerPoint Presentation</vt:lpstr>
      <vt:lpstr>Brief Introduction to the Intelligent Systems Security Lab https://isseclab-udayton.github.io </vt:lpstr>
      <vt:lpstr>ISSecLab’s Research Directions https://isseclab-udayton.github.io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 image-based approaches for modern malware classification</dc:title>
  <dc:creator>Phu Phung</dc:creator>
  <cp:lastModifiedBy>Phu Phung</cp:lastModifiedBy>
  <cp:revision>9</cp:revision>
  <dcterms:created xsi:type="dcterms:W3CDTF">2021-03-31T10:14:27Z</dcterms:created>
  <dcterms:modified xsi:type="dcterms:W3CDTF">2022-07-09T03:04:37Z</dcterms:modified>
</cp:coreProperties>
</file>