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5143500" cx="9144000"/>
  <p:notesSz cx="6858000" cy="9144000"/>
  <p:embeddedFontLst>
    <p:embeddedFont>
      <p:font typeface="Glegoo"/>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Glegoo-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Glegoo-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reah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987035a1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987035a1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9b3e4d482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9b3e4d482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6164aa42ef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6164aa42ef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b3e4d482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9b3e4d482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9b3e4d482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9b3e4d482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9b3e4d482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9b3e4d482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6164aa42ef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6164aa42ef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oliver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164aa42ef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6164aa42ef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oliver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9b3e4d482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9b3e4d482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oliver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6164aa42ef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6164aa42e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416cc24a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16cc24a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nicole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6164aa42ef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6164aa42ef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6164aa42ef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6164aa42ef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9b3e4d482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9b3e4d482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Nicole grace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9b5cabd09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9b5cabd09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Nicole gace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b3e4d482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9b3e4d482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Nicole grace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9b3e4d482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9b3e4d482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Nicole grace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9b6991960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9b6991960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Grace nicoel</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9b3e4d482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9b3e4d482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Nicole grace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9b3e4d482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9b3e4d482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e8cea2fb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e8cea2fb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nicole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a4d460487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a4d460487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918133472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918133472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1a4d46048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1a4d46048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e8cea2fb9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e8cea2fb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david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e8cea2fb9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e8cea2fb9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abby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a70b1e705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a70b1e705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abby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20.jpg"/><Relationship Id="rId5"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0.jpg"/><Relationship Id="rId4" Type="http://schemas.openxmlformats.org/officeDocument/2006/relationships/image" Target="../media/image14.png"/><Relationship Id="rId9" Type="http://schemas.openxmlformats.org/officeDocument/2006/relationships/image" Target="../media/image18.jp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jp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jpg"/><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bonds5811.com/" TargetMode="External"/><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hyperlink" Target="http://www.youtube.com/watch?v=sFr33sZBRMA" TargetMode="External"/><Relationship Id="rId4" Type="http://schemas.openxmlformats.org/officeDocument/2006/relationships/image" Target="../media/image4.jpg"/><Relationship Id="rId5" Type="http://schemas.openxmlformats.org/officeDocument/2006/relationships/hyperlink" Target="https://youtu.be/sFr33sZBRMA?si=LYeZDLTRoaH87FPq"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D300"/>
                </a:solidFill>
                <a:latin typeface="Glegoo"/>
                <a:ea typeface="Glegoo"/>
                <a:cs typeface="Glegoo"/>
                <a:sym typeface="Glegoo"/>
              </a:rPr>
              <a:t>BONDS Robotics</a:t>
            </a:r>
            <a:endParaRPr>
              <a:solidFill>
                <a:srgbClr val="FFD300"/>
              </a:solidFill>
              <a:latin typeface="Glegoo"/>
              <a:ea typeface="Glegoo"/>
              <a:cs typeface="Glegoo"/>
              <a:sym typeface="Glegoo"/>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Glegoo"/>
                <a:ea typeface="Glegoo"/>
                <a:cs typeface="Glegoo"/>
                <a:sym typeface="Glegoo"/>
              </a:rPr>
              <a:t>FIRST Robotics Competition</a:t>
            </a:r>
            <a:endParaRPr sz="2400">
              <a:latin typeface="Glegoo"/>
              <a:ea typeface="Glegoo"/>
              <a:cs typeface="Glegoo"/>
              <a:sym typeface="Glegoo"/>
            </a:endParaRPr>
          </a:p>
          <a:p>
            <a:pPr indent="0" lvl="0" marL="0" rtl="0" algn="ctr">
              <a:spcBef>
                <a:spcPts val="0"/>
              </a:spcBef>
              <a:spcAft>
                <a:spcPts val="0"/>
              </a:spcAft>
              <a:buNone/>
            </a:pPr>
            <a:r>
              <a:rPr lang="en" sz="2400">
                <a:latin typeface="Glegoo"/>
                <a:ea typeface="Glegoo"/>
                <a:cs typeface="Glegoo"/>
                <a:sym typeface="Glegoo"/>
              </a:rPr>
              <a:t>Team 5811</a:t>
            </a:r>
            <a:endParaRPr sz="2400">
              <a:latin typeface="Glegoo"/>
              <a:ea typeface="Glegoo"/>
              <a:cs typeface="Glegoo"/>
              <a:sym typeface="Glego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Computers and Applications Used by BONDS</a:t>
            </a:r>
            <a:endParaRPr>
              <a:solidFill>
                <a:srgbClr val="FFD300"/>
              </a:solidFill>
            </a:endParaRPr>
          </a:p>
        </p:txBody>
      </p:sp>
      <p:sp>
        <p:nvSpPr>
          <p:cNvPr id="114" name="Google Shape;114;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D300"/>
              </a:buClr>
              <a:buSzPts val="1800"/>
              <a:buChar char="●"/>
            </a:pPr>
            <a:r>
              <a:rPr lang="en">
                <a:solidFill>
                  <a:srgbClr val="FFD300"/>
                </a:solidFill>
              </a:rPr>
              <a:t>Build Team</a:t>
            </a:r>
            <a:endParaRPr>
              <a:solidFill>
                <a:srgbClr val="FFD300"/>
              </a:solidFill>
            </a:endParaRPr>
          </a:p>
          <a:p>
            <a:pPr indent="-317500" lvl="1" marL="914400" rtl="0" algn="l">
              <a:spcBef>
                <a:spcPts val="0"/>
              </a:spcBef>
              <a:spcAft>
                <a:spcPts val="0"/>
              </a:spcAft>
              <a:buSzPts val="1400"/>
              <a:buChar char="○"/>
            </a:pPr>
            <a:r>
              <a:rPr lang="en"/>
              <a:t>Build Team </a:t>
            </a:r>
            <a:r>
              <a:rPr lang="en"/>
              <a:t>are responsible for </a:t>
            </a:r>
            <a:r>
              <a:rPr lang="en"/>
              <a:t>the design process, work in our shop with power tools, &amp; manufacture parts. The Build Team uses Computer Aided Manufacturing (CAM) software for manufacturing the robot parts on a Computer Numerical Control (CNC) machine.</a:t>
            </a:r>
            <a:endParaRPr/>
          </a:p>
          <a:p>
            <a:pPr indent="-342900" lvl="0" marL="457200" rtl="0" algn="l">
              <a:spcBef>
                <a:spcPts val="0"/>
              </a:spcBef>
              <a:spcAft>
                <a:spcPts val="0"/>
              </a:spcAft>
              <a:buClr>
                <a:srgbClr val="FFD300"/>
              </a:buClr>
              <a:buSzPts val="1800"/>
              <a:buChar char="●"/>
            </a:pPr>
            <a:r>
              <a:rPr lang="en">
                <a:solidFill>
                  <a:srgbClr val="FFD300"/>
                </a:solidFill>
              </a:rPr>
              <a:t>Programming Team</a:t>
            </a:r>
            <a:endParaRPr>
              <a:solidFill>
                <a:srgbClr val="FFD300"/>
              </a:solidFill>
            </a:endParaRPr>
          </a:p>
          <a:p>
            <a:pPr indent="-317500" lvl="1" marL="914400" rtl="0" algn="l">
              <a:spcBef>
                <a:spcPts val="0"/>
              </a:spcBef>
              <a:spcAft>
                <a:spcPts val="0"/>
              </a:spcAft>
              <a:buSzPts val="1400"/>
              <a:buChar char="○"/>
            </a:pPr>
            <a:r>
              <a:rPr lang="en"/>
              <a:t>The Programming Team are responsible for programming every robot that we create and they write thousands of lines of code in Java every year.</a:t>
            </a:r>
            <a:endParaRPr/>
          </a:p>
          <a:p>
            <a:pPr indent="-342900" lvl="0" marL="457200" rtl="0" algn="l">
              <a:spcBef>
                <a:spcPts val="0"/>
              </a:spcBef>
              <a:spcAft>
                <a:spcPts val="0"/>
              </a:spcAft>
              <a:buClr>
                <a:srgbClr val="FFD300"/>
              </a:buClr>
              <a:buSzPts val="1800"/>
              <a:buChar char="●"/>
            </a:pPr>
            <a:r>
              <a:rPr lang="en">
                <a:solidFill>
                  <a:srgbClr val="FFD300"/>
                </a:solidFill>
              </a:rPr>
              <a:t>Electrical Team</a:t>
            </a:r>
            <a:endParaRPr>
              <a:solidFill>
                <a:srgbClr val="FFD300"/>
              </a:solidFill>
            </a:endParaRPr>
          </a:p>
          <a:p>
            <a:pPr indent="-317500" lvl="1" marL="914400" rtl="0" algn="l">
              <a:spcBef>
                <a:spcPts val="0"/>
              </a:spcBef>
              <a:spcAft>
                <a:spcPts val="0"/>
              </a:spcAft>
              <a:buSzPts val="1400"/>
              <a:buChar char="○"/>
            </a:pPr>
            <a:r>
              <a:rPr lang="en"/>
              <a:t>The Electrical Team is responsible for wiring our robots. This team works closely with both the Programming and Build Teams.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Computers and Applications Used by BONDS</a:t>
            </a:r>
            <a:endParaRPr>
              <a:solidFill>
                <a:srgbClr val="FFD300"/>
              </a:solidFill>
            </a:endParaRPr>
          </a:p>
        </p:txBody>
      </p:sp>
      <p:sp>
        <p:nvSpPr>
          <p:cNvPr id="120" name="Google Shape;120;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D300"/>
              </a:buClr>
              <a:buSzPts val="1800"/>
              <a:buChar char="●"/>
            </a:pPr>
            <a:r>
              <a:rPr lang="en">
                <a:solidFill>
                  <a:srgbClr val="FFD300"/>
                </a:solidFill>
              </a:rPr>
              <a:t>Computer Aided Design (CAD) Team</a:t>
            </a:r>
            <a:endParaRPr>
              <a:solidFill>
                <a:srgbClr val="FFD300"/>
              </a:solidFill>
            </a:endParaRPr>
          </a:p>
          <a:p>
            <a:pPr indent="-317500" lvl="1" marL="914400" rtl="0" algn="l">
              <a:spcBef>
                <a:spcPts val="0"/>
              </a:spcBef>
              <a:spcAft>
                <a:spcPts val="0"/>
              </a:spcAft>
              <a:buSzPts val="1400"/>
              <a:buChar char="○"/>
            </a:pPr>
            <a:r>
              <a:rPr lang="en"/>
              <a:t>The CAD Team is responsible for our design process. Before building our robots, each robot is designed on the computer using CAD software for designing parts of our robot &amp; assembling them on the computer before they are built.</a:t>
            </a:r>
            <a:endParaRPr/>
          </a:p>
          <a:p>
            <a:pPr indent="-342900" lvl="0" marL="457200" rtl="0" algn="l">
              <a:spcBef>
                <a:spcPts val="0"/>
              </a:spcBef>
              <a:spcAft>
                <a:spcPts val="0"/>
              </a:spcAft>
              <a:buClr>
                <a:srgbClr val="FFD300"/>
              </a:buClr>
              <a:buSzPts val="1800"/>
              <a:buChar char="●"/>
            </a:pPr>
            <a:r>
              <a:rPr lang="en">
                <a:solidFill>
                  <a:srgbClr val="FFD300"/>
                </a:solidFill>
              </a:rPr>
              <a:t>Marketing Team</a:t>
            </a:r>
            <a:endParaRPr>
              <a:solidFill>
                <a:srgbClr val="FFD300"/>
              </a:solidFill>
            </a:endParaRPr>
          </a:p>
          <a:p>
            <a:pPr indent="-317500" lvl="1" marL="914400" rtl="0" algn="l">
              <a:spcBef>
                <a:spcPts val="0"/>
              </a:spcBef>
              <a:spcAft>
                <a:spcPts val="0"/>
              </a:spcAft>
              <a:buSzPts val="1400"/>
              <a:buChar char="○"/>
            </a:pPr>
            <a:r>
              <a:rPr lang="en"/>
              <a:t>Our Marketing Team is responsible for keeping our website and social media up to date, as well as creating binders and flyers about the team. The Marketing Team also designs our shirts, banners, and the sponsor panel on each year’s robot.</a:t>
            </a:r>
            <a:endParaRPr/>
          </a:p>
          <a:p>
            <a:pPr indent="-342900" lvl="0" marL="457200" rtl="0" algn="l">
              <a:spcBef>
                <a:spcPts val="0"/>
              </a:spcBef>
              <a:spcAft>
                <a:spcPts val="0"/>
              </a:spcAft>
              <a:buClr>
                <a:srgbClr val="FFD300"/>
              </a:buClr>
              <a:buSzPts val="1800"/>
              <a:buChar char="●"/>
            </a:pPr>
            <a:r>
              <a:rPr lang="en">
                <a:solidFill>
                  <a:srgbClr val="FFD300"/>
                </a:solidFill>
              </a:rPr>
              <a:t>Business Team</a:t>
            </a:r>
            <a:endParaRPr>
              <a:solidFill>
                <a:srgbClr val="FFD300"/>
              </a:solidFill>
            </a:endParaRPr>
          </a:p>
          <a:p>
            <a:pPr indent="-317500" lvl="1" marL="914400" rtl="0" algn="l">
              <a:spcBef>
                <a:spcPts val="0"/>
              </a:spcBef>
              <a:spcAft>
                <a:spcPts val="0"/>
              </a:spcAft>
              <a:buSzPts val="1400"/>
              <a:buChar char="○"/>
            </a:pPr>
            <a:r>
              <a:rPr lang="en"/>
              <a:t>Our Business team is responsible for managing the budget and works with the Marketing Team to create informational flyers and reports about the team.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ph type="title"/>
          </p:nvPr>
        </p:nvSpPr>
        <p:spPr>
          <a:xfrm>
            <a:off x="132225" y="445025"/>
            <a:ext cx="8857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Build Team - Our Shop</a:t>
            </a:r>
            <a:endParaRPr>
              <a:solidFill>
                <a:srgbClr val="FFD300"/>
              </a:solidFill>
            </a:endParaRPr>
          </a:p>
        </p:txBody>
      </p:sp>
      <p:pic>
        <p:nvPicPr>
          <p:cNvPr id="126" name="Google Shape;126;p24"/>
          <p:cNvPicPr preferRelativeResize="0"/>
          <p:nvPr/>
        </p:nvPicPr>
        <p:blipFill>
          <a:blip r:embed="rId3">
            <a:alphaModFix/>
          </a:blip>
          <a:stretch>
            <a:fillRect/>
          </a:stretch>
        </p:blipFill>
        <p:spPr>
          <a:xfrm>
            <a:off x="216675" y="3107225"/>
            <a:ext cx="3917998" cy="1759224"/>
          </a:xfrm>
          <a:prstGeom prst="rect">
            <a:avLst/>
          </a:prstGeom>
          <a:noFill/>
          <a:ln>
            <a:noFill/>
          </a:ln>
        </p:spPr>
      </p:pic>
      <p:pic>
        <p:nvPicPr>
          <p:cNvPr id="127" name="Google Shape;127;p24"/>
          <p:cNvPicPr preferRelativeResize="0"/>
          <p:nvPr/>
        </p:nvPicPr>
        <p:blipFill>
          <a:blip r:embed="rId4">
            <a:alphaModFix/>
          </a:blip>
          <a:stretch>
            <a:fillRect/>
          </a:stretch>
        </p:blipFill>
        <p:spPr>
          <a:xfrm>
            <a:off x="2397051" y="1115568"/>
            <a:ext cx="3917998" cy="1839268"/>
          </a:xfrm>
          <a:prstGeom prst="rect">
            <a:avLst/>
          </a:prstGeom>
          <a:noFill/>
          <a:ln>
            <a:noFill/>
          </a:ln>
        </p:spPr>
      </p:pic>
      <p:pic>
        <p:nvPicPr>
          <p:cNvPr id="128" name="Google Shape;128;p24"/>
          <p:cNvPicPr preferRelativeResize="0"/>
          <p:nvPr/>
        </p:nvPicPr>
        <p:blipFill>
          <a:blip r:embed="rId5">
            <a:alphaModFix/>
          </a:blip>
          <a:stretch>
            <a:fillRect/>
          </a:stretch>
        </p:blipFill>
        <p:spPr>
          <a:xfrm>
            <a:off x="4532725" y="3107225"/>
            <a:ext cx="3917998" cy="1759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5"/>
          <p:cNvSpPr txBox="1"/>
          <p:nvPr>
            <p:ph type="title"/>
          </p:nvPr>
        </p:nvSpPr>
        <p:spPr>
          <a:xfrm>
            <a:off x="132225" y="445025"/>
            <a:ext cx="8857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Build Team - Our Shop</a:t>
            </a:r>
            <a:endParaRPr>
              <a:solidFill>
                <a:srgbClr val="FFD300"/>
              </a:solidFill>
            </a:endParaRPr>
          </a:p>
        </p:txBody>
      </p:sp>
      <p:pic>
        <p:nvPicPr>
          <p:cNvPr id="134" name="Google Shape;134;p25"/>
          <p:cNvPicPr preferRelativeResize="0"/>
          <p:nvPr/>
        </p:nvPicPr>
        <p:blipFill>
          <a:blip r:embed="rId3">
            <a:alphaModFix/>
          </a:blip>
          <a:stretch>
            <a:fillRect/>
          </a:stretch>
        </p:blipFill>
        <p:spPr>
          <a:xfrm>
            <a:off x="317275" y="3150675"/>
            <a:ext cx="3917998" cy="1797999"/>
          </a:xfrm>
          <a:prstGeom prst="rect">
            <a:avLst/>
          </a:prstGeom>
          <a:noFill/>
          <a:ln>
            <a:noFill/>
          </a:ln>
        </p:spPr>
      </p:pic>
      <p:pic>
        <p:nvPicPr>
          <p:cNvPr id="135" name="Google Shape;135;p25"/>
          <p:cNvPicPr preferRelativeResize="0"/>
          <p:nvPr/>
        </p:nvPicPr>
        <p:blipFill>
          <a:blip r:embed="rId4">
            <a:alphaModFix/>
          </a:blip>
          <a:stretch>
            <a:fillRect/>
          </a:stretch>
        </p:blipFill>
        <p:spPr>
          <a:xfrm>
            <a:off x="4488275" y="3130050"/>
            <a:ext cx="3940152" cy="1839251"/>
          </a:xfrm>
          <a:prstGeom prst="rect">
            <a:avLst/>
          </a:prstGeom>
          <a:noFill/>
          <a:ln>
            <a:noFill/>
          </a:ln>
        </p:spPr>
      </p:pic>
      <p:pic>
        <p:nvPicPr>
          <p:cNvPr id="136" name="Google Shape;136;p25"/>
          <p:cNvPicPr preferRelativeResize="0"/>
          <p:nvPr/>
        </p:nvPicPr>
        <p:blipFill>
          <a:blip r:embed="rId5">
            <a:alphaModFix/>
          </a:blip>
          <a:stretch>
            <a:fillRect/>
          </a:stretch>
        </p:blipFill>
        <p:spPr>
          <a:xfrm>
            <a:off x="2430876" y="1153643"/>
            <a:ext cx="3917998" cy="18392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6"/>
          <p:cNvSpPr txBox="1"/>
          <p:nvPr>
            <p:ph type="title"/>
          </p:nvPr>
        </p:nvSpPr>
        <p:spPr>
          <a:xfrm>
            <a:off x="132225" y="445025"/>
            <a:ext cx="8857200" cy="100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Build Team - Computer Numerical Control (CNC) machine</a:t>
            </a:r>
            <a:endParaRPr>
              <a:solidFill>
                <a:srgbClr val="FFD300"/>
              </a:solidFill>
            </a:endParaRPr>
          </a:p>
        </p:txBody>
      </p:sp>
      <p:pic>
        <p:nvPicPr>
          <p:cNvPr id="142" name="Google Shape;142;p26"/>
          <p:cNvPicPr preferRelativeResize="0"/>
          <p:nvPr/>
        </p:nvPicPr>
        <p:blipFill>
          <a:blip r:embed="rId3">
            <a:alphaModFix/>
          </a:blip>
          <a:stretch>
            <a:fillRect/>
          </a:stretch>
        </p:blipFill>
        <p:spPr>
          <a:xfrm>
            <a:off x="4557300" y="2017680"/>
            <a:ext cx="4432123" cy="2068896"/>
          </a:xfrm>
          <a:prstGeom prst="rect">
            <a:avLst/>
          </a:prstGeom>
          <a:noFill/>
          <a:ln>
            <a:noFill/>
          </a:ln>
        </p:spPr>
      </p:pic>
      <p:pic>
        <p:nvPicPr>
          <p:cNvPr id="143" name="Google Shape;143;p26"/>
          <p:cNvPicPr preferRelativeResize="0"/>
          <p:nvPr/>
        </p:nvPicPr>
        <p:blipFill>
          <a:blip r:embed="rId4">
            <a:alphaModFix/>
          </a:blip>
          <a:stretch>
            <a:fillRect/>
          </a:stretch>
        </p:blipFill>
        <p:spPr>
          <a:xfrm>
            <a:off x="78275" y="2017675"/>
            <a:ext cx="4432123" cy="20689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132225" y="445025"/>
            <a:ext cx="8857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Build Team - Computer Aided Manufacturing (CAM)</a:t>
            </a:r>
            <a:endParaRPr>
              <a:solidFill>
                <a:srgbClr val="FFD300"/>
              </a:solidFill>
            </a:endParaRPr>
          </a:p>
        </p:txBody>
      </p:sp>
      <p:pic>
        <p:nvPicPr>
          <p:cNvPr id="149" name="Google Shape;149;p27"/>
          <p:cNvPicPr preferRelativeResize="0"/>
          <p:nvPr/>
        </p:nvPicPr>
        <p:blipFill>
          <a:blip r:embed="rId3">
            <a:alphaModFix/>
          </a:blip>
          <a:stretch>
            <a:fillRect/>
          </a:stretch>
        </p:blipFill>
        <p:spPr>
          <a:xfrm>
            <a:off x="1162750" y="1170125"/>
            <a:ext cx="6796161"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Programming Team - Java </a:t>
            </a:r>
            <a:r>
              <a:rPr lang="en">
                <a:solidFill>
                  <a:srgbClr val="FFD300"/>
                </a:solidFill>
              </a:rPr>
              <a:t>programming</a:t>
            </a:r>
            <a:endParaRPr>
              <a:solidFill>
                <a:srgbClr val="FFD300"/>
              </a:solidFill>
            </a:endParaRPr>
          </a:p>
        </p:txBody>
      </p:sp>
      <p:pic>
        <p:nvPicPr>
          <p:cNvPr id="155" name="Google Shape;155;p28"/>
          <p:cNvPicPr preferRelativeResize="0"/>
          <p:nvPr/>
        </p:nvPicPr>
        <p:blipFill>
          <a:blip r:embed="rId3">
            <a:alphaModFix/>
          </a:blip>
          <a:stretch>
            <a:fillRect/>
          </a:stretch>
        </p:blipFill>
        <p:spPr>
          <a:xfrm>
            <a:off x="311700" y="1847988"/>
            <a:ext cx="3432099" cy="3103977"/>
          </a:xfrm>
          <a:prstGeom prst="rect">
            <a:avLst/>
          </a:prstGeom>
          <a:noFill/>
          <a:ln>
            <a:noFill/>
          </a:ln>
        </p:spPr>
      </p:pic>
      <p:pic>
        <p:nvPicPr>
          <p:cNvPr id="156" name="Google Shape;156;p28"/>
          <p:cNvPicPr preferRelativeResize="0"/>
          <p:nvPr/>
        </p:nvPicPr>
        <p:blipFill rotWithShape="1">
          <a:blip r:embed="rId4">
            <a:alphaModFix/>
          </a:blip>
          <a:srcRect b="0" l="11433" r="0" t="11433"/>
          <a:stretch/>
        </p:blipFill>
        <p:spPr>
          <a:xfrm>
            <a:off x="3855275" y="1808849"/>
            <a:ext cx="5091600" cy="3182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Programming Team - Java </a:t>
            </a:r>
            <a:r>
              <a:rPr lang="en">
                <a:solidFill>
                  <a:srgbClr val="FFD300"/>
                </a:solidFill>
              </a:rPr>
              <a:t>programming</a:t>
            </a:r>
            <a:endParaRPr>
              <a:solidFill>
                <a:srgbClr val="FFD300"/>
              </a:solidFill>
            </a:endParaRPr>
          </a:p>
        </p:txBody>
      </p:sp>
      <p:pic>
        <p:nvPicPr>
          <p:cNvPr id="162" name="Google Shape;162;p29"/>
          <p:cNvPicPr preferRelativeResize="0"/>
          <p:nvPr/>
        </p:nvPicPr>
        <p:blipFill>
          <a:blip r:embed="rId3">
            <a:alphaModFix/>
          </a:blip>
          <a:stretch>
            <a:fillRect/>
          </a:stretch>
        </p:blipFill>
        <p:spPr>
          <a:xfrm>
            <a:off x="1286775" y="1170125"/>
            <a:ext cx="6279706" cy="38205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Electrical Team - Wiring our robots</a:t>
            </a:r>
            <a:endParaRPr>
              <a:solidFill>
                <a:srgbClr val="FFD300"/>
              </a:solidFill>
            </a:endParaRPr>
          </a:p>
        </p:txBody>
      </p:sp>
      <p:pic>
        <p:nvPicPr>
          <p:cNvPr id="168" name="Google Shape;168;p30"/>
          <p:cNvPicPr preferRelativeResize="0"/>
          <p:nvPr/>
        </p:nvPicPr>
        <p:blipFill>
          <a:blip r:embed="rId3">
            <a:alphaModFix/>
          </a:blip>
          <a:stretch>
            <a:fillRect/>
          </a:stretch>
        </p:blipFill>
        <p:spPr>
          <a:xfrm>
            <a:off x="577300" y="1125400"/>
            <a:ext cx="7533542" cy="38219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Computer Aided Design (CAD) Team</a:t>
            </a:r>
            <a:endParaRPr>
              <a:solidFill>
                <a:srgbClr val="FFD300"/>
              </a:solidFill>
            </a:endParaRPr>
          </a:p>
        </p:txBody>
      </p:sp>
      <p:pic>
        <p:nvPicPr>
          <p:cNvPr id="174" name="Google Shape;174;p31"/>
          <p:cNvPicPr preferRelativeResize="0"/>
          <p:nvPr/>
        </p:nvPicPr>
        <p:blipFill>
          <a:blip r:embed="rId3">
            <a:alphaModFix/>
          </a:blip>
          <a:stretch>
            <a:fillRect/>
          </a:stretch>
        </p:blipFill>
        <p:spPr>
          <a:xfrm>
            <a:off x="1916475" y="1017725"/>
            <a:ext cx="4913599" cy="40049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D300"/>
                </a:solidFill>
                <a:latin typeface="Glegoo"/>
                <a:ea typeface="Glegoo"/>
                <a:cs typeface="Glegoo"/>
                <a:sym typeface="Glegoo"/>
              </a:rPr>
              <a:t>BONDS Overview</a:t>
            </a:r>
            <a:endParaRPr sz="3000">
              <a:solidFill>
                <a:srgbClr val="FFD300"/>
              </a:solidFill>
              <a:latin typeface="Glegoo"/>
              <a:ea typeface="Glegoo"/>
              <a:cs typeface="Glegoo"/>
              <a:sym typeface="Glegoo"/>
            </a:endParaRPr>
          </a:p>
        </p:txBody>
      </p:sp>
      <p:sp>
        <p:nvSpPr>
          <p:cNvPr id="61" name="Google Shape;61;p14"/>
          <p:cNvSpPr txBox="1"/>
          <p:nvPr>
            <p:ph idx="2" type="body"/>
          </p:nvPr>
        </p:nvSpPr>
        <p:spPr>
          <a:xfrm>
            <a:off x="2717100" y="1533475"/>
            <a:ext cx="6426900" cy="40362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Glegoo"/>
              <a:buChar char="-"/>
            </a:pPr>
            <a:r>
              <a:rPr lang="en" sz="1800">
                <a:latin typeface="Glegoo"/>
                <a:ea typeface="Glegoo"/>
                <a:cs typeface="Glegoo"/>
                <a:sym typeface="Glegoo"/>
              </a:rPr>
              <a:t>Our Mission: to bring STEM opportunities to students in our community</a:t>
            </a:r>
            <a:endParaRPr sz="1800">
              <a:latin typeface="Glegoo"/>
              <a:ea typeface="Glegoo"/>
              <a:cs typeface="Glegoo"/>
              <a:sym typeface="Glegoo"/>
            </a:endParaRPr>
          </a:p>
          <a:p>
            <a:pPr indent="-342900" lvl="0" marL="457200" rtl="0" algn="l">
              <a:lnSpc>
                <a:spcPct val="115000"/>
              </a:lnSpc>
              <a:spcBef>
                <a:spcPts val="0"/>
              </a:spcBef>
              <a:spcAft>
                <a:spcPts val="0"/>
              </a:spcAft>
              <a:buSzPts val="1800"/>
              <a:buFont typeface="Glegoo"/>
              <a:buChar char="-"/>
            </a:pPr>
            <a:r>
              <a:rPr lang="en" sz="1800">
                <a:latin typeface="Glegoo"/>
                <a:ea typeface="Glegoo"/>
                <a:cs typeface="Glegoo"/>
                <a:sym typeface="Glegoo"/>
              </a:rPr>
              <a:t>Participate in </a:t>
            </a:r>
            <a:r>
              <a:rPr lang="en" sz="1800">
                <a:latin typeface="Glegoo"/>
                <a:ea typeface="Glegoo"/>
                <a:cs typeface="Glegoo"/>
                <a:sym typeface="Glegoo"/>
              </a:rPr>
              <a:t>FIRST</a:t>
            </a:r>
            <a:r>
              <a:rPr lang="en" sz="1800">
                <a:latin typeface="Glegoo"/>
                <a:ea typeface="Glegoo"/>
                <a:cs typeface="Glegoo"/>
                <a:sym typeface="Glegoo"/>
              </a:rPr>
              <a:t> Robotics Competition (FRC)</a:t>
            </a:r>
            <a:endParaRPr sz="1800">
              <a:latin typeface="Glegoo"/>
              <a:ea typeface="Glegoo"/>
              <a:cs typeface="Glegoo"/>
              <a:sym typeface="Glegoo"/>
            </a:endParaRPr>
          </a:p>
          <a:p>
            <a:pPr indent="-342900" lvl="0" marL="457200" rtl="0" algn="l">
              <a:spcBef>
                <a:spcPts val="0"/>
              </a:spcBef>
              <a:spcAft>
                <a:spcPts val="0"/>
              </a:spcAft>
              <a:buSzPts val="1800"/>
              <a:buFont typeface="Glegoo"/>
              <a:buChar char="-"/>
            </a:pPr>
            <a:r>
              <a:rPr lang="en" sz="1800">
                <a:latin typeface="Glegoo"/>
                <a:ea typeface="Glegoo"/>
                <a:cs typeface="Glegoo"/>
                <a:sym typeface="Glegoo"/>
              </a:rPr>
              <a:t>8</a:t>
            </a:r>
            <a:r>
              <a:rPr lang="en" sz="1800">
                <a:latin typeface="Glegoo"/>
                <a:ea typeface="Glegoo"/>
                <a:cs typeface="Glegoo"/>
                <a:sym typeface="Glegoo"/>
              </a:rPr>
              <a:t>th year competing</a:t>
            </a:r>
            <a:endParaRPr sz="1800">
              <a:latin typeface="Glegoo"/>
              <a:ea typeface="Glegoo"/>
              <a:cs typeface="Glegoo"/>
              <a:sym typeface="Glegoo"/>
            </a:endParaRPr>
          </a:p>
          <a:p>
            <a:pPr indent="-342900" lvl="0" marL="457200" rtl="0" algn="l">
              <a:lnSpc>
                <a:spcPct val="115000"/>
              </a:lnSpc>
              <a:spcBef>
                <a:spcPts val="0"/>
              </a:spcBef>
              <a:spcAft>
                <a:spcPts val="0"/>
              </a:spcAft>
              <a:buSzPts val="1800"/>
              <a:buFont typeface="Glegoo"/>
              <a:buChar char="-"/>
            </a:pPr>
            <a:r>
              <a:rPr lang="en" sz="1800">
                <a:latin typeface="Glegoo"/>
                <a:ea typeface="Glegoo"/>
                <a:cs typeface="Glegoo"/>
                <a:sym typeface="Glegoo"/>
              </a:rPr>
              <a:t>BONDS is run like a small business</a:t>
            </a:r>
            <a:endParaRPr sz="1800">
              <a:latin typeface="Glegoo"/>
              <a:ea typeface="Glegoo"/>
              <a:cs typeface="Glegoo"/>
              <a:sym typeface="Glegoo"/>
            </a:endParaRPr>
          </a:p>
          <a:p>
            <a:pPr indent="-342900" lvl="0" marL="457200" rtl="0" algn="l">
              <a:lnSpc>
                <a:spcPct val="115000"/>
              </a:lnSpc>
              <a:spcBef>
                <a:spcPts val="0"/>
              </a:spcBef>
              <a:spcAft>
                <a:spcPts val="0"/>
              </a:spcAft>
              <a:buSzPts val="1800"/>
              <a:buFont typeface="Glegoo"/>
              <a:buChar char="-"/>
            </a:pPr>
            <a:r>
              <a:rPr lang="en" sz="1800">
                <a:latin typeface="Glegoo"/>
                <a:ea typeface="Glegoo"/>
                <a:cs typeface="Glegoo"/>
                <a:sym typeface="Glegoo"/>
              </a:rPr>
              <a:t>Currently 20 students from 10 schools in the Dayton area</a:t>
            </a:r>
            <a:endParaRPr sz="1800">
              <a:latin typeface="Glegoo"/>
              <a:ea typeface="Glegoo"/>
              <a:cs typeface="Glegoo"/>
              <a:sym typeface="Glegoo"/>
            </a:endParaRPr>
          </a:p>
          <a:p>
            <a:pPr indent="-342900" lvl="0" marL="457200" rtl="0" algn="l">
              <a:lnSpc>
                <a:spcPct val="115000"/>
              </a:lnSpc>
              <a:spcBef>
                <a:spcPts val="0"/>
              </a:spcBef>
              <a:spcAft>
                <a:spcPts val="0"/>
              </a:spcAft>
              <a:buSzPts val="1800"/>
              <a:buFont typeface="Glegoo"/>
              <a:buChar char="-"/>
            </a:pPr>
            <a:r>
              <a:rPr lang="en" sz="1800">
                <a:latin typeface="Glegoo"/>
                <a:ea typeface="Glegoo"/>
                <a:cs typeface="Glegoo"/>
                <a:sym typeface="Glegoo"/>
              </a:rPr>
              <a:t>Student captains lead &amp; direct the team</a:t>
            </a:r>
            <a:endParaRPr sz="1800">
              <a:latin typeface="Glegoo"/>
              <a:ea typeface="Glegoo"/>
              <a:cs typeface="Glegoo"/>
              <a:sym typeface="Glegoo"/>
            </a:endParaRPr>
          </a:p>
          <a:p>
            <a:pPr indent="-342900" lvl="0" marL="457200" rtl="0" algn="l">
              <a:lnSpc>
                <a:spcPct val="115000"/>
              </a:lnSpc>
              <a:spcBef>
                <a:spcPts val="0"/>
              </a:spcBef>
              <a:spcAft>
                <a:spcPts val="0"/>
              </a:spcAft>
              <a:buSzPts val="1800"/>
              <a:buFont typeface="Glegoo"/>
              <a:buChar char="-"/>
            </a:pPr>
            <a:r>
              <a:rPr lang="en" sz="1800">
                <a:latin typeface="Glegoo"/>
                <a:ea typeface="Glegoo"/>
                <a:cs typeface="Glegoo"/>
                <a:sym typeface="Glegoo"/>
              </a:rPr>
              <a:t>Practice @ K12 art gallery in downtown Dayton</a:t>
            </a:r>
            <a:endParaRPr sz="1800">
              <a:latin typeface="Glegoo"/>
              <a:ea typeface="Glegoo"/>
              <a:cs typeface="Glegoo"/>
              <a:sym typeface="Glegoo"/>
            </a:endParaRPr>
          </a:p>
          <a:p>
            <a:pPr indent="0" lvl="0" marL="0" rtl="0" algn="l">
              <a:lnSpc>
                <a:spcPct val="115000"/>
              </a:lnSpc>
              <a:spcBef>
                <a:spcPts val="1600"/>
              </a:spcBef>
              <a:spcAft>
                <a:spcPts val="1600"/>
              </a:spcAft>
              <a:buNone/>
            </a:pPr>
            <a:r>
              <a:t/>
            </a:r>
            <a:endParaRPr sz="1600">
              <a:latin typeface="Glegoo"/>
              <a:ea typeface="Glegoo"/>
              <a:cs typeface="Glegoo"/>
              <a:sym typeface="Glegoo"/>
            </a:endParaRPr>
          </a:p>
        </p:txBody>
      </p:sp>
      <p:sp>
        <p:nvSpPr>
          <p:cNvPr id="62" name="Google Shape;62;p14"/>
          <p:cNvSpPr txBox="1"/>
          <p:nvPr>
            <p:ph idx="2" type="body"/>
          </p:nvPr>
        </p:nvSpPr>
        <p:spPr>
          <a:xfrm>
            <a:off x="374700" y="1533475"/>
            <a:ext cx="2444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D300"/>
                </a:solidFill>
                <a:latin typeface="Glegoo"/>
                <a:ea typeface="Glegoo"/>
                <a:cs typeface="Glegoo"/>
                <a:sym typeface="Glegoo"/>
              </a:rPr>
              <a:t>B</a:t>
            </a:r>
            <a:r>
              <a:rPr lang="en" sz="2400">
                <a:latin typeface="Glegoo"/>
                <a:ea typeface="Glegoo"/>
                <a:cs typeface="Glegoo"/>
                <a:sym typeface="Glegoo"/>
              </a:rPr>
              <a:t>ringing</a:t>
            </a:r>
            <a:endParaRPr sz="2400">
              <a:latin typeface="Glegoo"/>
              <a:ea typeface="Glegoo"/>
              <a:cs typeface="Glegoo"/>
              <a:sym typeface="Glegoo"/>
            </a:endParaRPr>
          </a:p>
          <a:p>
            <a:pPr indent="0" lvl="0" marL="0" rtl="0" algn="l">
              <a:spcBef>
                <a:spcPts val="1600"/>
              </a:spcBef>
              <a:spcAft>
                <a:spcPts val="0"/>
              </a:spcAft>
              <a:buNone/>
            </a:pPr>
            <a:r>
              <a:rPr lang="en" sz="2400">
                <a:solidFill>
                  <a:srgbClr val="FFD300"/>
                </a:solidFill>
                <a:latin typeface="Glegoo"/>
                <a:ea typeface="Glegoo"/>
                <a:cs typeface="Glegoo"/>
                <a:sym typeface="Glegoo"/>
              </a:rPr>
              <a:t>O</a:t>
            </a:r>
            <a:r>
              <a:rPr lang="en" sz="2400">
                <a:latin typeface="Glegoo"/>
                <a:ea typeface="Glegoo"/>
                <a:cs typeface="Glegoo"/>
                <a:sym typeface="Glegoo"/>
              </a:rPr>
              <a:t>pportunities</a:t>
            </a:r>
            <a:endParaRPr sz="2400">
              <a:latin typeface="Glegoo"/>
              <a:ea typeface="Glegoo"/>
              <a:cs typeface="Glegoo"/>
              <a:sym typeface="Glegoo"/>
            </a:endParaRPr>
          </a:p>
          <a:p>
            <a:pPr indent="0" lvl="0" marL="0" rtl="0" algn="l">
              <a:spcBef>
                <a:spcPts val="1600"/>
              </a:spcBef>
              <a:spcAft>
                <a:spcPts val="0"/>
              </a:spcAft>
              <a:buNone/>
            </a:pPr>
            <a:r>
              <a:rPr lang="en" sz="2400">
                <a:solidFill>
                  <a:srgbClr val="FFD300"/>
                </a:solidFill>
                <a:latin typeface="Glegoo"/>
                <a:ea typeface="Glegoo"/>
                <a:cs typeface="Glegoo"/>
                <a:sym typeface="Glegoo"/>
              </a:rPr>
              <a:t>N</a:t>
            </a:r>
            <a:r>
              <a:rPr lang="en" sz="2400">
                <a:latin typeface="Glegoo"/>
                <a:ea typeface="Glegoo"/>
                <a:cs typeface="Glegoo"/>
                <a:sym typeface="Glegoo"/>
              </a:rPr>
              <a:t>ear</a:t>
            </a:r>
            <a:endParaRPr sz="2400">
              <a:latin typeface="Glegoo"/>
              <a:ea typeface="Glegoo"/>
              <a:cs typeface="Glegoo"/>
              <a:sym typeface="Glegoo"/>
            </a:endParaRPr>
          </a:p>
          <a:p>
            <a:pPr indent="0" lvl="0" marL="0" rtl="0" algn="l">
              <a:spcBef>
                <a:spcPts val="1600"/>
              </a:spcBef>
              <a:spcAft>
                <a:spcPts val="0"/>
              </a:spcAft>
              <a:buNone/>
            </a:pPr>
            <a:r>
              <a:rPr lang="en" sz="2400">
                <a:solidFill>
                  <a:srgbClr val="FFD300"/>
                </a:solidFill>
                <a:latin typeface="Glegoo"/>
                <a:ea typeface="Glegoo"/>
                <a:cs typeface="Glegoo"/>
                <a:sym typeface="Glegoo"/>
              </a:rPr>
              <a:t>D</a:t>
            </a:r>
            <a:r>
              <a:rPr lang="en" sz="2400">
                <a:latin typeface="Glegoo"/>
                <a:ea typeface="Glegoo"/>
                <a:cs typeface="Glegoo"/>
                <a:sym typeface="Glegoo"/>
              </a:rPr>
              <a:t>ayton</a:t>
            </a:r>
            <a:endParaRPr sz="2400">
              <a:latin typeface="Glegoo"/>
              <a:ea typeface="Glegoo"/>
              <a:cs typeface="Glegoo"/>
              <a:sym typeface="Glegoo"/>
            </a:endParaRPr>
          </a:p>
          <a:p>
            <a:pPr indent="0" lvl="0" marL="0" rtl="0" algn="l">
              <a:spcBef>
                <a:spcPts val="1600"/>
              </a:spcBef>
              <a:spcAft>
                <a:spcPts val="0"/>
              </a:spcAft>
              <a:buNone/>
            </a:pPr>
            <a:r>
              <a:rPr lang="en" sz="2400">
                <a:solidFill>
                  <a:srgbClr val="FFD300"/>
                </a:solidFill>
                <a:latin typeface="Glegoo"/>
                <a:ea typeface="Glegoo"/>
                <a:cs typeface="Glegoo"/>
                <a:sym typeface="Glegoo"/>
              </a:rPr>
              <a:t>S</a:t>
            </a:r>
            <a:r>
              <a:rPr lang="en" sz="2400">
                <a:latin typeface="Glegoo"/>
                <a:ea typeface="Glegoo"/>
                <a:cs typeface="Glegoo"/>
                <a:sym typeface="Glegoo"/>
              </a:rPr>
              <a:t>tudents</a:t>
            </a:r>
            <a:endParaRPr sz="2400">
              <a:latin typeface="Glegoo"/>
              <a:ea typeface="Glegoo"/>
              <a:cs typeface="Glegoo"/>
              <a:sym typeface="Glegoo"/>
            </a:endParaRPr>
          </a:p>
          <a:p>
            <a:pPr indent="0" lvl="0" marL="0" rtl="0" algn="l">
              <a:spcBef>
                <a:spcPts val="1600"/>
              </a:spcBef>
              <a:spcAft>
                <a:spcPts val="1600"/>
              </a:spcAft>
              <a:buNone/>
            </a:pPr>
            <a:r>
              <a:t/>
            </a:r>
            <a:endParaRPr sz="2400">
              <a:latin typeface="Glegoo"/>
              <a:ea typeface="Glegoo"/>
              <a:cs typeface="Glegoo"/>
              <a:sym typeface="Glego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Computer Aided Design (CAD) Team</a:t>
            </a:r>
            <a:endParaRPr>
              <a:solidFill>
                <a:srgbClr val="FFD300"/>
              </a:solidFill>
            </a:endParaRPr>
          </a:p>
        </p:txBody>
      </p:sp>
      <p:pic>
        <p:nvPicPr>
          <p:cNvPr id="180" name="Google Shape;180;p32"/>
          <p:cNvPicPr preferRelativeResize="0"/>
          <p:nvPr/>
        </p:nvPicPr>
        <p:blipFill>
          <a:blip r:embed="rId3">
            <a:alphaModFix/>
          </a:blip>
          <a:stretch>
            <a:fillRect/>
          </a:stretch>
        </p:blipFill>
        <p:spPr>
          <a:xfrm>
            <a:off x="1910225" y="1017725"/>
            <a:ext cx="4926075" cy="40151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Computer Aided Design (CAD) Team</a:t>
            </a:r>
            <a:endParaRPr>
              <a:solidFill>
                <a:srgbClr val="FFD300"/>
              </a:solidFill>
            </a:endParaRPr>
          </a:p>
        </p:txBody>
      </p:sp>
      <p:pic>
        <p:nvPicPr>
          <p:cNvPr id="186" name="Google Shape;186;p33"/>
          <p:cNvPicPr preferRelativeResize="0"/>
          <p:nvPr/>
        </p:nvPicPr>
        <p:blipFill>
          <a:blip r:embed="rId3">
            <a:alphaModFix/>
          </a:blip>
          <a:stretch>
            <a:fillRect/>
          </a:stretch>
        </p:blipFill>
        <p:spPr>
          <a:xfrm>
            <a:off x="2025700" y="1017725"/>
            <a:ext cx="4913574" cy="4004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4"/>
          <p:cNvSpPr txBox="1"/>
          <p:nvPr>
            <p:ph type="title"/>
          </p:nvPr>
        </p:nvSpPr>
        <p:spPr>
          <a:xfrm>
            <a:off x="311700" y="445025"/>
            <a:ext cx="8520600" cy="103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D300"/>
                </a:solidFill>
              </a:rPr>
              <a:t>   </a:t>
            </a:r>
            <a:r>
              <a:rPr lang="en">
                <a:solidFill>
                  <a:srgbClr val="FFD300"/>
                </a:solidFill>
              </a:rPr>
              <a:t> </a:t>
            </a:r>
            <a:r>
              <a:rPr lang="en">
                <a:solidFill>
                  <a:srgbClr val="FFD300"/>
                </a:solidFill>
              </a:rPr>
              <a:t>Marketing Team - website, social media, binders, flyers, designs our shirts, banners, &amp; sponsor panel</a:t>
            </a:r>
            <a:endParaRPr>
              <a:solidFill>
                <a:srgbClr val="FFD300"/>
              </a:solidFill>
            </a:endParaRPr>
          </a:p>
        </p:txBody>
      </p:sp>
      <p:pic>
        <p:nvPicPr>
          <p:cNvPr id="192" name="Google Shape;192;p34"/>
          <p:cNvPicPr preferRelativeResize="0"/>
          <p:nvPr/>
        </p:nvPicPr>
        <p:blipFill>
          <a:blip r:embed="rId3">
            <a:alphaModFix/>
          </a:blip>
          <a:stretch>
            <a:fillRect/>
          </a:stretch>
        </p:blipFill>
        <p:spPr>
          <a:xfrm>
            <a:off x="127600" y="1480625"/>
            <a:ext cx="2578750" cy="3510474"/>
          </a:xfrm>
          <a:prstGeom prst="rect">
            <a:avLst/>
          </a:prstGeom>
          <a:noFill/>
          <a:ln>
            <a:noFill/>
          </a:ln>
        </p:spPr>
      </p:pic>
      <p:pic>
        <p:nvPicPr>
          <p:cNvPr id="193" name="Google Shape;193;p34"/>
          <p:cNvPicPr preferRelativeResize="0"/>
          <p:nvPr/>
        </p:nvPicPr>
        <p:blipFill>
          <a:blip r:embed="rId4">
            <a:alphaModFix/>
          </a:blip>
          <a:stretch>
            <a:fillRect/>
          </a:stretch>
        </p:blipFill>
        <p:spPr>
          <a:xfrm>
            <a:off x="3277500" y="1662405"/>
            <a:ext cx="653568" cy="414236"/>
          </a:xfrm>
          <a:prstGeom prst="rect">
            <a:avLst/>
          </a:prstGeom>
          <a:noFill/>
          <a:ln>
            <a:noFill/>
          </a:ln>
        </p:spPr>
      </p:pic>
      <p:pic>
        <p:nvPicPr>
          <p:cNvPr id="194" name="Google Shape;194;p34"/>
          <p:cNvPicPr preferRelativeResize="0"/>
          <p:nvPr/>
        </p:nvPicPr>
        <p:blipFill>
          <a:blip r:embed="rId5">
            <a:alphaModFix/>
          </a:blip>
          <a:stretch>
            <a:fillRect/>
          </a:stretch>
        </p:blipFill>
        <p:spPr>
          <a:xfrm>
            <a:off x="4318491" y="1584875"/>
            <a:ext cx="922603" cy="584748"/>
          </a:xfrm>
          <a:prstGeom prst="rect">
            <a:avLst/>
          </a:prstGeom>
          <a:noFill/>
          <a:ln>
            <a:noFill/>
          </a:ln>
        </p:spPr>
      </p:pic>
      <p:pic>
        <p:nvPicPr>
          <p:cNvPr id="195" name="Google Shape;195;p34"/>
          <p:cNvPicPr preferRelativeResize="0"/>
          <p:nvPr/>
        </p:nvPicPr>
        <p:blipFill>
          <a:blip r:embed="rId6">
            <a:alphaModFix/>
          </a:blip>
          <a:stretch>
            <a:fillRect/>
          </a:stretch>
        </p:blipFill>
        <p:spPr>
          <a:xfrm>
            <a:off x="5472990" y="1598720"/>
            <a:ext cx="868932" cy="550737"/>
          </a:xfrm>
          <a:prstGeom prst="rect">
            <a:avLst/>
          </a:prstGeom>
          <a:noFill/>
          <a:ln>
            <a:noFill/>
          </a:ln>
        </p:spPr>
      </p:pic>
      <p:pic>
        <p:nvPicPr>
          <p:cNvPr id="196" name="Google Shape;196;p34"/>
          <p:cNvPicPr preferRelativeResize="0"/>
          <p:nvPr/>
        </p:nvPicPr>
        <p:blipFill>
          <a:blip r:embed="rId7">
            <a:alphaModFix/>
          </a:blip>
          <a:stretch>
            <a:fillRect/>
          </a:stretch>
        </p:blipFill>
        <p:spPr>
          <a:xfrm>
            <a:off x="6722312" y="1652357"/>
            <a:ext cx="668488" cy="423695"/>
          </a:xfrm>
          <a:prstGeom prst="rect">
            <a:avLst/>
          </a:prstGeom>
          <a:noFill/>
          <a:ln>
            <a:noFill/>
          </a:ln>
        </p:spPr>
      </p:pic>
      <p:pic>
        <p:nvPicPr>
          <p:cNvPr id="197" name="Google Shape;197;p34"/>
          <p:cNvPicPr preferRelativeResize="0"/>
          <p:nvPr/>
        </p:nvPicPr>
        <p:blipFill>
          <a:blip r:embed="rId8">
            <a:alphaModFix/>
          </a:blip>
          <a:stretch>
            <a:fillRect/>
          </a:stretch>
        </p:blipFill>
        <p:spPr>
          <a:xfrm>
            <a:off x="6114350" y="2267550"/>
            <a:ext cx="2832925" cy="2723551"/>
          </a:xfrm>
          <a:prstGeom prst="rect">
            <a:avLst/>
          </a:prstGeom>
          <a:noFill/>
          <a:ln>
            <a:noFill/>
          </a:ln>
        </p:spPr>
      </p:pic>
      <p:pic>
        <p:nvPicPr>
          <p:cNvPr id="198" name="Google Shape;198;p34"/>
          <p:cNvPicPr preferRelativeResize="0"/>
          <p:nvPr/>
        </p:nvPicPr>
        <p:blipFill>
          <a:blip r:embed="rId9">
            <a:alphaModFix/>
          </a:blip>
          <a:stretch>
            <a:fillRect/>
          </a:stretch>
        </p:blipFill>
        <p:spPr>
          <a:xfrm>
            <a:off x="2867650" y="2273875"/>
            <a:ext cx="3085400" cy="26597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5"/>
          <p:cNvSpPr txBox="1"/>
          <p:nvPr>
            <p:ph type="title"/>
          </p:nvPr>
        </p:nvSpPr>
        <p:spPr>
          <a:xfrm>
            <a:off x="311700" y="445025"/>
            <a:ext cx="8520600" cy="103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D300"/>
                </a:solidFill>
              </a:rPr>
              <a:t>   </a:t>
            </a:r>
            <a:r>
              <a:rPr lang="en">
                <a:solidFill>
                  <a:srgbClr val="FFD300"/>
                </a:solidFill>
              </a:rPr>
              <a:t> Marketing Team  - website, social media, binders, flyers, designs our shirts, banners, &amp; sponsor panel</a:t>
            </a:r>
            <a:endParaRPr>
              <a:solidFill>
                <a:srgbClr val="FFD300"/>
              </a:solidFill>
            </a:endParaRPr>
          </a:p>
        </p:txBody>
      </p:sp>
      <p:pic>
        <p:nvPicPr>
          <p:cNvPr id="204" name="Google Shape;204;p35"/>
          <p:cNvPicPr preferRelativeResize="0"/>
          <p:nvPr/>
        </p:nvPicPr>
        <p:blipFill>
          <a:blip r:embed="rId3">
            <a:alphaModFix/>
          </a:blip>
          <a:stretch>
            <a:fillRect/>
          </a:stretch>
        </p:blipFill>
        <p:spPr>
          <a:xfrm>
            <a:off x="2780050" y="1577100"/>
            <a:ext cx="2869628" cy="3358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6"/>
          <p:cNvSpPr txBox="1"/>
          <p:nvPr>
            <p:ph type="title"/>
          </p:nvPr>
        </p:nvSpPr>
        <p:spPr>
          <a:xfrm>
            <a:off x="311700" y="445025"/>
            <a:ext cx="8520600" cy="106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D300"/>
                </a:solidFill>
              </a:rPr>
              <a:t>    </a:t>
            </a:r>
            <a:r>
              <a:rPr lang="en">
                <a:solidFill>
                  <a:srgbClr val="FFD300"/>
                </a:solidFill>
              </a:rPr>
              <a:t>Marketing Team - website, social media, binders, flyers, shirts, banners, &amp; sponsor panel</a:t>
            </a:r>
            <a:endParaRPr>
              <a:solidFill>
                <a:srgbClr val="FFD300"/>
              </a:solidFill>
            </a:endParaRPr>
          </a:p>
        </p:txBody>
      </p:sp>
      <p:pic>
        <p:nvPicPr>
          <p:cNvPr id="210" name="Google Shape;210;p36"/>
          <p:cNvPicPr preferRelativeResize="0"/>
          <p:nvPr/>
        </p:nvPicPr>
        <p:blipFill>
          <a:blip r:embed="rId3">
            <a:alphaModFix/>
          </a:blip>
          <a:stretch>
            <a:fillRect/>
          </a:stretch>
        </p:blipFill>
        <p:spPr>
          <a:xfrm>
            <a:off x="4630200" y="1577125"/>
            <a:ext cx="4330750" cy="3348843"/>
          </a:xfrm>
          <a:prstGeom prst="rect">
            <a:avLst/>
          </a:prstGeom>
          <a:noFill/>
          <a:ln>
            <a:noFill/>
          </a:ln>
        </p:spPr>
      </p:pic>
      <p:pic>
        <p:nvPicPr>
          <p:cNvPr id="211" name="Google Shape;211;p36"/>
          <p:cNvPicPr preferRelativeResize="0"/>
          <p:nvPr/>
        </p:nvPicPr>
        <p:blipFill>
          <a:blip r:embed="rId4">
            <a:alphaModFix/>
          </a:blip>
          <a:stretch>
            <a:fillRect/>
          </a:stretch>
        </p:blipFill>
        <p:spPr>
          <a:xfrm>
            <a:off x="183053" y="1577125"/>
            <a:ext cx="4330758" cy="33580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7"/>
          <p:cNvSpPr txBox="1"/>
          <p:nvPr>
            <p:ph type="title"/>
          </p:nvPr>
        </p:nvSpPr>
        <p:spPr>
          <a:xfrm>
            <a:off x="311700" y="445025"/>
            <a:ext cx="8520600" cy="106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D300"/>
                </a:solidFill>
              </a:rPr>
              <a:t>   </a:t>
            </a:r>
            <a:r>
              <a:rPr lang="en">
                <a:solidFill>
                  <a:srgbClr val="FFD300"/>
                </a:solidFill>
              </a:rPr>
              <a:t> Marketing Team - website, social media, binders, flyers, shirts, banners, &amp; sponsor panel</a:t>
            </a:r>
            <a:endParaRPr>
              <a:solidFill>
                <a:srgbClr val="FFD300"/>
              </a:solidFill>
            </a:endParaRPr>
          </a:p>
        </p:txBody>
      </p:sp>
      <p:pic>
        <p:nvPicPr>
          <p:cNvPr id="217" name="Google Shape;217;p37"/>
          <p:cNvPicPr preferRelativeResize="0"/>
          <p:nvPr/>
        </p:nvPicPr>
        <p:blipFill>
          <a:blip r:embed="rId3">
            <a:alphaModFix/>
          </a:blip>
          <a:stretch>
            <a:fillRect/>
          </a:stretch>
        </p:blipFill>
        <p:spPr>
          <a:xfrm>
            <a:off x="6872150" y="2108425"/>
            <a:ext cx="2046749" cy="2025926"/>
          </a:xfrm>
          <a:prstGeom prst="rect">
            <a:avLst/>
          </a:prstGeom>
          <a:noFill/>
          <a:ln>
            <a:noFill/>
          </a:ln>
        </p:spPr>
      </p:pic>
      <p:pic>
        <p:nvPicPr>
          <p:cNvPr id="218" name="Google Shape;218;p37"/>
          <p:cNvPicPr preferRelativeResize="0"/>
          <p:nvPr/>
        </p:nvPicPr>
        <p:blipFill>
          <a:blip r:embed="rId4">
            <a:alphaModFix/>
          </a:blip>
          <a:stretch>
            <a:fillRect/>
          </a:stretch>
        </p:blipFill>
        <p:spPr>
          <a:xfrm>
            <a:off x="2463539" y="2108425"/>
            <a:ext cx="1978494" cy="1945101"/>
          </a:xfrm>
          <a:prstGeom prst="rect">
            <a:avLst/>
          </a:prstGeom>
          <a:noFill/>
          <a:ln>
            <a:noFill/>
          </a:ln>
        </p:spPr>
      </p:pic>
      <p:pic>
        <p:nvPicPr>
          <p:cNvPr id="219" name="Google Shape;219;p37"/>
          <p:cNvPicPr preferRelativeResize="0"/>
          <p:nvPr/>
        </p:nvPicPr>
        <p:blipFill>
          <a:blip r:embed="rId5">
            <a:alphaModFix/>
          </a:blip>
          <a:stretch>
            <a:fillRect/>
          </a:stretch>
        </p:blipFill>
        <p:spPr>
          <a:xfrm>
            <a:off x="4633714" y="2108425"/>
            <a:ext cx="2046748" cy="1981369"/>
          </a:xfrm>
          <a:prstGeom prst="rect">
            <a:avLst/>
          </a:prstGeom>
          <a:noFill/>
          <a:ln>
            <a:noFill/>
          </a:ln>
        </p:spPr>
      </p:pic>
      <p:pic>
        <p:nvPicPr>
          <p:cNvPr id="220" name="Google Shape;220;p37"/>
          <p:cNvPicPr preferRelativeResize="0"/>
          <p:nvPr/>
        </p:nvPicPr>
        <p:blipFill>
          <a:blip r:embed="rId6">
            <a:alphaModFix/>
          </a:blip>
          <a:stretch>
            <a:fillRect/>
          </a:stretch>
        </p:blipFill>
        <p:spPr>
          <a:xfrm>
            <a:off x="225100" y="2108425"/>
            <a:ext cx="2046751" cy="19450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8"/>
          <p:cNvSpPr txBox="1"/>
          <p:nvPr>
            <p:ph type="title"/>
          </p:nvPr>
        </p:nvSpPr>
        <p:spPr>
          <a:xfrm>
            <a:off x="311700" y="445025"/>
            <a:ext cx="8520600" cy="106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D300"/>
                </a:solidFill>
              </a:rPr>
              <a:t>    </a:t>
            </a:r>
            <a:r>
              <a:rPr lang="en">
                <a:solidFill>
                  <a:srgbClr val="FFD300"/>
                </a:solidFill>
              </a:rPr>
              <a:t>Marketing Team - website, social media, binders, flyers, shirts, banners, &amp; sponsor panel</a:t>
            </a:r>
            <a:endParaRPr>
              <a:solidFill>
                <a:srgbClr val="FFD300"/>
              </a:solidFill>
            </a:endParaRPr>
          </a:p>
        </p:txBody>
      </p:sp>
      <p:pic>
        <p:nvPicPr>
          <p:cNvPr id="226" name="Google Shape;226;p38"/>
          <p:cNvPicPr preferRelativeResize="0"/>
          <p:nvPr/>
        </p:nvPicPr>
        <p:blipFill>
          <a:blip r:embed="rId3">
            <a:alphaModFix/>
          </a:blip>
          <a:stretch>
            <a:fillRect/>
          </a:stretch>
        </p:blipFill>
        <p:spPr>
          <a:xfrm>
            <a:off x="940787" y="1505223"/>
            <a:ext cx="7262423" cy="33900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9"/>
          <p:cNvSpPr txBox="1"/>
          <p:nvPr>
            <p:ph type="title"/>
          </p:nvPr>
        </p:nvSpPr>
        <p:spPr>
          <a:xfrm>
            <a:off x="311700" y="445025"/>
            <a:ext cx="8520600" cy="101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Business Team - budget, informational flyers</a:t>
            </a:r>
            <a:br>
              <a:rPr lang="en">
                <a:solidFill>
                  <a:srgbClr val="FFD300"/>
                </a:solidFill>
              </a:rPr>
            </a:br>
            <a:r>
              <a:rPr lang="en">
                <a:solidFill>
                  <a:srgbClr val="FFD300"/>
                </a:solidFill>
              </a:rPr>
              <a:t>&amp; reports</a:t>
            </a:r>
            <a:endParaRPr>
              <a:solidFill>
                <a:srgbClr val="FFD300"/>
              </a:solidFill>
            </a:endParaRPr>
          </a:p>
        </p:txBody>
      </p:sp>
      <p:pic>
        <p:nvPicPr>
          <p:cNvPr id="232" name="Google Shape;232;p39"/>
          <p:cNvPicPr preferRelativeResize="0"/>
          <p:nvPr/>
        </p:nvPicPr>
        <p:blipFill>
          <a:blip r:embed="rId3">
            <a:alphaModFix/>
          </a:blip>
          <a:stretch>
            <a:fillRect/>
          </a:stretch>
        </p:blipFill>
        <p:spPr>
          <a:xfrm>
            <a:off x="1534550" y="1541325"/>
            <a:ext cx="2645806" cy="3382676"/>
          </a:xfrm>
          <a:prstGeom prst="rect">
            <a:avLst/>
          </a:prstGeom>
          <a:noFill/>
          <a:ln>
            <a:noFill/>
          </a:ln>
        </p:spPr>
      </p:pic>
      <p:pic>
        <p:nvPicPr>
          <p:cNvPr id="233" name="Google Shape;233;p39"/>
          <p:cNvPicPr preferRelativeResize="0"/>
          <p:nvPr/>
        </p:nvPicPr>
        <p:blipFill>
          <a:blip r:embed="rId4">
            <a:alphaModFix/>
          </a:blip>
          <a:stretch>
            <a:fillRect/>
          </a:stretch>
        </p:blipFill>
        <p:spPr>
          <a:xfrm>
            <a:off x="4628625" y="1541325"/>
            <a:ext cx="2826890" cy="33826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0"/>
          <p:cNvSpPr txBox="1"/>
          <p:nvPr>
            <p:ph type="title"/>
          </p:nvPr>
        </p:nvSpPr>
        <p:spPr>
          <a:xfrm>
            <a:off x="311700" y="271475"/>
            <a:ext cx="8520600" cy="149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D300"/>
                </a:solidFill>
              </a:rPr>
              <a:t>Thank you!</a:t>
            </a:r>
            <a:endParaRPr b="1" sz="3200"/>
          </a:p>
        </p:txBody>
      </p:sp>
      <p:sp>
        <p:nvSpPr>
          <p:cNvPr id="239" name="Google Shape;239;p40"/>
          <p:cNvSpPr txBox="1"/>
          <p:nvPr/>
        </p:nvSpPr>
        <p:spPr>
          <a:xfrm>
            <a:off x="311700" y="3208375"/>
            <a:ext cx="5964900" cy="1166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ADADAD"/>
              </a:buClr>
              <a:buSzPts val="1800"/>
              <a:buFont typeface="Glegoo"/>
              <a:buChar char="-"/>
            </a:pPr>
            <a:r>
              <a:rPr lang="en" sz="1800">
                <a:solidFill>
                  <a:srgbClr val="ADADAD"/>
                </a:solidFill>
                <a:latin typeface="Glegoo"/>
                <a:ea typeface="Glegoo"/>
                <a:cs typeface="Glegoo"/>
                <a:sym typeface="Glegoo"/>
              </a:rPr>
              <a:t>Go to our website!  </a:t>
            </a:r>
            <a:r>
              <a:rPr lang="en" sz="1800" u="sng">
                <a:solidFill>
                  <a:srgbClr val="FFD300"/>
                </a:solidFill>
                <a:hlinkClick r:id="rId3">
                  <a:extLst>
                    <a:ext uri="{A12FA001-AC4F-418D-AE19-62706E023703}">
                      <ahyp:hlinkClr val="tx"/>
                    </a:ext>
                  </a:extLst>
                </a:hlinkClick>
              </a:rPr>
              <a:t>https://www.bonds5811.com/</a:t>
            </a:r>
            <a:endParaRPr sz="1800">
              <a:solidFill>
                <a:srgbClr val="FFD300"/>
              </a:solidFill>
              <a:latin typeface="Glegoo"/>
              <a:ea typeface="Glegoo"/>
              <a:cs typeface="Glegoo"/>
              <a:sym typeface="Glegoo"/>
            </a:endParaRPr>
          </a:p>
          <a:p>
            <a:pPr indent="-342900" lvl="0" marL="457200" rtl="0" algn="l">
              <a:lnSpc>
                <a:spcPct val="115000"/>
              </a:lnSpc>
              <a:spcBef>
                <a:spcPts val="0"/>
              </a:spcBef>
              <a:spcAft>
                <a:spcPts val="0"/>
              </a:spcAft>
              <a:buClr>
                <a:srgbClr val="ADADAD"/>
              </a:buClr>
              <a:buSzPts val="1800"/>
              <a:buFont typeface="Glegoo"/>
              <a:buChar char="-"/>
            </a:pPr>
            <a:r>
              <a:rPr lang="en" sz="1800">
                <a:solidFill>
                  <a:srgbClr val="ADADAD"/>
                </a:solidFill>
                <a:latin typeface="Glegoo"/>
                <a:ea typeface="Glegoo"/>
                <a:cs typeface="Glegoo"/>
                <a:sym typeface="Glegoo"/>
              </a:rPr>
              <a:t>Email us at </a:t>
            </a:r>
            <a:r>
              <a:rPr lang="en" sz="1800">
                <a:solidFill>
                  <a:srgbClr val="FFD300"/>
                </a:solidFill>
                <a:latin typeface="Glegoo"/>
                <a:ea typeface="Glegoo"/>
                <a:cs typeface="Glegoo"/>
                <a:sym typeface="Glegoo"/>
              </a:rPr>
              <a:t>bondfrc@gmail.com</a:t>
            </a:r>
            <a:endParaRPr sz="1800">
              <a:solidFill>
                <a:srgbClr val="FFD300"/>
              </a:solidFill>
              <a:latin typeface="Glegoo"/>
              <a:ea typeface="Glegoo"/>
              <a:cs typeface="Glegoo"/>
              <a:sym typeface="Glegoo"/>
            </a:endParaRPr>
          </a:p>
          <a:p>
            <a:pPr indent="-342900" lvl="0" marL="457200" rtl="0" algn="l">
              <a:lnSpc>
                <a:spcPct val="115000"/>
              </a:lnSpc>
              <a:spcBef>
                <a:spcPts val="0"/>
              </a:spcBef>
              <a:spcAft>
                <a:spcPts val="0"/>
              </a:spcAft>
              <a:buClr>
                <a:srgbClr val="ADADAD"/>
              </a:buClr>
              <a:buSzPts val="1800"/>
              <a:buFont typeface="Glegoo"/>
              <a:buChar char="-"/>
            </a:pPr>
            <a:r>
              <a:rPr lang="en" sz="1800">
                <a:solidFill>
                  <a:srgbClr val="ADADAD"/>
                </a:solidFill>
                <a:latin typeface="Glegoo"/>
                <a:ea typeface="Glegoo"/>
                <a:cs typeface="Glegoo"/>
                <a:sym typeface="Glegoo"/>
              </a:rPr>
              <a:t>Check us out on social media...</a:t>
            </a:r>
            <a:endParaRPr sz="1800">
              <a:solidFill>
                <a:srgbClr val="ADADAD"/>
              </a:solidFill>
              <a:latin typeface="Glegoo"/>
              <a:ea typeface="Glegoo"/>
              <a:cs typeface="Glegoo"/>
              <a:sym typeface="Glegoo"/>
            </a:endParaRPr>
          </a:p>
        </p:txBody>
      </p:sp>
      <p:pic>
        <p:nvPicPr>
          <p:cNvPr id="240" name="Google Shape;240;p40"/>
          <p:cNvPicPr preferRelativeResize="0"/>
          <p:nvPr/>
        </p:nvPicPr>
        <p:blipFill>
          <a:blip r:embed="rId4">
            <a:alphaModFix/>
          </a:blip>
          <a:stretch>
            <a:fillRect/>
          </a:stretch>
        </p:blipFill>
        <p:spPr>
          <a:xfrm>
            <a:off x="438825" y="4386950"/>
            <a:ext cx="779512" cy="489943"/>
          </a:xfrm>
          <a:prstGeom prst="rect">
            <a:avLst/>
          </a:prstGeom>
          <a:noFill/>
          <a:ln>
            <a:noFill/>
          </a:ln>
        </p:spPr>
      </p:pic>
      <p:pic>
        <p:nvPicPr>
          <p:cNvPr id="241" name="Google Shape;241;p40"/>
          <p:cNvPicPr preferRelativeResize="0"/>
          <p:nvPr/>
        </p:nvPicPr>
        <p:blipFill>
          <a:blip r:embed="rId5">
            <a:alphaModFix/>
          </a:blip>
          <a:stretch>
            <a:fillRect/>
          </a:stretch>
        </p:blipFill>
        <p:spPr>
          <a:xfrm>
            <a:off x="1680419" y="4295250"/>
            <a:ext cx="1100392" cy="691624"/>
          </a:xfrm>
          <a:prstGeom prst="rect">
            <a:avLst/>
          </a:prstGeom>
          <a:noFill/>
          <a:ln>
            <a:noFill/>
          </a:ln>
        </p:spPr>
      </p:pic>
      <p:pic>
        <p:nvPicPr>
          <p:cNvPr id="242" name="Google Shape;242;p40"/>
          <p:cNvPicPr preferRelativeResize="0"/>
          <p:nvPr/>
        </p:nvPicPr>
        <p:blipFill>
          <a:blip r:embed="rId6">
            <a:alphaModFix/>
          </a:blip>
          <a:stretch>
            <a:fillRect/>
          </a:stretch>
        </p:blipFill>
        <p:spPr>
          <a:xfrm>
            <a:off x="3057394" y="4311626"/>
            <a:ext cx="1036379" cy="651392"/>
          </a:xfrm>
          <a:prstGeom prst="rect">
            <a:avLst/>
          </a:prstGeom>
          <a:noFill/>
          <a:ln>
            <a:noFill/>
          </a:ln>
        </p:spPr>
      </p:pic>
      <p:pic>
        <p:nvPicPr>
          <p:cNvPr id="243" name="Google Shape;243;p40"/>
          <p:cNvPicPr preferRelativeResize="0"/>
          <p:nvPr/>
        </p:nvPicPr>
        <p:blipFill>
          <a:blip r:embed="rId7">
            <a:alphaModFix/>
          </a:blip>
          <a:stretch>
            <a:fillRect/>
          </a:stretch>
        </p:blipFill>
        <p:spPr>
          <a:xfrm>
            <a:off x="4569891" y="4381353"/>
            <a:ext cx="797310" cy="501130"/>
          </a:xfrm>
          <a:prstGeom prst="rect">
            <a:avLst/>
          </a:prstGeom>
          <a:noFill/>
          <a:ln>
            <a:noFill/>
          </a:ln>
        </p:spPr>
      </p:pic>
      <p:sp>
        <p:nvSpPr>
          <p:cNvPr id="244" name="Google Shape;244;p40"/>
          <p:cNvSpPr txBox="1"/>
          <p:nvPr>
            <p:ph type="title"/>
          </p:nvPr>
        </p:nvSpPr>
        <p:spPr>
          <a:xfrm>
            <a:off x="1397575" y="2098663"/>
            <a:ext cx="5964900" cy="56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D300"/>
                </a:solidFill>
              </a:rPr>
              <a:t>Any questions for the BONDS Team</a:t>
            </a:r>
            <a:endParaRPr>
              <a:solidFill>
                <a:srgbClr val="FFD300"/>
              </a:solidFill>
            </a:endParaRPr>
          </a:p>
        </p:txBody>
      </p:sp>
      <p:pic>
        <p:nvPicPr>
          <p:cNvPr id="245" name="Google Shape;245;p40"/>
          <p:cNvPicPr preferRelativeResize="0"/>
          <p:nvPr/>
        </p:nvPicPr>
        <p:blipFill>
          <a:blip r:embed="rId8">
            <a:alphaModFix/>
          </a:blip>
          <a:stretch>
            <a:fillRect/>
          </a:stretch>
        </p:blipFill>
        <p:spPr>
          <a:xfrm>
            <a:off x="6979927" y="2996750"/>
            <a:ext cx="1958150" cy="1966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300"/>
                </a:solidFill>
                <a:latin typeface="Glegoo"/>
                <a:ea typeface="Glegoo"/>
                <a:cs typeface="Glegoo"/>
                <a:sym typeface="Glegoo"/>
              </a:rPr>
              <a:t>Competition Season</a:t>
            </a:r>
            <a:endParaRPr>
              <a:solidFill>
                <a:srgbClr val="FFD300"/>
              </a:solidFill>
              <a:latin typeface="Glegoo"/>
              <a:ea typeface="Glegoo"/>
              <a:cs typeface="Glegoo"/>
              <a:sym typeface="Glegoo"/>
            </a:endParaRPr>
          </a:p>
        </p:txBody>
      </p:sp>
      <p:sp>
        <p:nvSpPr>
          <p:cNvPr id="68" name="Google Shape;68;p15"/>
          <p:cNvSpPr txBox="1"/>
          <p:nvPr>
            <p:ph idx="1" type="body"/>
          </p:nvPr>
        </p:nvSpPr>
        <p:spPr>
          <a:xfrm>
            <a:off x="311700" y="1208875"/>
            <a:ext cx="60177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Font typeface="Glegoo"/>
              <a:buChar char="-"/>
            </a:pPr>
            <a:r>
              <a:rPr lang="en" sz="1700">
                <a:latin typeface="Glegoo"/>
                <a:ea typeface="Glegoo"/>
                <a:cs typeface="Glegoo"/>
                <a:sym typeface="Glegoo"/>
              </a:rPr>
              <a:t>FIRST Robotics Competition (FRC)</a:t>
            </a:r>
            <a:endParaRPr sz="1700">
              <a:latin typeface="Glegoo"/>
              <a:ea typeface="Glegoo"/>
              <a:cs typeface="Glegoo"/>
              <a:sym typeface="Glegoo"/>
            </a:endParaRPr>
          </a:p>
          <a:p>
            <a:pPr indent="-323850" lvl="1" marL="914400" rtl="0" algn="l">
              <a:spcBef>
                <a:spcPts val="0"/>
              </a:spcBef>
              <a:spcAft>
                <a:spcPts val="0"/>
              </a:spcAft>
              <a:buSzPts val="1500"/>
              <a:buFont typeface="Glegoo"/>
              <a:buChar char="-"/>
            </a:pPr>
            <a:r>
              <a:rPr lang="en" sz="1500">
                <a:latin typeface="Glegoo"/>
                <a:ea typeface="Glegoo"/>
                <a:cs typeface="Glegoo"/>
                <a:sym typeface="Glegoo"/>
              </a:rPr>
              <a:t>We work together to build a robot that competes in a sport-like challenge against other teams from around the country</a:t>
            </a:r>
            <a:endParaRPr sz="15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First 10 weeks of the year, 5 days a week</a:t>
            </a:r>
            <a:endParaRPr sz="17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One week to strategize, then split into subteams</a:t>
            </a:r>
            <a:endParaRPr sz="1700">
              <a:latin typeface="Glegoo"/>
              <a:ea typeface="Glegoo"/>
              <a:cs typeface="Glegoo"/>
              <a:sym typeface="Glegoo"/>
            </a:endParaRPr>
          </a:p>
          <a:p>
            <a:pPr indent="-323850" lvl="1" marL="914400" rtl="0" algn="l">
              <a:spcBef>
                <a:spcPts val="0"/>
              </a:spcBef>
              <a:spcAft>
                <a:spcPts val="0"/>
              </a:spcAft>
              <a:buSzPts val="1500"/>
              <a:buFont typeface="Glegoo"/>
              <a:buChar char="-"/>
            </a:pPr>
            <a:r>
              <a:rPr lang="en" sz="1500">
                <a:latin typeface="Glegoo"/>
                <a:ea typeface="Glegoo"/>
                <a:cs typeface="Glegoo"/>
                <a:sym typeface="Glegoo"/>
              </a:rPr>
              <a:t>build, programming, electrical, marketing, etc</a:t>
            </a:r>
            <a:endParaRPr sz="15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We participate in 1-2 competitions per year</a:t>
            </a:r>
            <a:endParaRPr sz="1700">
              <a:latin typeface="Glegoo"/>
              <a:ea typeface="Glegoo"/>
              <a:cs typeface="Glegoo"/>
              <a:sym typeface="Glegoo"/>
            </a:endParaRPr>
          </a:p>
          <a:p>
            <a:pPr indent="-336550" lvl="0" marL="457200" rtl="0" algn="l">
              <a:spcBef>
                <a:spcPts val="0"/>
              </a:spcBef>
              <a:spcAft>
                <a:spcPts val="0"/>
              </a:spcAft>
              <a:buSzPts val="1700"/>
              <a:buChar char="-"/>
            </a:pPr>
            <a:r>
              <a:rPr lang="en" sz="1700">
                <a:latin typeface="Glegoo"/>
                <a:ea typeface="Glegoo"/>
                <a:cs typeface="Glegoo"/>
                <a:sym typeface="Glegoo"/>
              </a:rPr>
              <a:t>BONDS went to World Championships in 2016 &amp; 2019 and we are hoping to go back this year!</a:t>
            </a:r>
            <a:endParaRPr sz="1700"/>
          </a:p>
        </p:txBody>
      </p:sp>
      <p:pic>
        <p:nvPicPr>
          <p:cNvPr id="69" name="Google Shape;69;p15"/>
          <p:cNvPicPr preferRelativeResize="0"/>
          <p:nvPr/>
        </p:nvPicPr>
        <p:blipFill rotWithShape="1">
          <a:blip r:embed="rId3">
            <a:alphaModFix/>
          </a:blip>
          <a:srcRect b="17177" l="5420" r="48488" t="0"/>
          <a:stretch/>
        </p:blipFill>
        <p:spPr>
          <a:xfrm>
            <a:off x="6329400" y="1208863"/>
            <a:ext cx="2696750" cy="2725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descr="Here is our 2023 season recap!! Thank you to all the sponsors, mentors, parents, and more for helping us this 2023 season. It could not have been done without your support!" id="74" name="Google Shape;74;p16" title="BONDS 5811 FRC | 2023 Season Recap">
            <a:hlinkClick r:id="rId3"/>
          </p:cNvPr>
          <p:cNvPicPr preferRelativeResize="0"/>
          <p:nvPr/>
        </p:nvPicPr>
        <p:blipFill>
          <a:blip r:embed="rId4">
            <a:alphaModFix/>
          </a:blip>
          <a:stretch>
            <a:fillRect/>
          </a:stretch>
        </p:blipFill>
        <p:spPr>
          <a:xfrm>
            <a:off x="1196002" y="533077"/>
            <a:ext cx="6752000" cy="3798000"/>
          </a:xfrm>
          <a:prstGeom prst="rect">
            <a:avLst/>
          </a:prstGeom>
          <a:noFill/>
          <a:ln>
            <a:noFill/>
          </a:ln>
        </p:spPr>
      </p:pic>
      <p:sp>
        <p:nvSpPr>
          <p:cNvPr id="75" name="Google Shape;75;p16"/>
          <p:cNvSpPr txBox="1"/>
          <p:nvPr/>
        </p:nvSpPr>
        <p:spPr>
          <a:xfrm>
            <a:off x="1954650" y="4441425"/>
            <a:ext cx="52347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rgbClr val="4DD0E1"/>
                </a:solidFill>
                <a:hlinkClick r:id="rId5">
                  <a:extLst>
                    <a:ext uri="{A12FA001-AC4F-418D-AE19-62706E023703}">
                      <ahyp:hlinkClr val="tx"/>
                    </a:ext>
                  </a:extLst>
                </a:hlinkClick>
              </a:rPr>
              <a:t>https://youtu.be/sFr33sZBRMA?si=LYeZDLTRoaH87FPq</a:t>
            </a:r>
            <a:endParaRPr>
              <a:solidFill>
                <a:srgbClr val="ADADA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300"/>
                </a:solidFill>
                <a:latin typeface="Glegoo"/>
                <a:ea typeface="Glegoo"/>
                <a:cs typeface="Glegoo"/>
                <a:sym typeface="Glegoo"/>
              </a:rPr>
              <a:t>Accomplishments</a:t>
            </a:r>
            <a:endParaRPr>
              <a:solidFill>
                <a:srgbClr val="FFD300"/>
              </a:solidFill>
              <a:latin typeface="Glegoo"/>
              <a:ea typeface="Glegoo"/>
              <a:cs typeface="Glegoo"/>
              <a:sym typeface="Glegoo"/>
            </a:endParaRPr>
          </a:p>
        </p:txBody>
      </p:sp>
      <p:sp>
        <p:nvSpPr>
          <p:cNvPr id="81" name="Google Shape;81;p17"/>
          <p:cNvSpPr txBox="1"/>
          <p:nvPr>
            <p:ph idx="1" type="body"/>
          </p:nvPr>
        </p:nvSpPr>
        <p:spPr>
          <a:xfrm>
            <a:off x="311700" y="1152475"/>
            <a:ext cx="60177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Font typeface="Glegoo"/>
              <a:buChar char="-"/>
            </a:pPr>
            <a:r>
              <a:rPr lang="en" sz="1700">
                <a:latin typeface="Glegoo"/>
                <a:ea typeface="Glegoo"/>
                <a:cs typeface="Glegoo"/>
                <a:sym typeface="Glegoo"/>
              </a:rPr>
              <a:t>2016 - Rookie All-Star, competed at Worlds, WPAFB Award for FLL Support</a:t>
            </a:r>
            <a:endParaRPr sz="17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2017 - WPAFB Award for FLL Support</a:t>
            </a:r>
            <a:endParaRPr sz="17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2018 - Entrepreneurship Award, Imagery Award, Regional Finalist</a:t>
            </a:r>
            <a:endParaRPr sz="17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2019 - Industrial Design Award, Chairman’s Award, competed at Worlds</a:t>
            </a:r>
            <a:endParaRPr sz="17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4+ Dean’s List Finalists + 1 Dean’s List Winners at Worlds</a:t>
            </a:r>
            <a:endParaRPr sz="17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2022 - WVRox SemiFinalists and Spread the Word Award</a:t>
            </a:r>
            <a:endParaRPr sz="1700">
              <a:latin typeface="Glegoo"/>
              <a:ea typeface="Glegoo"/>
              <a:cs typeface="Glegoo"/>
              <a:sym typeface="Glegoo"/>
            </a:endParaRPr>
          </a:p>
          <a:p>
            <a:pPr indent="-336550" lvl="0" marL="457200" rtl="0" algn="l">
              <a:spcBef>
                <a:spcPts val="0"/>
              </a:spcBef>
              <a:spcAft>
                <a:spcPts val="0"/>
              </a:spcAft>
              <a:buSzPts val="1700"/>
              <a:buFont typeface="Glegoo"/>
              <a:buChar char="-"/>
            </a:pPr>
            <a:r>
              <a:rPr lang="en" sz="1700">
                <a:latin typeface="Glegoo"/>
                <a:ea typeface="Glegoo"/>
                <a:cs typeface="Glegoo"/>
                <a:sym typeface="Glegoo"/>
              </a:rPr>
              <a:t>2023- Ohio State Championship 5th/6th place in playoffs, and 7th seed alliance captain</a:t>
            </a:r>
            <a:endParaRPr sz="1700">
              <a:latin typeface="Glegoo"/>
              <a:ea typeface="Glegoo"/>
              <a:cs typeface="Glegoo"/>
              <a:sym typeface="Glegoo"/>
            </a:endParaRPr>
          </a:p>
        </p:txBody>
      </p:sp>
      <p:pic>
        <p:nvPicPr>
          <p:cNvPr id="82" name="Google Shape;82;p17"/>
          <p:cNvPicPr preferRelativeResize="0"/>
          <p:nvPr/>
        </p:nvPicPr>
        <p:blipFill rotWithShape="1">
          <a:blip r:embed="rId3">
            <a:alphaModFix/>
          </a:blip>
          <a:srcRect b="17177" l="5420" r="48488" t="0"/>
          <a:stretch/>
        </p:blipFill>
        <p:spPr>
          <a:xfrm>
            <a:off x="6329400" y="1208863"/>
            <a:ext cx="2696750" cy="2725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1025825" y="864338"/>
            <a:ext cx="7092350" cy="3414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300"/>
                </a:solidFill>
                <a:latin typeface="Glegoo"/>
                <a:ea typeface="Glegoo"/>
                <a:cs typeface="Glegoo"/>
                <a:sym typeface="Glegoo"/>
              </a:rPr>
              <a:t>Off-Season</a:t>
            </a:r>
            <a:endParaRPr>
              <a:solidFill>
                <a:srgbClr val="FFD300"/>
              </a:solidFill>
              <a:latin typeface="Glegoo"/>
              <a:ea typeface="Glegoo"/>
              <a:cs typeface="Glegoo"/>
              <a:sym typeface="Glegoo"/>
            </a:endParaRPr>
          </a:p>
        </p:txBody>
      </p:sp>
      <p:sp>
        <p:nvSpPr>
          <p:cNvPr id="93" name="Google Shape;93;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Glegoo"/>
              <a:buChar char="-"/>
            </a:pPr>
            <a:r>
              <a:rPr lang="en">
                <a:latin typeface="Glegoo"/>
                <a:ea typeface="Glegoo"/>
                <a:cs typeface="Glegoo"/>
                <a:sym typeface="Glegoo"/>
              </a:rPr>
              <a:t>Meeting 1-2 times a week for 2-3 hours</a:t>
            </a:r>
            <a:endParaRPr>
              <a:latin typeface="Glegoo"/>
              <a:ea typeface="Glegoo"/>
              <a:cs typeface="Glegoo"/>
              <a:sym typeface="Glegoo"/>
            </a:endParaRPr>
          </a:p>
          <a:p>
            <a:pPr indent="0" lvl="0" marL="457200" rtl="0" algn="l">
              <a:spcBef>
                <a:spcPts val="1600"/>
              </a:spcBef>
              <a:spcAft>
                <a:spcPts val="0"/>
              </a:spcAft>
              <a:buNone/>
            </a:pPr>
            <a:r>
              <a:t/>
            </a:r>
            <a:endParaRPr sz="100">
              <a:latin typeface="Glegoo"/>
              <a:ea typeface="Glegoo"/>
              <a:cs typeface="Glegoo"/>
              <a:sym typeface="Glegoo"/>
            </a:endParaRPr>
          </a:p>
          <a:p>
            <a:pPr indent="-342900" lvl="0" marL="457200" rtl="0" algn="l">
              <a:spcBef>
                <a:spcPts val="1600"/>
              </a:spcBef>
              <a:spcAft>
                <a:spcPts val="0"/>
              </a:spcAft>
              <a:buSzPts val="1800"/>
              <a:buFont typeface="Glegoo"/>
              <a:buChar char="-"/>
            </a:pPr>
            <a:r>
              <a:rPr lang="en">
                <a:latin typeface="Glegoo"/>
                <a:ea typeface="Glegoo"/>
                <a:cs typeface="Glegoo"/>
                <a:sym typeface="Glegoo"/>
              </a:rPr>
              <a:t>Outreach to kids and other teens at community events: CJ STEM camp, Boys &amp; Girls club, etc</a:t>
            </a:r>
            <a:endParaRPr>
              <a:latin typeface="Glegoo"/>
              <a:ea typeface="Glegoo"/>
              <a:cs typeface="Glegoo"/>
              <a:sym typeface="Glegoo"/>
            </a:endParaRPr>
          </a:p>
          <a:p>
            <a:pPr indent="-342900" lvl="0" marL="457200" rtl="0" algn="l">
              <a:spcBef>
                <a:spcPts val="0"/>
              </a:spcBef>
              <a:spcAft>
                <a:spcPts val="0"/>
              </a:spcAft>
              <a:buSzPts val="1800"/>
              <a:buFont typeface="Glegoo"/>
              <a:buChar char="-"/>
            </a:pPr>
            <a:r>
              <a:rPr lang="en">
                <a:latin typeface="Glegoo"/>
                <a:ea typeface="Glegoo"/>
                <a:cs typeface="Glegoo"/>
                <a:sym typeface="Glegoo"/>
              </a:rPr>
              <a:t>Recruiting new members for our team</a:t>
            </a:r>
            <a:endParaRPr>
              <a:latin typeface="Glegoo"/>
              <a:ea typeface="Glegoo"/>
              <a:cs typeface="Glegoo"/>
              <a:sym typeface="Glegoo"/>
            </a:endParaRPr>
          </a:p>
          <a:p>
            <a:pPr indent="-342900" lvl="0" marL="457200" rtl="0" algn="l">
              <a:spcBef>
                <a:spcPts val="0"/>
              </a:spcBef>
              <a:spcAft>
                <a:spcPts val="0"/>
              </a:spcAft>
              <a:buSzPts val="1800"/>
              <a:buFont typeface="Glegoo"/>
              <a:buChar char="-"/>
            </a:pPr>
            <a:r>
              <a:rPr lang="en">
                <a:latin typeface="Glegoo"/>
                <a:ea typeface="Glegoo"/>
                <a:cs typeface="Glegoo"/>
                <a:sym typeface="Glegoo"/>
              </a:rPr>
              <a:t>Talking to businesses interested in BONDS</a:t>
            </a:r>
            <a:endParaRPr>
              <a:latin typeface="Glegoo"/>
              <a:ea typeface="Glegoo"/>
              <a:cs typeface="Glegoo"/>
              <a:sym typeface="Glegoo"/>
            </a:endParaRPr>
          </a:p>
          <a:p>
            <a:pPr indent="-342900" lvl="0" marL="457200" rtl="0" algn="l">
              <a:spcBef>
                <a:spcPts val="0"/>
              </a:spcBef>
              <a:spcAft>
                <a:spcPts val="0"/>
              </a:spcAft>
              <a:buSzPts val="1800"/>
              <a:buFont typeface="Glegoo"/>
              <a:buChar char="-"/>
            </a:pPr>
            <a:r>
              <a:rPr lang="en">
                <a:latin typeface="Glegoo"/>
                <a:ea typeface="Glegoo"/>
                <a:cs typeface="Glegoo"/>
                <a:sym typeface="Glegoo"/>
              </a:rPr>
              <a:t>Attending smaller competitions</a:t>
            </a:r>
            <a:endParaRPr>
              <a:latin typeface="Glegoo"/>
              <a:ea typeface="Glegoo"/>
              <a:cs typeface="Glegoo"/>
              <a:sym typeface="Glegoo"/>
            </a:endParaRPr>
          </a:p>
          <a:p>
            <a:pPr indent="-342900" lvl="0" marL="457200" rtl="0" algn="l">
              <a:spcBef>
                <a:spcPts val="0"/>
              </a:spcBef>
              <a:spcAft>
                <a:spcPts val="0"/>
              </a:spcAft>
              <a:buSzPts val="1800"/>
              <a:buFont typeface="Glegoo"/>
              <a:buChar char="-"/>
            </a:pPr>
            <a:r>
              <a:rPr lang="en">
                <a:latin typeface="Glegoo"/>
                <a:ea typeface="Glegoo"/>
                <a:cs typeface="Glegoo"/>
                <a:sym typeface="Glegoo"/>
              </a:rPr>
              <a:t>Fixing up our shop and previous robots</a:t>
            </a:r>
            <a:endParaRPr>
              <a:latin typeface="Glegoo"/>
              <a:ea typeface="Glegoo"/>
              <a:cs typeface="Glegoo"/>
              <a:sym typeface="Glegoo"/>
            </a:endParaRPr>
          </a:p>
        </p:txBody>
      </p:sp>
      <p:sp>
        <p:nvSpPr>
          <p:cNvPr id="94" name="Google Shape;94;p19"/>
          <p:cNvSpPr txBox="1"/>
          <p:nvPr/>
        </p:nvSpPr>
        <p:spPr>
          <a:xfrm>
            <a:off x="7370750" y="101772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t/>
            </a:r>
            <a:endParaRPr/>
          </a:p>
        </p:txBody>
      </p:sp>
      <p:pic>
        <p:nvPicPr>
          <p:cNvPr descr="STEM | BONDS 5811 | Dayton, OH" id="95" name="Google Shape;95;p19"/>
          <p:cNvPicPr preferRelativeResize="0"/>
          <p:nvPr/>
        </p:nvPicPr>
        <p:blipFill>
          <a:blip r:embed="rId3">
            <a:alphaModFix/>
          </a:blip>
          <a:stretch>
            <a:fillRect/>
          </a:stretch>
        </p:blipFill>
        <p:spPr>
          <a:xfrm>
            <a:off x="6393475" y="2830000"/>
            <a:ext cx="1738876" cy="17388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300"/>
                </a:solidFill>
                <a:latin typeface="Glegoo"/>
                <a:ea typeface="Glegoo"/>
                <a:cs typeface="Glegoo"/>
                <a:sym typeface="Glegoo"/>
              </a:rPr>
              <a:t>Why BONDS is Important</a:t>
            </a:r>
            <a:endParaRPr>
              <a:solidFill>
                <a:srgbClr val="FFD300"/>
              </a:solidFill>
              <a:latin typeface="Glegoo"/>
              <a:ea typeface="Glegoo"/>
              <a:cs typeface="Glegoo"/>
              <a:sym typeface="Glegoo"/>
            </a:endParaRPr>
          </a:p>
        </p:txBody>
      </p:sp>
      <p:sp>
        <p:nvSpPr>
          <p:cNvPr id="101" name="Google Shape;101;p20"/>
          <p:cNvSpPr txBox="1"/>
          <p:nvPr>
            <p:ph idx="1" type="body"/>
          </p:nvPr>
        </p:nvSpPr>
        <p:spPr>
          <a:xfrm>
            <a:off x="311700" y="1152475"/>
            <a:ext cx="4783800" cy="3559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Glegoo"/>
              <a:buChar char="-"/>
            </a:pPr>
            <a:r>
              <a:rPr lang="en">
                <a:latin typeface="Glegoo"/>
                <a:ea typeface="Glegoo"/>
                <a:cs typeface="Glegoo"/>
                <a:sym typeface="Glegoo"/>
              </a:rPr>
              <a:t>Teaches technical and soft skills</a:t>
            </a:r>
            <a:endParaRPr>
              <a:latin typeface="Glegoo"/>
              <a:ea typeface="Glegoo"/>
              <a:cs typeface="Glegoo"/>
              <a:sym typeface="Glegoo"/>
            </a:endParaRPr>
          </a:p>
          <a:p>
            <a:pPr indent="-317500" lvl="1" marL="914400" rtl="0" algn="l">
              <a:spcBef>
                <a:spcPts val="0"/>
              </a:spcBef>
              <a:spcAft>
                <a:spcPts val="0"/>
              </a:spcAft>
              <a:buSzPts val="1400"/>
              <a:buFont typeface="Glegoo"/>
              <a:buChar char="-"/>
            </a:pPr>
            <a:r>
              <a:rPr lang="en">
                <a:latin typeface="Glegoo"/>
                <a:ea typeface="Glegoo"/>
                <a:cs typeface="Glegoo"/>
                <a:sym typeface="Glegoo"/>
              </a:rPr>
              <a:t>engineering, CAD, machining, programming, public speaking, fundraising, money management, etc</a:t>
            </a:r>
            <a:endParaRPr>
              <a:latin typeface="Glegoo"/>
              <a:ea typeface="Glegoo"/>
              <a:cs typeface="Glegoo"/>
              <a:sym typeface="Glegoo"/>
            </a:endParaRPr>
          </a:p>
          <a:p>
            <a:pPr indent="-342900" lvl="0" marL="457200" rtl="0" algn="l">
              <a:spcBef>
                <a:spcPts val="0"/>
              </a:spcBef>
              <a:spcAft>
                <a:spcPts val="0"/>
              </a:spcAft>
              <a:buSzPts val="1800"/>
              <a:buFont typeface="Glegoo"/>
              <a:buChar char="-"/>
            </a:pPr>
            <a:r>
              <a:rPr lang="en">
                <a:latin typeface="Glegoo"/>
                <a:ea typeface="Glegoo"/>
                <a:cs typeface="Glegoo"/>
                <a:sym typeface="Glegoo"/>
              </a:rPr>
              <a:t>Prepares students to handle real-world issues and encourages them to pursue secondary education</a:t>
            </a:r>
            <a:endParaRPr>
              <a:latin typeface="Glegoo"/>
              <a:ea typeface="Glegoo"/>
              <a:cs typeface="Glegoo"/>
              <a:sym typeface="Glegoo"/>
            </a:endParaRPr>
          </a:p>
          <a:p>
            <a:pPr indent="-342900" lvl="0" marL="457200" rtl="0" algn="l">
              <a:spcBef>
                <a:spcPts val="0"/>
              </a:spcBef>
              <a:spcAft>
                <a:spcPts val="0"/>
              </a:spcAft>
              <a:buSzPts val="1800"/>
              <a:buFont typeface="Glegoo"/>
              <a:buChar char="-"/>
            </a:pPr>
            <a:r>
              <a:rPr lang="en">
                <a:latin typeface="Glegoo"/>
                <a:ea typeface="Glegoo"/>
                <a:cs typeface="Glegoo"/>
                <a:sym typeface="Glegoo"/>
              </a:rPr>
              <a:t>Connects students across the Dayton area</a:t>
            </a:r>
            <a:endParaRPr>
              <a:latin typeface="Glegoo"/>
              <a:ea typeface="Glegoo"/>
              <a:cs typeface="Glegoo"/>
              <a:sym typeface="Glegoo"/>
            </a:endParaRPr>
          </a:p>
          <a:p>
            <a:pPr indent="0" lvl="0" marL="0" rtl="0" algn="l">
              <a:spcBef>
                <a:spcPts val="1600"/>
              </a:spcBef>
              <a:spcAft>
                <a:spcPts val="1600"/>
              </a:spcAft>
              <a:buNone/>
            </a:pPr>
            <a:r>
              <a:t/>
            </a:r>
            <a:endParaRPr>
              <a:latin typeface="Glegoo"/>
              <a:ea typeface="Glegoo"/>
              <a:cs typeface="Glegoo"/>
              <a:sym typeface="Glegoo"/>
            </a:endParaRPr>
          </a:p>
        </p:txBody>
      </p:sp>
      <p:pic>
        <p:nvPicPr>
          <p:cNvPr id="102" name="Google Shape;102;p20"/>
          <p:cNvPicPr preferRelativeResize="0"/>
          <p:nvPr/>
        </p:nvPicPr>
        <p:blipFill>
          <a:blip r:embed="rId3">
            <a:alphaModFix/>
          </a:blip>
          <a:stretch>
            <a:fillRect/>
          </a:stretch>
        </p:blipFill>
        <p:spPr>
          <a:xfrm>
            <a:off x="5448000" y="1197800"/>
            <a:ext cx="3384300" cy="3080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300"/>
                </a:solidFill>
                <a:latin typeface="Glegoo"/>
                <a:ea typeface="Glegoo"/>
                <a:cs typeface="Glegoo"/>
                <a:sym typeface="Glegoo"/>
              </a:rPr>
              <a:t>How You Can Help</a:t>
            </a:r>
            <a:endParaRPr>
              <a:solidFill>
                <a:srgbClr val="FFD300"/>
              </a:solidFill>
              <a:latin typeface="Glegoo"/>
              <a:ea typeface="Glegoo"/>
              <a:cs typeface="Glegoo"/>
              <a:sym typeface="Glegoo"/>
            </a:endParaRPr>
          </a:p>
          <a:p>
            <a:pPr indent="0" lvl="0" marL="0" rtl="0" algn="l">
              <a:spcBef>
                <a:spcPts val="0"/>
              </a:spcBef>
              <a:spcAft>
                <a:spcPts val="0"/>
              </a:spcAft>
              <a:buNone/>
            </a:pPr>
            <a:r>
              <a:rPr lang="en">
                <a:solidFill>
                  <a:srgbClr val="FFD300"/>
                </a:solidFill>
                <a:latin typeface="Glegoo"/>
                <a:ea typeface="Glegoo"/>
                <a:cs typeface="Glegoo"/>
                <a:sym typeface="Glegoo"/>
              </a:rPr>
              <a:t> </a:t>
            </a:r>
            <a:endParaRPr>
              <a:solidFill>
                <a:srgbClr val="FFD300"/>
              </a:solidFill>
              <a:latin typeface="Glegoo"/>
              <a:ea typeface="Glegoo"/>
              <a:cs typeface="Glegoo"/>
              <a:sym typeface="Glegoo"/>
            </a:endParaRPr>
          </a:p>
        </p:txBody>
      </p:sp>
      <p:sp>
        <p:nvSpPr>
          <p:cNvPr id="108" name="Google Shape;108;p21"/>
          <p:cNvSpPr txBox="1"/>
          <p:nvPr>
            <p:ph idx="1" type="body"/>
          </p:nvPr>
        </p:nvSpPr>
        <p:spPr>
          <a:xfrm>
            <a:off x="480850" y="1202800"/>
            <a:ext cx="8351400" cy="379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i="1" lang="en">
                <a:solidFill>
                  <a:srgbClr val="FFD300"/>
                </a:solidFill>
                <a:latin typeface="Glegoo"/>
                <a:ea typeface="Glegoo"/>
                <a:cs typeface="Glegoo"/>
                <a:sym typeface="Glegoo"/>
              </a:rPr>
              <a:t>Money:</a:t>
            </a:r>
            <a:r>
              <a:rPr lang="en">
                <a:solidFill>
                  <a:srgbClr val="FFD300"/>
                </a:solidFill>
                <a:latin typeface="Glegoo"/>
                <a:ea typeface="Glegoo"/>
                <a:cs typeface="Glegoo"/>
                <a:sym typeface="Glegoo"/>
              </a:rPr>
              <a:t>  </a:t>
            </a:r>
            <a:r>
              <a:rPr lang="en" sz="1700">
                <a:latin typeface="Glegoo"/>
                <a:ea typeface="Glegoo"/>
                <a:cs typeface="Glegoo"/>
                <a:sym typeface="Glegoo"/>
              </a:rPr>
              <a:t>Running and maintaining this team is expensive (over $35,000 a year) and that is only possible because of the generosity of our sponsors. </a:t>
            </a:r>
            <a:endParaRPr sz="1700">
              <a:latin typeface="Glegoo"/>
              <a:ea typeface="Glegoo"/>
              <a:cs typeface="Glegoo"/>
              <a:sym typeface="Glegoo"/>
            </a:endParaRPr>
          </a:p>
          <a:p>
            <a:pPr indent="0" lvl="0" marL="0" rtl="0" algn="l">
              <a:lnSpc>
                <a:spcPct val="100000"/>
              </a:lnSpc>
              <a:spcBef>
                <a:spcPts val="1600"/>
              </a:spcBef>
              <a:spcAft>
                <a:spcPts val="0"/>
              </a:spcAft>
              <a:buNone/>
            </a:pPr>
            <a:r>
              <a:rPr i="1" lang="en">
                <a:solidFill>
                  <a:srgbClr val="FFD300"/>
                </a:solidFill>
                <a:latin typeface="Glegoo"/>
                <a:ea typeface="Glegoo"/>
                <a:cs typeface="Glegoo"/>
                <a:sym typeface="Glegoo"/>
              </a:rPr>
              <a:t>Mentors:</a:t>
            </a:r>
            <a:r>
              <a:rPr lang="en">
                <a:solidFill>
                  <a:srgbClr val="FFD300"/>
                </a:solidFill>
                <a:latin typeface="Glegoo"/>
                <a:ea typeface="Glegoo"/>
                <a:cs typeface="Glegoo"/>
                <a:sym typeface="Glegoo"/>
              </a:rPr>
              <a:t> </a:t>
            </a:r>
            <a:r>
              <a:rPr lang="en">
                <a:latin typeface="Glegoo"/>
                <a:ea typeface="Glegoo"/>
                <a:cs typeface="Glegoo"/>
                <a:sym typeface="Glegoo"/>
              </a:rPr>
              <a:t> </a:t>
            </a:r>
            <a:r>
              <a:rPr lang="en" sz="1700">
                <a:latin typeface="Glegoo"/>
                <a:ea typeface="Glegoo"/>
                <a:cs typeface="Glegoo"/>
                <a:sym typeface="Glegoo"/>
              </a:rPr>
              <a:t>A key component of the team, they provide guidance and expertise.  We couldn’t do it without them!</a:t>
            </a:r>
            <a:endParaRPr sz="1700">
              <a:latin typeface="Glegoo"/>
              <a:ea typeface="Glegoo"/>
              <a:cs typeface="Glegoo"/>
              <a:sym typeface="Glegoo"/>
            </a:endParaRPr>
          </a:p>
          <a:p>
            <a:pPr indent="0" lvl="0" marL="0" rtl="0" algn="l">
              <a:lnSpc>
                <a:spcPct val="100000"/>
              </a:lnSpc>
              <a:spcBef>
                <a:spcPts val="1600"/>
              </a:spcBef>
              <a:spcAft>
                <a:spcPts val="0"/>
              </a:spcAft>
              <a:buNone/>
            </a:pPr>
            <a:r>
              <a:rPr i="1" lang="en">
                <a:solidFill>
                  <a:srgbClr val="FFD300"/>
                </a:solidFill>
                <a:latin typeface="Glegoo"/>
                <a:ea typeface="Glegoo"/>
                <a:cs typeface="Glegoo"/>
                <a:sym typeface="Glegoo"/>
              </a:rPr>
              <a:t>Materials:</a:t>
            </a:r>
            <a:r>
              <a:rPr lang="en">
                <a:solidFill>
                  <a:srgbClr val="FFD300"/>
                </a:solidFill>
                <a:latin typeface="Glegoo"/>
                <a:ea typeface="Glegoo"/>
                <a:cs typeface="Glegoo"/>
                <a:sym typeface="Glegoo"/>
              </a:rPr>
              <a:t> </a:t>
            </a:r>
            <a:r>
              <a:rPr lang="en">
                <a:latin typeface="Glegoo"/>
                <a:ea typeface="Glegoo"/>
                <a:cs typeface="Glegoo"/>
                <a:sym typeface="Glegoo"/>
              </a:rPr>
              <a:t> </a:t>
            </a:r>
            <a:r>
              <a:rPr lang="en" sz="1700">
                <a:latin typeface="Glegoo"/>
                <a:ea typeface="Glegoo"/>
                <a:cs typeface="Glegoo"/>
                <a:sym typeface="Glegoo"/>
              </a:rPr>
              <a:t>We greatly appreciate any material donations, or the purchase of materials from our wishlist.</a:t>
            </a:r>
            <a:endParaRPr sz="1700">
              <a:latin typeface="Glegoo"/>
              <a:ea typeface="Glegoo"/>
              <a:cs typeface="Glegoo"/>
              <a:sym typeface="Glegoo"/>
            </a:endParaRPr>
          </a:p>
          <a:p>
            <a:pPr indent="0" lvl="0" marL="0" rtl="0" algn="l">
              <a:lnSpc>
                <a:spcPct val="100000"/>
              </a:lnSpc>
              <a:spcBef>
                <a:spcPts val="1600"/>
              </a:spcBef>
              <a:spcAft>
                <a:spcPts val="0"/>
              </a:spcAft>
              <a:buNone/>
            </a:pPr>
            <a:r>
              <a:rPr i="1" lang="en">
                <a:solidFill>
                  <a:srgbClr val="FFD300"/>
                </a:solidFill>
                <a:latin typeface="Glegoo"/>
                <a:ea typeface="Glegoo"/>
                <a:cs typeface="Glegoo"/>
                <a:sym typeface="Glegoo"/>
              </a:rPr>
              <a:t>Machines:</a:t>
            </a:r>
            <a:r>
              <a:rPr lang="en">
                <a:solidFill>
                  <a:srgbClr val="FFB300"/>
                </a:solidFill>
                <a:latin typeface="Glegoo"/>
                <a:ea typeface="Glegoo"/>
                <a:cs typeface="Glegoo"/>
                <a:sym typeface="Glegoo"/>
              </a:rPr>
              <a:t> </a:t>
            </a:r>
            <a:r>
              <a:rPr lang="en">
                <a:latin typeface="Glegoo"/>
                <a:ea typeface="Glegoo"/>
                <a:cs typeface="Glegoo"/>
                <a:sym typeface="Glegoo"/>
              </a:rPr>
              <a:t> </a:t>
            </a:r>
            <a:r>
              <a:rPr lang="en" sz="1700">
                <a:latin typeface="Glegoo"/>
                <a:ea typeface="Glegoo"/>
                <a:cs typeface="Glegoo"/>
                <a:sym typeface="Glegoo"/>
              </a:rPr>
              <a:t>Our machines at K12 can only do so much.  More advanced machining would really help, especially during build season.</a:t>
            </a:r>
            <a:endParaRPr sz="1700">
              <a:latin typeface="Glegoo"/>
              <a:ea typeface="Glegoo"/>
              <a:cs typeface="Glegoo"/>
              <a:sym typeface="Glegoo"/>
            </a:endParaRPr>
          </a:p>
          <a:p>
            <a:pPr indent="0" lvl="0" marL="0" rtl="0" algn="l">
              <a:lnSpc>
                <a:spcPct val="100000"/>
              </a:lnSpc>
              <a:spcBef>
                <a:spcPts val="1600"/>
              </a:spcBef>
              <a:spcAft>
                <a:spcPts val="0"/>
              </a:spcAft>
              <a:buNone/>
            </a:pPr>
            <a:r>
              <a:rPr i="1" lang="en">
                <a:solidFill>
                  <a:srgbClr val="FFD300"/>
                </a:solidFill>
                <a:latin typeface="Glegoo"/>
                <a:ea typeface="Glegoo"/>
                <a:cs typeface="Glegoo"/>
                <a:sym typeface="Glegoo"/>
              </a:rPr>
              <a:t>Marketing: </a:t>
            </a:r>
            <a:r>
              <a:rPr lang="en">
                <a:solidFill>
                  <a:srgbClr val="FFD300"/>
                </a:solidFill>
                <a:latin typeface="Glegoo"/>
                <a:ea typeface="Glegoo"/>
                <a:cs typeface="Glegoo"/>
                <a:sym typeface="Glegoo"/>
              </a:rPr>
              <a:t> </a:t>
            </a:r>
            <a:r>
              <a:rPr lang="en" sz="1700">
                <a:latin typeface="Glegoo"/>
                <a:ea typeface="Glegoo"/>
                <a:cs typeface="Glegoo"/>
                <a:sym typeface="Glegoo"/>
              </a:rPr>
              <a:t>Help us get the word out about our team!</a:t>
            </a:r>
            <a:endParaRPr sz="1700">
              <a:latin typeface="Glegoo"/>
              <a:ea typeface="Glegoo"/>
              <a:cs typeface="Glegoo"/>
              <a:sym typeface="Glegoo"/>
            </a:endParaRPr>
          </a:p>
          <a:p>
            <a:pPr indent="0" lvl="0" marL="0" rtl="0" algn="l">
              <a:spcBef>
                <a:spcPts val="1600"/>
              </a:spcBef>
              <a:spcAft>
                <a:spcPts val="1600"/>
              </a:spcAft>
              <a:buNone/>
            </a:pPr>
            <a:r>
              <a:t/>
            </a:r>
            <a:endParaRPr>
              <a:latin typeface="Glegoo"/>
              <a:ea typeface="Glegoo"/>
              <a:cs typeface="Glegoo"/>
              <a:sym typeface="Glegoo"/>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