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2" r:id="rId4"/>
    <p:sldId id="264" r:id="rId5"/>
    <p:sldId id="265" r:id="rId6"/>
    <p:sldId id="266" r:id="rId7"/>
    <p:sldId id="258" r:id="rId8"/>
    <p:sldId id="260" r:id="rId9"/>
    <p:sldId id="263" r:id="rId10"/>
    <p:sldId id="269" r:id="rId11"/>
    <p:sldId id="270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9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1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7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3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02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2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9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0809C-39E4-44AE-9795-0F347E2344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752AC-649A-42B0-80CD-39DBEFD4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88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odbolt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gbolt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mailto:aaron.joiner@mtsi-va.com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in/aaron-joiner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hidra-sre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hex-rays.com/ida-fre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87E41120-C0EA-ECCE-896B-F3E7344EA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79D96-29C9-60AC-7F62-104F7FA4E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Intro to Reverse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9FF9A-CC67-4505-3117-B05133526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08400"/>
            <a:ext cx="9144000" cy="109839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/home/AaronJoiner | 9 February 2023 | OISF</a:t>
            </a:r>
          </a:p>
        </p:txBody>
      </p:sp>
    </p:spTree>
    <p:extLst>
      <p:ext uri="{BB962C8B-B14F-4D97-AF65-F5344CB8AC3E}">
        <p14:creationId xmlns:p14="http://schemas.microsoft.com/office/powerpoint/2010/main" val="4039713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0004-0E44-2AB5-E22B-34F2CB06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staticString.c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3727EF-4298-5695-6550-2AE45D044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5251"/>
            <a:ext cx="7348060" cy="4351338"/>
          </a:xfrm>
        </p:spPr>
      </p:pic>
    </p:spTree>
    <p:extLst>
      <p:ext uri="{BB962C8B-B14F-4D97-AF65-F5344CB8AC3E}">
        <p14:creationId xmlns:p14="http://schemas.microsoft.com/office/powerpoint/2010/main" val="396074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0004-0E44-2AB5-E22B-34F2CB06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sz="3000"/>
              <a:t>dynamicString.c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59FAE9-CA8A-882A-7789-C6A2FEA8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012" y="0"/>
            <a:ext cx="635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96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EEFF-4F68-C254-571E-586B07A2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Compiler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E56CE-F4FC-9D69-05F1-8202F1B6D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481974" cy="767904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US" sz="1900" dirty="0">
                <a:solidFill>
                  <a:srgbClr val="FF0000"/>
                </a:solidFill>
              </a:rPr>
              <a:t>** Be careful what you upload/write in this tool. All data is stored in the cloud. Don’t upload anything you wouldn’t want posted on a billboard. </a:t>
            </a:r>
            <a:r>
              <a:rPr lang="en-US" sz="19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en-US" sz="1900" dirty="0">
                <a:solidFill>
                  <a:srgbClr val="FF0000"/>
                </a:solidFill>
              </a:rPr>
              <a:t> **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62B2D0-5899-916D-945D-5E4DC1D83716}"/>
              </a:ext>
            </a:extLst>
          </p:cNvPr>
          <p:cNvSpPr txBox="1">
            <a:spLocks/>
          </p:cNvSpPr>
          <p:nvPr/>
        </p:nvSpPr>
        <p:spPr>
          <a:xfrm>
            <a:off x="4045422" y="6304541"/>
            <a:ext cx="4095058" cy="27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dirty="0">
                <a:hlinkClick r:id="rId2"/>
              </a:rPr>
              <a:t>https://godbolt.org/</a:t>
            </a: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A3B53-635D-0032-3341-2B33D504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487" y="3070459"/>
            <a:ext cx="6680928" cy="194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5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EEFF-4F68-C254-571E-586B07A2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 err="1"/>
              <a:t>Decompiler</a:t>
            </a:r>
            <a:r>
              <a:rPr lang="en-US" sz="4000" dirty="0"/>
              <a:t>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E56CE-F4FC-9D69-05F1-8202F1B6D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3" y="1459907"/>
            <a:ext cx="10503631" cy="767904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US" sz="1900" dirty="0">
                <a:solidFill>
                  <a:srgbClr val="FF0000"/>
                </a:solidFill>
              </a:rPr>
              <a:t>** Be careful what you upload/write in this tool. All data is stored in the cloud. Don’t upload anything you wouldn’t want posted on a billboard. </a:t>
            </a:r>
            <a:r>
              <a:rPr lang="en-US" sz="19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en-US" sz="1900" dirty="0">
                <a:solidFill>
                  <a:srgbClr val="FF0000"/>
                </a:solidFill>
              </a:rPr>
              <a:t> **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62B2D0-5899-916D-945D-5E4DC1D83716}"/>
              </a:ext>
            </a:extLst>
          </p:cNvPr>
          <p:cNvSpPr txBox="1">
            <a:spLocks/>
          </p:cNvSpPr>
          <p:nvPr/>
        </p:nvSpPr>
        <p:spPr>
          <a:xfrm>
            <a:off x="4045422" y="6304541"/>
            <a:ext cx="4095058" cy="27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dirty="0">
                <a:hlinkClick r:id="rId2"/>
              </a:rPr>
              <a:t>https://dogbolt.org/</a:t>
            </a:r>
            <a:endParaRPr lang="en-US" sz="1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F3264-7C95-7FD3-F206-D73BD1FF4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126" y="2995156"/>
            <a:ext cx="2517747" cy="21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5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DC50D-86AD-D4E2-5928-01ECA245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8D2B4-9361-FB0F-7CBB-BF40A19E1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“The demonstration of reverse engineering techniques provided in this meeting is intended for educational and informational purposes only.”</a:t>
            </a:r>
          </a:p>
          <a:p>
            <a:pPr marL="0" indent="0">
              <a:buNone/>
            </a:pPr>
            <a:r>
              <a:rPr lang="en-US" sz="2400" dirty="0"/>
              <a:t>“It is not intended to be used for illegal or unethical purposes. The demonstration is not intended to encourage or endorse the violation of any intellectual property rights or applicable laws.”</a:t>
            </a:r>
          </a:p>
          <a:p>
            <a:pPr marL="0" indent="0">
              <a:buNone/>
            </a:pPr>
            <a:r>
              <a:rPr lang="en-US" sz="2400" dirty="0"/>
              <a:t>“I cannot be held responsible for any misuse of the information or techniques presented in this meeting.”</a:t>
            </a:r>
          </a:p>
          <a:p>
            <a:pPr marL="0" indent="0">
              <a:buNone/>
            </a:pPr>
            <a:r>
              <a:rPr lang="en-US" sz="2400" dirty="0"/>
              <a:t>“My opinion is my own and does not reflect the position of my employer, MTSI.”</a:t>
            </a:r>
          </a:p>
        </p:txBody>
      </p:sp>
    </p:spTree>
    <p:extLst>
      <p:ext uri="{BB962C8B-B14F-4D97-AF65-F5344CB8AC3E}">
        <p14:creationId xmlns:p14="http://schemas.microsoft.com/office/powerpoint/2010/main" val="223688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E8DE-7E9D-13EC-924A-403DC3799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05C8D-1985-52D3-30B6-B9989E38C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whoami</a:t>
            </a:r>
            <a:endParaRPr lang="en-US" dirty="0"/>
          </a:p>
          <a:p>
            <a:r>
              <a:rPr lang="en-US" dirty="0"/>
              <a:t>Concepts and methodologies</a:t>
            </a:r>
          </a:p>
          <a:p>
            <a:r>
              <a:rPr lang="en-US" dirty="0"/>
              <a:t>Tools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48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display&#10;&#10;Description automatically generated">
            <a:extLst>
              <a:ext uri="{FF2B5EF4-FFF2-40B4-BE49-F238E27FC236}">
                <a16:creationId xmlns:a16="http://schemas.microsoft.com/office/drawing/2014/main" id="{B28DF988-A9D0-B60F-234F-605F13C95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BD1D8-FD2E-5D09-6C8F-9B486B7E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$ </a:t>
            </a:r>
            <a:r>
              <a:rPr lang="en-US" sz="4000" dirty="0" err="1"/>
              <a:t>whoami</a:t>
            </a:r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FCC010-9936-3B70-C899-CE1D03A64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940808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Email:</a:t>
            </a:r>
            <a:endParaRPr lang="en-US" sz="2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aaron.joiner@mtsi-va.com</a:t>
            </a:r>
            <a:endParaRPr lang="en-US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563C1"/>
              </a:solidFill>
            </a:endParaRPr>
          </a:p>
          <a:p>
            <a:pPr marL="0" indent="0">
              <a:buNone/>
            </a:pPr>
            <a:r>
              <a:rPr lang="en-US" sz="2000" dirty="0"/>
              <a:t>LinkedIn:</a:t>
            </a:r>
            <a:endParaRPr lang="en-US" sz="20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linkedin.com\in\aaron-joiner\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9C0EF-B623-202B-FCF6-5888A2024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7" b="95643" l="1172" r="97021">
                        <a14:foregroundMark x1="10400" y1="73690" x2="10400" y2="73690"/>
                        <a14:foregroundMark x1="9814" y1="69939" x2="11572" y2="72366"/>
                        <a14:foregroundMark x1="10791" y1="71042" x2="8838" y2="71704"/>
                        <a14:foregroundMark x1="8252" y1="68616" x2="4932" y2="69719"/>
                        <a14:foregroundMark x1="5713" y1="67954" x2="4736" y2="69498"/>
                        <a14:foregroundMark x1="4736" y1="68174" x2="4736" y2="68836"/>
                        <a14:foregroundMark x1="3516" y1="69719" x2="3516" y2="69719"/>
                        <a14:foregroundMark x1="1172" y1="76393" x2="1172" y2="76393"/>
                        <a14:foregroundMark x1="38672" y1="7832" x2="38672" y2="7832"/>
                        <a14:foregroundMark x1="65771" y1="5847" x2="65771" y2="5847"/>
                        <a14:foregroundMark x1="65186" y1="2537" x2="65186" y2="2537"/>
                        <a14:foregroundMark x1="69141" y1="84335" x2="69141" y2="84335"/>
                        <a14:foregroundMark x1="53809" y1="91451" x2="53809" y2="91451"/>
                        <a14:foregroundMark x1="39844" y1="95643" x2="39844" y2="95643"/>
                        <a14:foregroundMark x1="91895" y1="83232" x2="91895" y2="83232"/>
                        <a14:foregroundMark x1="97021" y1="81908" x2="97021" y2="81908"/>
                        <a14:foregroundMark x1="96436" y1="83894" x2="96436" y2="83894"/>
                        <a14:foregroundMark x1="48291" y1="24710" x2="48291" y2="24710"/>
                        <a14:foregroundMark x1="55566" y1="30667" x2="55566" y2="30667"/>
                        <a14:foregroundMark x1="57910" y1="25814" x2="57910" y2="25814"/>
                        <a14:foregroundMark x1="59717" y1="24269" x2="59717" y2="24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93" y="5199473"/>
            <a:ext cx="1703288" cy="1507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A3366-FD5D-A774-E205-830790EF7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90" b="97559" l="1824" r="96665">
                        <a14:foregroundMark x1="30016" y1="69580" x2="30016" y2="69580"/>
                        <a14:foregroundMark x1="35904" y1="70947" x2="35904" y2="70947"/>
                        <a14:foregroundMark x1="42366" y1="58008" x2="49401" y2="73438"/>
                        <a14:foregroundMark x1="25899" y1="60205" x2="13028" y2="74609"/>
                        <a14:foregroundMark x1="13028" y1="74609" x2="48306" y2="92822"/>
                        <a14:foregroundMark x1="48306" y1="92822" x2="76967" y2="91748"/>
                        <a14:foregroundMark x1="76967" y1="91748" x2="86868" y2="75635"/>
                        <a14:foregroundMark x1="86868" y1="75635" x2="85409" y2="56104"/>
                        <a14:foregroundMark x1="85409" y1="56104" x2="79937" y2="45068"/>
                        <a14:foregroundMark x1="85253" y1="48633" x2="96509" y2="79639"/>
                        <a14:foregroundMark x1="96509" y1="79639" x2="78895" y2="95410"/>
                        <a14:foregroundMark x1="78895" y1="95410" x2="21417" y2="96240"/>
                        <a14:foregroundMark x1="21417" y1="96240" x2="3752" y2="92041"/>
                        <a14:foregroundMark x1="3752" y1="92041" x2="6357" y2="75732"/>
                        <a14:foregroundMark x1="6357" y1="75732" x2="12402" y2="73438"/>
                        <a14:foregroundMark x1="1824" y1="75928" x2="1824" y2="75928"/>
                        <a14:foregroundMark x1="18864" y1="95166" x2="18864" y2="95166"/>
                        <a14:foregroundMark x1="27097" y1="97656" x2="27097" y2="97656"/>
                        <a14:foregroundMark x1="89943" y1="96533" x2="89943" y2="96533"/>
                        <a14:foregroundMark x1="96717" y1="84717" x2="96717" y2="84717"/>
                        <a14:foregroundMark x1="30328" y1="8447" x2="30328" y2="8447"/>
                        <a14:foregroundMark x1="27358" y1="4590" x2="27358" y2="45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108" y="5516008"/>
            <a:ext cx="915336" cy="9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14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0004-0E44-2AB5-E22B-34F2CB06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Concepts and methodologies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0519BA-03E6-A474-658A-7B5770DD5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90688"/>
            <a:ext cx="7734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2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0004-0E44-2AB5-E22B-34F2CB06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/>
              <a:t>Concepts and methodologies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B9E6E-12A9-39FE-8E98-D47AE348A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43" y="2742397"/>
            <a:ext cx="2542946" cy="3291840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30FEC70-6D89-C14D-3709-F255A198B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76657" y="2744731"/>
            <a:ext cx="3978054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8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0004-0E44-2AB5-E22B-34F2CB06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9EB37-E153-0C8B-A7BD-33E24320F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Strings</a:t>
            </a:r>
          </a:p>
          <a:p>
            <a:r>
              <a:rPr lang="en-US" dirty="0" err="1"/>
              <a:t>Binwalk</a:t>
            </a:r>
            <a:endParaRPr lang="en-US" dirty="0"/>
          </a:p>
          <a:p>
            <a:r>
              <a:rPr lang="en-US" dirty="0" err="1"/>
              <a:t>Ghidra</a:t>
            </a:r>
            <a:endParaRPr lang="en-US" dirty="0"/>
          </a:p>
          <a:p>
            <a:r>
              <a:rPr lang="en-US" dirty="0"/>
              <a:t>IDA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Extras</a:t>
            </a:r>
          </a:p>
          <a:p>
            <a:r>
              <a:rPr lang="en-US" dirty="0"/>
              <a:t>Compiler Explorer</a:t>
            </a:r>
          </a:p>
          <a:p>
            <a:r>
              <a:rPr lang="en-US" dirty="0" err="1"/>
              <a:t>Decompiler</a:t>
            </a:r>
            <a:r>
              <a:rPr lang="en-US" dirty="0"/>
              <a:t> Explorer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1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72EEFF-4F68-C254-571E-586B07A2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 err="1"/>
              <a:t>Ghidra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E56CE-F4FC-9D69-05F1-8202F1B6D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900" dirty="0"/>
              <a:t>“A software reverse engineering (SRE) suite of tools developed by NSA's </a:t>
            </a:r>
            <a:r>
              <a:rPr lang="en-US" sz="1900" dirty="0">
                <a:effectLst/>
              </a:rPr>
              <a:t>Research Directorate</a:t>
            </a:r>
            <a:r>
              <a:rPr lang="en-US" sz="1900" dirty="0"/>
              <a:t> in support of the Cybersecurity mission”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AF2817F-AF09-6627-F7CF-2F972D49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185" y="2405149"/>
            <a:ext cx="7683532" cy="389939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62B2D0-5899-916D-945D-5E4DC1D83716}"/>
              </a:ext>
            </a:extLst>
          </p:cNvPr>
          <p:cNvSpPr txBox="1">
            <a:spLocks/>
          </p:cNvSpPr>
          <p:nvPr/>
        </p:nvSpPr>
        <p:spPr>
          <a:xfrm>
            <a:off x="4045422" y="6304541"/>
            <a:ext cx="4095058" cy="27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dirty="0">
                <a:hlinkClick r:id="rId3"/>
              </a:rPr>
              <a:t>https://ghidra-sre.org/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1771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EEFF-4F68-C254-571E-586B07A2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E56CE-F4FC-9D69-05F1-8202F1B6D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900" dirty="0"/>
              <a:t>“This (completely!) free version of IDA offers a privilege opportunity to see IDA in action. This light but powerful tool can quickly analyze the binary code samples and users can save and look closer at the analysis results.”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62B2D0-5899-916D-945D-5E4DC1D83716}"/>
              </a:ext>
            </a:extLst>
          </p:cNvPr>
          <p:cNvSpPr txBox="1">
            <a:spLocks/>
          </p:cNvSpPr>
          <p:nvPr/>
        </p:nvSpPr>
        <p:spPr>
          <a:xfrm>
            <a:off x="4045422" y="6304541"/>
            <a:ext cx="4095058" cy="27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dirty="0">
                <a:hlinkClick r:id="rId2"/>
              </a:rPr>
              <a:t>https://hex-rays.com/ida-free/</a:t>
            </a:r>
            <a:endParaRPr lang="en-US" sz="1900" dirty="0"/>
          </a:p>
        </p:txBody>
      </p:sp>
      <p:pic>
        <p:nvPicPr>
          <p:cNvPr id="9" name="Picture 8" descr="A picture containing person, person, posing, dressed&#10;&#10;Description automatically generated">
            <a:extLst>
              <a:ext uri="{FF2B5EF4-FFF2-40B4-BE49-F238E27FC236}">
                <a16:creationId xmlns:a16="http://schemas.microsoft.com/office/drawing/2014/main" id="{4E16FD2C-6969-F6B8-4536-7BBF1FCC1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51" y="2401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74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1353</TotalTime>
  <Words>319</Words>
  <Application>Microsoft Office PowerPoint</Application>
  <PresentationFormat>Widescreen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Courier New</vt:lpstr>
      <vt:lpstr>Office Theme</vt:lpstr>
      <vt:lpstr>Intro to Reverse Engineering</vt:lpstr>
      <vt:lpstr>Disclaimer</vt:lpstr>
      <vt:lpstr>Overview</vt:lpstr>
      <vt:lpstr>$ whoami</vt:lpstr>
      <vt:lpstr>Concepts and methodologies</vt:lpstr>
      <vt:lpstr>Concepts and methodologies</vt:lpstr>
      <vt:lpstr>Tools</vt:lpstr>
      <vt:lpstr>Ghidra</vt:lpstr>
      <vt:lpstr>IDA</vt:lpstr>
      <vt:lpstr>staticString.c</vt:lpstr>
      <vt:lpstr>dynamicString.c</vt:lpstr>
      <vt:lpstr>Compiler Explorer</vt:lpstr>
      <vt:lpstr>Decompiler Explorer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Reverse Engineering</dc:title>
  <dc:creator>Aaron Joiner</dc:creator>
  <cp:lastModifiedBy>Aaron Joiner</cp:lastModifiedBy>
  <cp:revision>42</cp:revision>
  <dcterms:created xsi:type="dcterms:W3CDTF">2023-02-02T21:18:42Z</dcterms:created>
  <dcterms:modified xsi:type="dcterms:W3CDTF">2023-02-10T11:53:29Z</dcterms:modified>
</cp:coreProperties>
</file>