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2" r:id="rId4"/>
  </p:sldMasterIdLst>
  <p:notesMasterIdLst>
    <p:notesMasterId r:id="rId43"/>
  </p:notesMasterIdLst>
  <p:sldIdLst>
    <p:sldId id="945" r:id="rId5"/>
    <p:sldId id="949" r:id="rId6"/>
    <p:sldId id="954" r:id="rId7"/>
    <p:sldId id="597" r:id="rId8"/>
    <p:sldId id="955" r:id="rId9"/>
    <p:sldId id="962" r:id="rId10"/>
    <p:sldId id="963" r:id="rId11"/>
    <p:sldId id="950" r:id="rId12"/>
    <p:sldId id="956" r:id="rId13"/>
    <p:sldId id="964" r:id="rId14"/>
    <p:sldId id="961" r:id="rId15"/>
    <p:sldId id="959" r:id="rId16"/>
    <p:sldId id="952" r:id="rId17"/>
    <p:sldId id="972" r:id="rId18"/>
    <p:sldId id="922" r:id="rId19"/>
    <p:sldId id="951" r:id="rId20"/>
    <p:sldId id="927" r:id="rId21"/>
    <p:sldId id="928" r:id="rId22"/>
    <p:sldId id="929" r:id="rId23"/>
    <p:sldId id="947" r:id="rId24"/>
    <p:sldId id="931" r:id="rId25"/>
    <p:sldId id="932" r:id="rId26"/>
    <p:sldId id="933" r:id="rId27"/>
    <p:sldId id="935" r:id="rId28"/>
    <p:sldId id="936" r:id="rId29"/>
    <p:sldId id="937" r:id="rId30"/>
    <p:sldId id="938" r:id="rId31"/>
    <p:sldId id="939" r:id="rId32"/>
    <p:sldId id="934" r:id="rId33"/>
    <p:sldId id="940" r:id="rId34"/>
    <p:sldId id="941" r:id="rId35"/>
    <p:sldId id="965" r:id="rId36"/>
    <p:sldId id="953" r:id="rId37"/>
    <p:sldId id="966" r:id="rId38"/>
    <p:sldId id="967" r:id="rId39"/>
    <p:sldId id="971" r:id="rId40"/>
    <p:sldId id="923" r:id="rId41"/>
    <p:sldId id="63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3374D542-6E3E-455F-9BFB-B45891911720}">
          <p14:sldIdLst>
            <p14:sldId id="945"/>
            <p14:sldId id="949"/>
            <p14:sldId id="954"/>
            <p14:sldId id="597"/>
            <p14:sldId id="955"/>
            <p14:sldId id="962"/>
            <p14:sldId id="963"/>
            <p14:sldId id="950"/>
            <p14:sldId id="956"/>
            <p14:sldId id="964"/>
            <p14:sldId id="961"/>
            <p14:sldId id="959"/>
            <p14:sldId id="952"/>
            <p14:sldId id="972"/>
            <p14:sldId id="922"/>
            <p14:sldId id="951"/>
            <p14:sldId id="927"/>
            <p14:sldId id="928"/>
            <p14:sldId id="929"/>
            <p14:sldId id="947"/>
            <p14:sldId id="931"/>
            <p14:sldId id="932"/>
            <p14:sldId id="933"/>
            <p14:sldId id="935"/>
            <p14:sldId id="936"/>
            <p14:sldId id="937"/>
            <p14:sldId id="938"/>
            <p14:sldId id="939"/>
            <p14:sldId id="934"/>
            <p14:sldId id="940"/>
            <p14:sldId id="941"/>
            <p14:sldId id="965"/>
            <p14:sldId id="953"/>
            <p14:sldId id="966"/>
            <p14:sldId id="967"/>
            <p14:sldId id="971"/>
            <p14:sldId id="923"/>
            <p14:sldId id="6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58085"/>
    <a:srgbClr val="15686A"/>
    <a:srgbClr val="8EC3C3"/>
    <a:srgbClr val="FDFDFD"/>
    <a:srgbClr val="F1F1F1"/>
    <a:srgbClr val="50C900"/>
    <a:srgbClr val="FFFFFF"/>
    <a:srgbClr val="27CEF2"/>
    <a:srgbClr val="A4F1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217A8D-B4A2-4A39-A102-3B17B766E39C}" v="4" dt="2023-04-12T14:57:07.305"/>
    <p1510:client id="{EF27B0A8-3DBE-4BE7-92AA-A4E77C088290}" v="19" dt="2023-04-11T18:01:51.2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598" autoAdjust="0"/>
  </p:normalViewPr>
  <p:slideViewPr>
    <p:cSldViewPr snapToGrid="0">
      <p:cViewPr varScale="1">
        <p:scale>
          <a:sx n="58" d="100"/>
          <a:sy n="58" d="100"/>
        </p:scale>
        <p:origin x="630" y="4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3FCC2-4E7A-4671-AA79-177CB194E449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1C38D-F26D-4167-83EF-8774BC62D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5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1155700"/>
            <a:ext cx="55419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61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59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225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2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63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45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68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4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8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16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9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4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350270&amp;picture=hammock-between-palm-tree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info@ontechpartners.com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s://www.surveymonkey.com/r/22SZ696?rexr_p=current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hyperlink" Target="http://www.wordyard.com/2014/06/13/links-twitter-as-distributed-turing-test-tracked-till-you-drop-were-all-superheroes-now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alm trees&#10;&#10;Description automatically generated with medium confidence">
            <a:extLst>
              <a:ext uri="{FF2B5EF4-FFF2-40B4-BE49-F238E27FC236}">
                <a16:creationId xmlns:a16="http://schemas.microsoft.com/office/drawing/2014/main" id="{4DA59ED7-6BC9-46BA-A253-757A13AD7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417" t="22497" r="16331" b="11024"/>
          <a:stretch/>
        </p:blipFill>
        <p:spPr>
          <a:xfrm>
            <a:off x="0" y="-1"/>
            <a:ext cx="12192003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271FA0-DFA9-4890-82A5-9AEE5C72A657}"/>
              </a:ext>
            </a:extLst>
          </p:cNvPr>
          <p:cNvSpPr/>
          <p:nvPr/>
        </p:nvSpPr>
        <p:spPr>
          <a:xfrm>
            <a:off x="648371" y="5589306"/>
            <a:ext cx="5350246" cy="10635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Ken Fanger, President of On Technology Partners</a:t>
            </a:r>
            <a:endParaRPr lang="en-US" sz="2000" dirty="0"/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kfanger@ontechpartners.com	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216-920-3100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0194F-655A-4FC4-9E44-95D79B69702E}"/>
              </a:ext>
            </a:extLst>
          </p:cNvPr>
          <p:cNvSpPr/>
          <p:nvPr/>
        </p:nvSpPr>
        <p:spPr>
          <a:xfrm>
            <a:off x="3862207" y="2837157"/>
            <a:ext cx="4467585" cy="118368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86ED2-A0C0-43C1-82BB-911E2FF8E099}"/>
              </a:ext>
            </a:extLst>
          </p:cNvPr>
          <p:cNvSpPr txBox="1"/>
          <p:nvPr/>
        </p:nvSpPr>
        <p:spPr>
          <a:xfrm>
            <a:off x="3323494" y="424508"/>
            <a:ext cx="5545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ON TECHNOLOGY PARTNERS PRESENTS: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D85910-617A-4C22-8A36-0724738CD2E8}"/>
              </a:ext>
            </a:extLst>
          </p:cNvPr>
          <p:cNvSpPr txBox="1"/>
          <p:nvPr/>
        </p:nvSpPr>
        <p:spPr>
          <a:xfrm>
            <a:off x="0" y="1848698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Euphorigenic" panose="02000400000000000000" pitchFamily="2" charset="0"/>
              </a:rPr>
              <a:t>RELAX</a:t>
            </a:r>
            <a:r>
              <a:rPr lang="en-US" sz="7200" b="1" dirty="0">
                <a:latin typeface="Euphorigenic" panose="02000400000000000000" pitchFamily="2" charset="0"/>
              </a:rPr>
              <a:t>: </a:t>
            </a:r>
          </a:p>
          <a:p>
            <a:pPr algn="ctr"/>
            <a:r>
              <a:rPr lang="en-US" sz="6000" b="1" dirty="0">
                <a:latin typeface="Euphorigenic" panose="02000400000000000000" pitchFamily="2" charset="0"/>
              </a:rPr>
              <a:t>Humanizing Security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4E9F65-AD4C-D1E4-5700-67D7146C0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95" y="5910471"/>
            <a:ext cx="2304497" cy="7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94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C8542-3731-6D7B-C10D-AD4D533D3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E7CE1D-81B2-8931-96BC-49626778C430}"/>
              </a:ext>
            </a:extLst>
          </p:cNvPr>
          <p:cNvSpPr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STORIES</a:t>
            </a:r>
            <a:endParaRPr lang="en-US" sz="3600" b="0" cap="none" spc="0" dirty="0">
              <a:ln w="0"/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1FACAB8-E047-04FC-204C-2796CDBB137A}"/>
              </a:ext>
            </a:extLst>
          </p:cNvPr>
          <p:cNvSpPr txBox="1"/>
          <p:nvPr/>
        </p:nvSpPr>
        <p:spPr>
          <a:xfrm>
            <a:off x="4817660" y="2797791"/>
            <a:ext cx="3152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all started when…</a:t>
            </a:r>
          </a:p>
        </p:txBody>
      </p:sp>
    </p:spTree>
    <p:extLst>
      <p:ext uri="{BB962C8B-B14F-4D97-AF65-F5344CB8AC3E}">
        <p14:creationId xmlns:p14="http://schemas.microsoft.com/office/powerpoint/2010/main" val="254297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75B37-1D02-2ABF-E73A-5ED6CF7CE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3" b="8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B0771E-4956-29CE-502D-DB45C87B694E}"/>
              </a:ext>
            </a:extLst>
          </p:cNvPr>
          <p:cNvSpPr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SYMPATHY</a:t>
            </a:r>
            <a:endParaRPr lang="en-US" sz="4000" b="0" cap="none" spc="0" dirty="0">
              <a:ln w="0"/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525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id="{F19CFB72-A2C7-7C02-9E39-EAF9ED59AD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4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4750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We think of a rocket scientist as smart - so if they get tricked what chance do we have?">
            <a:extLst>
              <a:ext uri="{FF2B5EF4-FFF2-40B4-BE49-F238E27FC236}">
                <a16:creationId xmlns:a16="http://schemas.microsoft.com/office/drawing/2014/main" id="{A530DA35-1E6F-C4BD-C53E-8B25DA011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r="-1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4737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road, car, ground&#10;&#10;Description automatically generated">
            <a:extLst>
              <a:ext uri="{FF2B5EF4-FFF2-40B4-BE49-F238E27FC236}">
                <a16:creationId xmlns:a16="http://schemas.microsoft.com/office/drawing/2014/main" id="{F1C19818-3605-38A8-3116-4A9936078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r="19047" b="-3"/>
          <a:stretch/>
        </p:blipFill>
        <p:spPr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</p:spPr>
      </p:pic>
      <p:pic>
        <p:nvPicPr>
          <p:cNvPr id="8" name="Picture 7" descr="A white sports car driving on a road&#10;&#10;Description automatically generated with medium confidence">
            <a:extLst>
              <a:ext uri="{FF2B5EF4-FFF2-40B4-BE49-F238E27FC236}">
                <a16:creationId xmlns:a16="http://schemas.microsoft.com/office/drawing/2014/main" id="{FCDF96D3-9307-3171-ED7C-50A387F99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r="17304" b="1"/>
          <a:stretch/>
        </p:blipFill>
        <p:spPr>
          <a:xfrm>
            <a:off x="0" y="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</p:spPr>
      </p:pic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10F987A-6EEA-C015-943B-7A12EF5E6A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8" r="17460" b="-3"/>
          <a:stretch/>
        </p:blipFill>
        <p:spPr>
          <a:xfrm>
            <a:off x="8142534" y="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7C0E618-FF4B-23D4-F9EB-0B987F65B379}"/>
              </a:ext>
            </a:extLst>
          </p:cNvPr>
          <p:cNvSpPr txBox="1"/>
          <p:nvPr/>
        </p:nvSpPr>
        <p:spPr>
          <a:xfrm>
            <a:off x="1741714" y="4557127"/>
            <a:ext cx="316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AWARE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C98F2F-FFF3-71D9-20FD-F38ACDAF22D5}"/>
              </a:ext>
            </a:extLst>
          </p:cNvPr>
          <p:cNvSpPr txBox="1"/>
          <p:nvPr/>
        </p:nvSpPr>
        <p:spPr>
          <a:xfrm>
            <a:off x="5693228" y="4560723"/>
            <a:ext cx="316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ADDRESS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DEACBC-F9FF-3133-B8AE-5DFA36FFE5D9}"/>
              </a:ext>
            </a:extLst>
          </p:cNvPr>
          <p:cNvSpPr txBox="1"/>
          <p:nvPr/>
        </p:nvSpPr>
        <p:spPr>
          <a:xfrm>
            <a:off x="9916885" y="4560722"/>
            <a:ext cx="316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ARISE</a:t>
            </a:r>
          </a:p>
        </p:txBody>
      </p:sp>
    </p:spTree>
    <p:extLst>
      <p:ext uri="{BB962C8B-B14F-4D97-AF65-F5344CB8AC3E}">
        <p14:creationId xmlns:p14="http://schemas.microsoft.com/office/powerpoint/2010/main" val="4292947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674C47-FCDC-4F48-9789-340A32EA90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964" b="114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1A4602-C3F8-453C-BD0C-5B19D283EB8A}"/>
              </a:ext>
            </a:extLst>
          </p:cNvPr>
          <p:cNvSpPr/>
          <p:nvPr/>
        </p:nvSpPr>
        <p:spPr>
          <a:xfrm>
            <a:off x="600791" y="398755"/>
            <a:ext cx="39705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 to: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D70EF4-2D90-4A84-AF33-6186604804F5}"/>
              </a:ext>
            </a:extLst>
          </p:cNvPr>
          <p:cNvSpPr/>
          <p:nvPr/>
        </p:nvSpPr>
        <p:spPr>
          <a:xfrm>
            <a:off x="1139817" y="1997839"/>
            <a:ext cx="3165097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Relax</a:t>
            </a:r>
          </a:p>
          <a:p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Evaluate</a:t>
            </a:r>
          </a:p>
          <a:p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3267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4B6608-CE82-8BED-DB8A-F535005959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</p:sp>
      <p:sp>
        <p:nvSpPr>
          <p:cNvPr id="5" name="Rectangle 4" descr="Unlock">
            <a:extLst>
              <a:ext uri="{FF2B5EF4-FFF2-40B4-BE49-F238E27FC236}">
                <a16:creationId xmlns:a16="http://schemas.microsoft.com/office/drawing/2014/main" id="{C7F63A11-DB03-363B-C523-A49FB3ADD082}"/>
              </a:ext>
            </a:extLst>
          </p:cNvPr>
          <p:cNvSpPr>
            <a:spLocks noChangeAspect="1"/>
          </p:cNvSpPr>
          <p:nvPr/>
        </p:nvSpPr>
        <p:spPr>
          <a:xfrm>
            <a:off x="1914488" y="1064049"/>
            <a:ext cx="2843250" cy="284325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778B568-4C5F-E432-DD7B-14DDBF6C0BB6}"/>
              </a:ext>
            </a:extLst>
          </p:cNvPr>
          <p:cNvSpPr/>
          <p:nvPr/>
        </p:nvSpPr>
        <p:spPr>
          <a:xfrm>
            <a:off x="1398000" y="4109337"/>
            <a:ext cx="4320000" cy="1125000"/>
          </a:xfrm>
          <a:custGeom>
            <a:avLst/>
            <a:gdLst>
              <a:gd name="connsiteX0" fmla="*/ 0 w 4320000"/>
              <a:gd name="connsiteY0" fmla="*/ 0 h 1125000"/>
              <a:gd name="connsiteX1" fmla="*/ 4320000 w 4320000"/>
              <a:gd name="connsiteY1" fmla="*/ 0 h 1125000"/>
              <a:gd name="connsiteX2" fmla="*/ 4320000 w 4320000"/>
              <a:gd name="connsiteY2" fmla="*/ 1125000 h 1125000"/>
              <a:gd name="connsiteX3" fmla="*/ 0 w 4320000"/>
              <a:gd name="connsiteY3" fmla="*/ 1125000 h 1125000"/>
              <a:gd name="connsiteX4" fmla="*/ 0 w 4320000"/>
              <a:gd name="connsiteY4" fmla="*/ 0 h 112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000" h="1125000">
                <a:moveTo>
                  <a:pt x="0" y="0"/>
                </a:moveTo>
                <a:lnTo>
                  <a:pt x="4320000" y="0"/>
                </a:lnTo>
                <a:lnTo>
                  <a:pt x="4320000" y="1125000"/>
                </a:lnTo>
                <a:lnTo>
                  <a:pt x="0" y="1125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600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No one </a:t>
            </a:r>
            <a:r>
              <a:rPr lang="en-US" sz="3600" i="1" kern="1200" dirty="0"/>
              <a:t>wants</a:t>
            </a:r>
            <a:r>
              <a:rPr lang="en-US" sz="3600" kern="1200" dirty="0"/>
              <a:t> to care about cyber security…</a:t>
            </a:r>
          </a:p>
        </p:txBody>
      </p:sp>
      <p:sp>
        <p:nvSpPr>
          <p:cNvPr id="7" name="Rectangle 6" descr="Firefighter">
            <a:extLst>
              <a:ext uri="{FF2B5EF4-FFF2-40B4-BE49-F238E27FC236}">
                <a16:creationId xmlns:a16="http://schemas.microsoft.com/office/drawing/2014/main" id="{C2E68EFB-AC01-ACC2-8B45-FFBFD231D063}"/>
              </a:ext>
            </a:extLst>
          </p:cNvPr>
          <p:cNvSpPr>
            <a:spLocks noChangeAspect="1"/>
          </p:cNvSpPr>
          <p:nvPr/>
        </p:nvSpPr>
        <p:spPr>
          <a:xfrm>
            <a:off x="7258027" y="1122759"/>
            <a:ext cx="2929087" cy="2986578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9B7E7B4-4DC3-02FA-6BDB-4F2DD14C158B}"/>
              </a:ext>
            </a:extLst>
          </p:cNvPr>
          <p:cNvSpPr/>
          <p:nvPr/>
        </p:nvSpPr>
        <p:spPr>
          <a:xfrm>
            <a:off x="6474000" y="4133836"/>
            <a:ext cx="4320000" cy="1125000"/>
          </a:xfrm>
          <a:custGeom>
            <a:avLst/>
            <a:gdLst>
              <a:gd name="connsiteX0" fmla="*/ 0 w 4320000"/>
              <a:gd name="connsiteY0" fmla="*/ 0 h 1125000"/>
              <a:gd name="connsiteX1" fmla="*/ 4320000 w 4320000"/>
              <a:gd name="connsiteY1" fmla="*/ 0 h 1125000"/>
              <a:gd name="connsiteX2" fmla="*/ 4320000 w 4320000"/>
              <a:gd name="connsiteY2" fmla="*/ 1125000 h 1125000"/>
              <a:gd name="connsiteX3" fmla="*/ 0 w 4320000"/>
              <a:gd name="connsiteY3" fmla="*/ 1125000 h 1125000"/>
              <a:gd name="connsiteX4" fmla="*/ 0 w 4320000"/>
              <a:gd name="connsiteY4" fmla="*/ 0 h 112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000" h="1125000">
                <a:moveTo>
                  <a:pt x="0" y="0"/>
                </a:moveTo>
                <a:lnTo>
                  <a:pt x="4320000" y="0"/>
                </a:lnTo>
                <a:lnTo>
                  <a:pt x="4320000" y="1125000"/>
                </a:lnTo>
                <a:lnTo>
                  <a:pt x="0" y="1125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600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but we all care about </a:t>
            </a:r>
            <a:r>
              <a:rPr lang="en-US" sz="3600" b="1" kern="1200" dirty="0">
                <a:solidFill>
                  <a:srgbClr val="FF0000"/>
                </a:solidFill>
              </a:rPr>
              <a:t>SAFETY</a:t>
            </a:r>
            <a:r>
              <a:rPr lang="en-US" sz="3600" kern="1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40334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 on a beach&#10;&#10;Description automatically generated with medium confidence">
            <a:extLst>
              <a:ext uri="{FF2B5EF4-FFF2-40B4-BE49-F238E27FC236}">
                <a16:creationId xmlns:a16="http://schemas.microsoft.com/office/drawing/2014/main" id="{EF133100-DE17-4CD2-B7E5-A5702B1FF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0A749-42C3-4002-A576-966686099AF5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RELAX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355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B04B8DD9-4C0E-4570-BFCC-35B79CA3E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6" r="17690" b="25435"/>
          <a:stretch/>
        </p:blipFill>
        <p:spPr>
          <a:xfrm>
            <a:off x="3179882" y="-2"/>
            <a:ext cx="9012118" cy="6858000"/>
          </a:xfrm>
          <a:prstGeom prst="rect">
            <a:avLst/>
          </a:prstGeom>
        </p:spPr>
      </p:pic>
      <p:sp>
        <p:nvSpPr>
          <p:cNvPr id="34" name="Rectangle 3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B4EB93-153E-4B1D-B720-3AAB618EB5FC}"/>
              </a:ext>
            </a:extLst>
          </p:cNvPr>
          <p:cNvSpPr txBox="1"/>
          <p:nvPr/>
        </p:nvSpPr>
        <p:spPr>
          <a:xfrm>
            <a:off x="1521444" y="-523215"/>
            <a:ext cx="7308658" cy="3889574"/>
          </a:xfrm>
          <a:prstGeom prst="rect">
            <a:avLst/>
          </a:prstGeom>
          <a:solidFill>
            <a:schemeClr val="bg1"/>
          </a:solidFill>
          <a:effectLst>
            <a:softEdge rad="635000"/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ea typeface="+mj-ea"/>
                <a:cs typeface="+mj-cs"/>
              </a:rPr>
              <a:t>Most people </a:t>
            </a:r>
            <a:r>
              <a:rPr lang="en-US" sz="4800" b="1" i="1" dirty="0">
                <a:ea typeface="+mj-ea"/>
                <a:cs typeface="+mj-cs"/>
              </a:rPr>
              <a:t>react</a:t>
            </a:r>
            <a:r>
              <a:rPr lang="en-US" sz="4800" b="1" dirty="0">
                <a:ea typeface="+mj-ea"/>
                <a:cs typeface="+mj-cs"/>
              </a:rPr>
              <a:t>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ea typeface="+mj-ea"/>
                <a:cs typeface="+mj-cs"/>
              </a:rPr>
              <a:t>rather than </a:t>
            </a:r>
            <a:r>
              <a:rPr lang="en-US" sz="4800" b="1" i="1" dirty="0">
                <a:ea typeface="+mj-ea"/>
                <a:cs typeface="+mj-cs"/>
              </a:rPr>
              <a:t>think</a:t>
            </a:r>
            <a:r>
              <a:rPr lang="en-US" sz="4800" b="1" dirty="0">
                <a:ea typeface="+mj-ea"/>
                <a:cs typeface="+mj-cs"/>
              </a:rPr>
              <a:t>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ea typeface="+mj-ea"/>
                <a:cs typeface="+mj-cs"/>
              </a:rPr>
              <a:t>in a crisis…</a:t>
            </a:r>
          </a:p>
        </p:txBody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85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suit&#10;&#10;Description automatically generated">
            <a:extLst>
              <a:ext uri="{FF2B5EF4-FFF2-40B4-BE49-F238E27FC236}">
                <a16:creationId xmlns:a16="http://schemas.microsoft.com/office/drawing/2014/main" id="{0C3AED3F-732D-43BD-B0C9-2622B0408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b="8858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CED0C-E39D-4161-BD7C-E55D967FEFFD}"/>
              </a:ext>
            </a:extLst>
          </p:cNvPr>
          <p:cNvSpPr txBox="1"/>
          <p:nvPr/>
        </p:nvSpPr>
        <p:spPr>
          <a:xfrm>
            <a:off x="0" y="5317240"/>
            <a:ext cx="12191979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Nigerian Prince needs your help!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810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286F0B-7E18-2908-65B5-AB6EF88DCCD6}"/>
              </a:ext>
            </a:extLst>
          </p:cNvPr>
          <p:cNvSpPr txBox="1"/>
          <p:nvPr/>
        </p:nvSpPr>
        <p:spPr>
          <a:xfrm>
            <a:off x="315685" y="3141239"/>
            <a:ext cx="5123089" cy="2727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Victim Shaming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Aware – Address – Arise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RELAX – Evaluate – Act</a:t>
            </a:r>
          </a:p>
        </p:txBody>
      </p:sp>
      <p:pic>
        <p:nvPicPr>
          <p:cNvPr id="3" name="Picture 2" descr="A person in an orange dress&#10;&#10;Description automatically generated with low confidence">
            <a:extLst>
              <a:ext uri="{FF2B5EF4-FFF2-40B4-BE49-F238E27FC236}">
                <a16:creationId xmlns:a16="http://schemas.microsoft.com/office/drawing/2014/main" id="{8B3737B9-8B6C-08D6-61FC-24DD564EC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3" r="18552" b="24120"/>
          <a:stretch/>
        </p:blipFill>
        <p:spPr>
          <a:xfrm>
            <a:off x="5621110" y="0"/>
            <a:ext cx="6577367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BE150E-C872-5975-D478-FD21EB8D0620}"/>
              </a:ext>
            </a:extLst>
          </p:cNvPr>
          <p:cNvSpPr txBox="1"/>
          <p:nvPr/>
        </p:nvSpPr>
        <p:spPr>
          <a:xfrm>
            <a:off x="640081" y="1688971"/>
            <a:ext cx="3474720" cy="8290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/>
              <a:t>We Will Cover</a:t>
            </a:r>
          </a:p>
        </p:txBody>
      </p:sp>
    </p:spTree>
    <p:extLst>
      <p:ext uri="{BB962C8B-B14F-4D97-AF65-F5344CB8AC3E}">
        <p14:creationId xmlns:p14="http://schemas.microsoft.com/office/powerpoint/2010/main" val="2998031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15FF17D5-00B8-4571-A682-FFB658347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1" b="27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34E6A2-7E27-4DB8-BD93-E8356A0884F5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Let’s get modern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32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6E442E07-2950-4547-9470-A11E21056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553DB1-250A-4894-8EB9-FA0AF03C7245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Stop… breathe… relax… and collect yourself.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204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0F9A49-DC4D-4189-8F9D-F2163F69C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D0003-50C0-452E-841F-5157514B0966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Evaluate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501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dog&#10;&#10;Description automatically generated with low confidence">
            <a:extLst>
              <a:ext uri="{FF2B5EF4-FFF2-40B4-BE49-F238E27FC236}">
                <a16:creationId xmlns:a16="http://schemas.microsoft.com/office/drawing/2014/main" id="{223003B5-88AD-4F9E-B607-BDB4C1CC2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1" r="11930" b="11156"/>
          <a:stretch/>
        </p:blipFill>
        <p:spPr>
          <a:xfrm>
            <a:off x="3672909" y="0"/>
            <a:ext cx="85160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5F358-48BA-4857-AF28-A57F03A74143}"/>
              </a:ext>
            </a:extLst>
          </p:cNvPr>
          <p:cNvSpPr txBox="1"/>
          <p:nvPr/>
        </p:nvSpPr>
        <p:spPr>
          <a:xfrm>
            <a:off x="783610" y="1097964"/>
            <a:ext cx="4539018" cy="4662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/>
              <a:t>Remind them: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NEVER click first and ask questions later…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It WILL backfire!</a:t>
            </a:r>
          </a:p>
        </p:txBody>
      </p:sp>
    </p:spTree>
    <p:extLst>
      <p:ext uri="{BB962C8B-B14F-4D97-AF65-F5344CB8AC3E}">
        <p14:creationId xmlns:p14="http://schemas.microsoft.com/office/powerpoint/2010/main" val="631524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8B49E31C-5F7E-4D56-A4F7-6AC0889D53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t="7727" r="16554" b="23391"/>
          <a:stretch/>
        </p:blipFill>
        <p:spPr>
          <a:xfrm>
            <a:off x="5823045" y="-2"/>
            <a:ext cx="6368955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1ADC7BA-381D-4055-9BF7-26D3A98F06BF}"/>
              </a:ext>
            </a:extLst>
          </p:cNvPr>
          <p:cNvSpPr/>
          <p:nvPr/>
        </p:nvSpPr>
        <p:spPr>
          <a:xfrm rot="10534619" flipV="1">
            <a:off x="342510" y="210998"/>
            <a:ext cx="5617029" cy="3755885"/>
          </a:xfrm>
          <a:prstGeom prst="cloudCallout">
            <a:avLst>
              <a:gd name="adj1" fmla="val -81170"/>
              <a:gd name="adj2" fmla="val -2320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4DA7F1-139C-4DD3-9F06-16FE926AFC27}"/>
              </a:ext>
            </a:extLst>
          </p:cNvPr>
          <p:cNvSpPr txBox="1"/>
          <p:nvPr/>
        </p:nvSpPr>
        <p:spPr>
          <a:xfrm>
            <a:off x="1156030" y="1077141"/>
            <a:ext cx="3989987" cy="16313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dirty="0"/>
              <a:t>Trying to pass as you: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44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dirty="0"/>
              <a:t>Who’s that vishing on my phone?</a:t>
            </a:r>
          </a:p>
        </p:txBody>
      </p:sp>
    </p:spTree>
    <p:extLst>
      <p:ext uri="{BB962C8B-B14F-4D97-AF65-F5344CB8AC3E}">
        <p14:creationId xmlns:p14="http://schemas.microsoft.com/office/powerpoint/2010/main" val="2826255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C3FC6-4BBF-4BF9-99B6-AF8203221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8B224-F35C-4EB4-BD00-76922FE6B7E4}"/>
              </a:ext>
            </a:extLst>
          </p:cNvPr>
          <p:cNvSpPr txBox="1"/>
          <p:nvPr/>
        </p:nvSpPr>
        <p:spPr>
          <a:xfrm>
            <a:off x="620624" y="1542495"/>
            <a:ext cx="3764826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First, they came for our phones…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then they came for our texts…</a:t>
            </a:r>
          </a:p>
        </p:txBody>
      </p:sp>
    </p:spTree>
    <p:extLst>
      <p:ext uri="{BB962C8B-B14F-4D97-AF65-F5344CB8AC3E}">
        <p14:creationId xmlns:p14="http://schemas.microsoft.com/office/powerpoint/2010/main" val="1855367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80BD06AA-8C33-412E-BE22-E7B9528B70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01D02F-B38E-4C26-B286-D87454D9FAC8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Think and evaluate 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before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 acting.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333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person, indoor, hair&#10;&#10;Description automatically generated">
            <a:extLst>
              <a:ext uri="{FF2B5EF4-FFF2-40B4-BE49-F238E27FC236}">
                <a16:creationId xmlns:a16="http://schemas.microsoft.com/office/drawing/2014/main" id="{4368208D-EA52-4B08-9836-AC4A25191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145142"/>
            <a:ext cx="12191980" cy="68579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B5DC90-96ED-41E9-8CDE-02A736450156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Now you are ready to ACT.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684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the hand up&#10;&#10;Description automatically generated with medium confidence">
            <a:extLst>
              <a:ext uri="{FF2B5EF4-FFF2-40B4-BE49-F238E27FC236}">
                <a16:creationId xmlns:a16="http://schemas.microsoft.com/office/drawing/2014/main" id="{F4A452F8-94A6-4503-8B15-8CC103F82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t="-1" r="-1" b="-1"/>
          <a:stretch/>
        </p:blipFill>
        <p:spPr>
          <a:xfrm>
            <a:off x="-3047" y="10"/>
            <a:ext cx="901345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1F752B-3231-4494-BF3D-71C5D9ED661E}"/>
              </a:ext>
            </a:extLst>
          </p:cNvPr>
          <p:cNvSpPr txBox="1"/>
          <p:nvPr/>
        </p:nvSpPr>
        <p:spPr>
          <a:xfrm>
            <a:off x="7122177" y="1557619"/>
            <a:ext cx="4164521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Stop!</a:t>
            </a:r>
            <a:br>
              <a:rPr lang="en-US" sz="4000" dirty="0"/>
            </a:br>
            <a:endParaRPr lang="en-US" sz="1600" dirty="0"/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Disconnect</a:t>
            </a:r>
            <a:br>
              <a:rPr lang="en-US" sz="4000" dirty="0"/>
            </a:br>
            <a:endParaRPr lang="en-US" sz="1600" dirty="0"/>
          </a:p>
          <a:p>
            <a:pPr marL="742950" indent="-74295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4000" dirty="0"/>
              <a:t>Contact your trusted support</a:t>
            </a:r>
          </a:p>
        </p:txBody>
      </p:sp>
    </p:spTree>
    <p:extLst>
      <p:ext uri="{BB962C8B-B14F-4D97-AF65-F5344CB8AC3E}">
        <p14:creationId xmlns:p14="http://schemas.microsoft.com/office/powerpoint/2010/main" val="3837474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standing, dress, posing&#10;&#10;Description automatically generated">
            <a:extLst>
              <a:ext uri="{FF2B5EF4-FFF2-40B4-BE49-F238E27FC236}">
                <a16:creationId xmlns:a16="http://schemas.microsoft.com/office/drawing/2014/main" id="{F2AF70B7-4DE1-4A9A-8DCA-99365CB33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" t="-1" r="17837" b="-1"/>
          <a:stretch/>
        </p:blipFill>
        <p:spPr>
          <a:xfrm>
            <a:off x="3643952" y="-13648"/>
            <a:ext cx="8548048" cy="690283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1D775C-7A71-4059-AD65-F389A5002515}"/>
              </a:ext>
            </a:extLst>
          </p:cNvPr>
          <p:cNvSpPr txBox="1"/>
          <p:nvPr/>
        </p:nvSpPr>
        <p:spPr>
          <a:xfrm>
            <a:off x="1128485" y="1557614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Despite what we may think sometimes…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your phone </a:t>
            </a:r>
            <a:r>
              <a:rPr lang="en-US" sz="4000" b="1" i="1" dirty="0"/>
              <a:t>is</a:t>
            </a:r>
            <a:r>
              <a:rPr lang="en-US" sz="4000" dirty="0"/>
              <a:t> your friend.</a:t>
            </a:r>
          </a:p>
        </p:txBody>
      </p:sp>
    </p:spTree>
    <p:extLst>
      <p:ext uri="{BB962C8B-B14F-4D97-AF65-F5344CB8AC3E}">
        <p14:creationId xmlns:p14="http://schemas.microsoft.com/office/powerpoint/2010/main" val="4161149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A87989-BBAB-0A2A-B8B9-2F1F4AA9D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r="18010"/>
          <a:stretch/>
        </p:blipFill>
        <p:spPr bwMode="auto">
          <a:xfrm>
            <a:off x="574164" y="422851"/>
            <a:ext cx="3575715" cy="60122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person, female, posing&#10;&#10;Description automatically generated">
            <a:extLst>
              <a:ext uri="{FF2B5EF4-FFF2-40B4-BE49-F238E27FC236}">
                <a16:creationId xmlns:a16="http://schemas.microsoft.com/office/drawing/2014/main" id="{E62C80B1-9F6E-2274-BA5C-C0B303BDE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45">
            <a:off x="8282999" y="1592945"/>
            <a:ext cx="3308844" cy="484821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DBC8A93-3563-72E6-DB53-0E73569B73B8}"/>
              </a:ext>
            </a:extLst>
          </p:cNvPr>
          <p:cNvSpPr txBox="1">
            <a:spLocks/>
          </p:cNvSpPr>
          <p:nvPr/>
        </p:nvSpPr>
        <p:spPr>
          <a:xfrm>
            <a:off x="4353689" y="422423"/>
            <a:ext cx="5275917" cy="65985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+mn-lt"/>
              </a:rPr>
              <a:t>Meet Your Presenter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AED8911-838D-B704-11B5-573B11FA6ADE}"/>
              </a:ext>
            </a:extLst>
          </p:cNvPr>
          <p:cNvSpPr txBox="1">
            <a:spLocks/>
          </p:cNvSpPr>
          <p:nvPr/>
        </p:nvSpPr>
        <p:spPr>
          <a:xfrm>
            <a:off x="4639453" y="1566135"/>
            <a:ext cx="3976577" cy="3725730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30 years of experience in technology field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CMMC-RP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Cyber Security Focus</a:t>
            </a:r>
            <a:br>
              <a:rPr lang="en-US" dirty="0"/>
            </a:b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cs typeface="Calibri"/>
              </a:rPr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1762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DC2C90D9-A6B3-4440-9F61-57BA80464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8F5FD-CDD4-4615-A9C9-E95EAB06B315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Follow your procedures.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268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942E3-CB42-4054-840B-E6685A1AF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26"/>
          <a:stretch/>
        </p:blipFill>
        <p:spPr>
          <a:xfrm>
            <a:off x="3541486" y="10"/>
            <a:ext cx="8647465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5B1D08-C94A-4B9E-B0CE-7133EBDCEE2B}"/>
              </a:ext>
            </a:extLst>
          </p:cNvPr>
          <p:cNvSpPr txBox="1"/>
          <p:nvPr/>
        </p:nvSpPr>
        <p:spPr>
          <a:xfrm>
            <a:off x="838200" y="1393371"/>
            <a:ext cx="5112657" cy="478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dirty="0"/>
              <a:t>Always follow:</a:t>
            </a:r>
            <a:br>
              <a:rPr lang="en-US" sz="4000" dirty="0"/>
            </a:br>
            <a:endParaRPr lang="en-US" sz="2400" dirty="0"/>
          </a:p>
          <a:p>
            <a:pPr marL="971550" indent="-2286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Relax</a:t>
            </a:r>
          </a:p>
          <a:p>
            <a:pPr marL="971550" indent="-2286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Evaluate</a:t>
            </a:r>
          </a:p>
          <a:p>
            <a:pPr marL="971550" indent="-2286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Act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2400" dirty="0"/>
            </a:br>
            <a:r>
              <a:rPr lang="en-US" sz="4000" dirty="0"/>
              <a:t>when facing hackers.</a:t>
            </a:r>
          </a:p>
        </p:txBody>
      </p:sp>
    </p:spTree>
    <p:extLst>
      <p:ext uri="{BB962C8B-B14F-4D97-AF65-F5344CB8AC3E}">
        <p14:creationId xmlns:p14="http://schemas.microsoft.com/office/powerpoint/2010/main" val="2706959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87FB9-CE11-331C-8CB1-311CFE71BC8C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Fun from the book!</a:t>
            </a:r>
          </a:p>
        </p:txBody>
      </p:sp>
      <p:pic>
        <p:nvPicPr>
          <p:cNvPr id="3" name="Picture 2" descr="A picture containing text, person, female, posing&#10;&#10;Description automatically generated">
            <a:extLst>
              <a:ext uri="{FF2B5EF4-FFF2-40B4-BE49-F238E27FC236}">
                <a16:creationId xmlns:a16="http://schemas.microsoft.com/office/drawing/2014/main" id="{936837C1-AE8D-E116-D420-D64288468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248192"/>
            <a:ext cx="4343473" cy="636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40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C6D1F-C4DE-C2CB-7A7A-0B7ED60C4FC7}"/>
              </a:ext>
            </a:extLst>
          </p:cNvPr>
          <p:cNvSpPr txBox="1"/>
          <p:nvPr/>
        </p:nvSpPr>
        <p:spPr>
          <a:xfrm>
            <a:off x="516130" y="2338135"/>
            <a:ext cx="6755528" cy="230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dirty="0"/>
              <a:t>Email me at </a:t>
            </a:r>
            <a:r>
              <a:rPr lang="en-US" sz="3200" dirty="0">
                <a:hlinkClick r:id="rId2"/>
              </a:rPr>
              <a:t>info@ontechpartners.com</a:t>
            </a:r>
            <a:r>
              <a:rPr lang="en-US" sz="3200" dirty="0"/>
              <a:t> with the subject line: “</a:t>
            </a:r>
            <a:r>
              <a:rPr lang="en-US" sz="3200" b="1" dirty="0"/>
              <a:t>Free Book</a:t>
            </a:r>
            <a:r>
              <a:rPr lang="en-US" sz="3200" dirty="0"/>
              <a:t>”</a:t>
            </a:r>
            <a:r>
              <a:rPr lang="en-US" sz="3200" b="1" dirty="0"/>
              <a:t> </a:t>
            </a:r>
            <a:r>
              <a:rPr lang="en-US" sz="3200" dirty="0"/>
              <a:t>for a</a:t>
            </a:r>
          </a:p>
          <a:p>
            <a:pPr>
              <a:lnSpc>
                <a:spcPct val="114000"/>
              </a:lnSpc>
            </a:pPr>
            <a:r>
              <a:rPr lang="en-US" sz="3200" dirty="0"/>
              <a:t>chance to win a FREE copy of</a:t>
            </a:r>
          </a:p>
          <a:p>
            <a:pPr>
              <a:lnSpc>
                <a:spcPct val="114000"/>
              </a:lnSpc>
            </a:pPr>
            <a:r>
              <a:rPr lang="en-US" sz="3200" b="1" dirty="0"/>
              <a:t>RELAX: A Guide to True Cyber Security!</a:t>
            </a:r>
          </a:p>
        </p:txBody>
      </p:sp>
      <p:pic>
        <p:nvPicPr>
          <p:cNvPr id="3" name="Picture 2" descr="A picture containing text, person, female, posing&#10;&#10;Description automatically generated">
            <a:extLst>
              <a:ext uri="{FF2B5EF4-FFF2-40B4-BE49-F238E27FC236}">
                <a16:creationId xmlns:a16="http://schemas.microsoft.com/office/drawing/2014/main" id="{936837C1-AE8D-E116-D420-D64288468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477">
            <a:off x="7429828" y="435686"/>
            <a:ext cx="4170536" cy="6110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087FB9-CE11-331C-8CB1-311CFE71BC8C}"/>
              </a:ext>
            </a:extLst>
          </p:cNvPr>
          <p:cNvSpPr txBox="1"/>
          <p:nvPr/>
        </p:nvSpPr>
        <p:spPr>
          <a:xfrm>
            <a:off x="297764" y="949521"/>
            <a:ext cx="70022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/>
              <a:t>Enter for a chance to win a FREE copy!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CB9397-2DF5-A38F-1ECA-9292355C6ED0}"/>
              </a:ext>
            </a:extLst>
          </p:cNvPr>
          <p:cNvCxnSpPr/>
          <p:nvPr/>
        </p:nvCxnSpPr>
        <p:spPr>
          <a:xfrm>
            <a:off x="409433" y="1565074"/>
            <a:ext cx="67665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932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FBB397B3-683C-BE66-E5FB-C500855B6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0" r="1" b="1934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F19E4687-05F6-5FAE-B91E-9AF27D78ABBF}"/>
              </a:ext>
            </a:extLst>
          </p:cNvPr>
          <p:cNvSpPr/>
          <p:nvPr/>
        </p:nvSpPr>
        <p:spPr>
          <a:xfrm>
            <a:off x="4244454" y="245659"/>
            <a:ext cx="3630304" cy="1173707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0ED1-A0CF-9946-9608-B8D7215B638F}"/>
              </a:ext>
            </a:extLst>
          </p:cNvPr>
          <p:cNvSpPr txBox="1"/>
          <p:nvPr/>
        </p:nvSpPr>
        <p:spPr>
          <a:xfrm>
            <a:off x="4469642" y="430662"/>
            <a:ext cx="313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Don’t worry– it’s never collapsed before.</a:t>
            </a:r>
          </a:p>
        </p:txBody>
      </p:sp>
    </p:spTree>
    <p:extLst>
      <p:ext uri="{BB962C8B-B14F-4D97-AF65-F5344CB8AC3E}">
        <p14:creationId xmlns:p14="http://schemas.microsoft.com/office/powerpoint/2010/main" val="669338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A553D557-C042-2790-1B28-70D3FA336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7" r="1" b="28910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325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drawing of a person with the mouth open&#10;&#10;Description automatically generated with medium confidence">
            <a:extLst>
              <a:ext uri="{FF2B5EF4-FFF2-40B4-BE49-F238E27FC236}">
                <a16:creationId xmlns:a16="http://schemas.microsoft.com/office/drawing/2014/main" id="{8FE70DE3-B485-E0FE-1983-2CDEB263B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79" y="-64168"/>
            <a:ext cx="8394638" cy="705050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73226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6548521B-ADD2-4338-96E8-44BA37A9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15730"/>
          <a:stretch/>
        </p:blipFill>
        <p:spPr>
          <a:xfrm>
            <a:off x="-3049" y="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BDEAC-BB20-4863-9284-BF63BB9F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589" y="719350"/>
            <a:ext cx="7073498" cy="14437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600" dirty="0">
                <a:latin typeface="+mn-lt"/>
              </a:rPr>
              <a:t>Help us do our jobs better by taking a brief survey to be entered to win a </a:t>
            </a:r>
            <a:br>
              <a:rPr lang="en-US" sz="4600" dirty="0">
                <a:latin typeface="+mn-lt"/>
              </a:rPr>
            </a:br>
            <a:r>
              <a:rPr lang="en-US" sz="4600" dirty="0">
                <a:latin typeface="+mn-lt"/>
              </a:rPr>
              <a:t>$50 Amazon Gift: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17E6F-0296-4EE2-AFEA-C758709D3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340" y="2691095"/>
            <a:ext cx="6361995" cy="65513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1900" dirty="0">
                <a:hlinkClick r:id="rId4"/>
              </a:rPr>
              <a:t>https://www.surveymonkey.com/r/22SZ696?rexr_p=current</a:t>
            </a:r>
            <a:endParaRPr lang="en-US" sz="1900" dirty="0"/>
          </a:p>
        </p:txBody>
      </p:sp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372933E-54B3-4B69-9E3E-A8C89659D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880" y="3499899"/>
            <a:ext cx="2960914" cy="29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20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D22FA1E-E02A-4FC5-BBA6-577D6DA0C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05D27520-F270-4F3D-A46E-76A337B6E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315529 w 12192000"/>
              <a:gd name="connsiteY0" fmla="*/ 4323896 h 6858000"/>
              <a:gd name="connsiteX1" fmla="*/ 6295588 w 12192000"/>
              <a:gd name="connsiteY1" fmla="*/ 4367579 h 6858000"/>
              <a:gd name="connsiteX2" fmla="*/ 6219229 w 12192000"/>
              <a:gd name="connsiteY2" fmla="*/ 4436818 h 6858000"/>
              <a:gd name="connsiteX3" fmla="*/ 6065687 w 12192000"/>
              <a:gd name="connsiteY3" fmla="*/ 4637204 h 6858000"/>
              <a:gd name="connsiteX4" fmla="*/ 5727387 w 12192000"/>
              <a:gd name="connsiteY4" fmla="*/ 5460076 h 6858000"/>
              <a:gd name="connsiteX5" fmla="*/ 5620972 w 12192000"/>
              <a:gd name="connsiteY5" fmla="*/ 5725836 h 6858000"/>
              <a:gd name="connsiteX6" fmla="*/ 5707795 w 12192000"/>
              <a:gd name="connsiteY6" fmla="*/ 5790089 h 6858000"/>
              <a:gd name="connsiteX7" fmla="*/ 5554627 w 12192000"/>
              <a:gd name="connsiteY7" fmla="*/ 6078873 h 6858000"/>
              <a:gd name="connsiteX8" fmla="*/ 5373489 w 12192000"/>
              <a:gd name="connsiteY8" fmla="*/ 6402408 h 6858000"/>
              <a:gd name="connsiteX9" fmla="*/ 5099999 w 12192000"/>
              <a:gd name="connsiteY9" fmla="*/ 6827527 h 6858000"/>
              <a:gd name="connsiteX10" fmla="*/ 5078133 w 12192000"/>
              <a:gd name="connsiteY10" fmla="*/ 6857998 h 6858000"/>
              <a:gd name="connsiteX11" fmla="*/ 9179960 w 12192000"/>
              <a:gd name="connsiteY11" fmla="*/ 6857998 h 6858000"/>
              <a:gd name="connsiteX12" fmla="*/ 9179960 w 12192000"/>
              <a:gd name="connsiteY12" fmla="*/ 4323896 h 6858000"/>
              <a:gd name="connsiteX13" fmla="*/ 0 w 12192000"/>
              <a:gd name="connsiteY13" fmla="*/ 0 h 6858000"/>
              <a:gd name="connsiteX14" fmla="*/ 5872711 w 12192000"/>
              <a:gd name="connsiteY14" fmla="*/ 0 h 6858000"/>
              <a:gd name="connsiteX15" fmla="*/ 5885421 w 12192000"/>
              <a:gd name="connsiteY15" fmla="*/ 20207 h 6858000"/>
              <a:gd name="connsiteX16" fmla="*/ 5925300 w 12192000"/>
              <a:gd name="connsiteY16" fmla="*/ 48911 h 6858000"/>
              <a:gd name="connsiteX17" fmla="*/ 5940039 w 12192000"/>
              <a:gd name="connsiteY17" fmla="*/ 101212 h 6858000"/>
              <a:gd name="connsiteX18" fmla="*/ 5969942 w 12192000"/>
              <a:gd name="connsiteY18" fmla="*/ 311282 h 6858000"/>
              <a:gd name="connsiteX19" fmla="*/ 5961238 w 12192000"/>
              <a:gd name="connsiteY19" fmla="*/ 357643 h 6858000"/>
              <a:gd name="connsiteX20" fmla="*/ 5917195 w 12192000"/>
              <a:gd name="connsiteY20" fmla="*/ 420369 h 6858000"/>
              <a:gd name="connsiteX21" fmla="*/ 5882753 w 12192000"/>
              <a:gd name="connsiteY21" fmla="*/ 556832 h 6858000"/>
              <a:gd name="connsiteX22" fmla="*/ 5814490 w 12192000"/>
              <a:gd name="connsiteY22" fmla="*/ 757416 h 6858000"/>
              <a:gd name="connsiteX23" fmla="*/ 5780064 w 12192000"/>
              <a:gd name="connsiteY23" fmla="*/ 817804 h 6858000"/>
              <a:gd name="connsiteX24" fmla="*/ 5808232 w 12192000"/>
              <a:gd name="connsiteY24" fmla="*/ 850533 h 6858000"/>
              <a:gd name="connsiteX25" fmla="*/ 5906473 w 12192000"/>
              <a:gd name="connsiteY25" fmla="*/ 1076571 h 6858000"/>
              <a:gd name="connsiteX26" fmla="*/ 5778623 w 12192000"/>
              <a:gd name="connsiteY26" fmla="*/ 1369280 h 6858000"/>
              <a:gd name="connsiteX27" fmla="*/ 5710841 w 12192000"/>
              <a:gd name="connsiteY27" fmla="*/ 1462628 h 6858000"/>
              <a:gd name="connsiteX28" fmla="*/ 5846774 w 12192000"/>
              <a:gd name="connsiteY28" fmla="*/ 1455933 h 6858000"/>
              <a:gd name="connsiteX29" fmla="*/ 5897329 w 12192000"/>
              <a:gd name="connsiteY29" fmla="*/ 1553073 h 6858000"/>
              <a:gd name="connsiteX30" fmla="*/ 5919735 w 12192000"/>
              <a:gd name="connsiteY30" fmla="*/ 1602736 h 6858000"/>
              <a:gd name="connsiteX31" fmla="*/ 6057874 w 12192000"/>
              <a:gd name="connsiteY31" fmla="*/ 1910648 h 6858000"/>
              <a:gd name="connsiteX32" fmla="*/ 6039719 w 12192000"/>
              <a:gd name="connsiteY32" fmla="*/ 2010547 h 6858000"/>
              <a:gd name="connsiteX33" fmla="*/ 5841713 w 12192000"/>
              <a:gd name="connsiteY33" fmla="*/ 2520599 h 6858000"/>
              <a:gd name="connsiteX34" fmla="*/ 6071734 w 12192000"/>
              <a:gd name="connsiteY34" fmla="*/ 2593468 h 6858000"/>
              <a:gd name="connsiteX35" fmla="*/ 6092050 w 12192000"/>
              <a:gd name="connsiteY35" fmla="*/ 2806646 h 6858000"/>
              <a:gd name="connsiteX36" fmla="*/ 6215122 w 12192000"/>
              <a:gd name="connsiteY36" fmla="*/ 3021197 h 6858000"/>
              <a:gd name="connsiteX37" fmla="*/ 6338100 w 12192000"/>
              <a:gd name="connsiteY37" fmla="*/ 3178087 h 6858000"/>
              <a:gd name="connsiteX38" fmla="*/ 6343927 w 12192000"/>
              <a:gd name="connsiteY38" fmla="*/ 3194685 h 6858000"/>
              <a:gd name="connsiteX39" fmla="*/ 6343850 w 12192000"/>
              <a:gd name="connsiteY39" fmla="*/ 3201174 h 6858000"/>
              <a:gd name="connsiteX40" fmla="*/ 6366375 w 12192000"/>
              <a:gd name="connsiteY40" fmla="*/ 3271251 h 6858000"/>
              <a:gd name="connsiteX41" fmla="*/ 6369430 w 12192000"/>
              <a:gd name="connsiteY41" fmla="*/ 3276240 h 6858000"/>
              <a:gd name="connsiteX42" fmla="*/ 6392405 w 12192000"/>
              <a:gd name="connsiteY42" fmla="*/ 3360437 h 6858000"/>
              <a:gd name="connsiteX43" fmla="*/ 6397993 w 12192000"/>
              <a:gd name="connsiteY43" fmla="*/ 3390203 h 6858000"/>
              <a:gd name="connsiteX44" fmla="*/ 6394652 w 12192000"/>
              <a:gd name="connsiteY44" fmla="*/ 3402205 h 6858000"/>
              <a:gd name="connsiteX45" fmla="*/ 6366662 w 12192000"/>
              <a:gd name="connsiteY45" fmla="*/ 3442044 h 6858000"/>
              <a:gd name="connsiteX46" fmla="*/ 6320915 w 12192000"/>
              <a:gd name="connsiteY46" fmla="*/ 3701547 h 6858000"/>
              <a:gd name="connsiteX47" fmla="*/ 6364618 w 12192000"/>
              <a:gd name="connsiteY47" fmla="*/ 3743844 h 6858000"/>
              <a:gd name="connsiteX48" fmla="*/ 6370409 w 12192000"/>
              <a:gd name="connsiteY48" fmla="*/ 3754454 h 6858000"/>
              <a:gd name="connsiteX49" fmla="*/ 6373773 w 12192000"/>
              <a:gd name="connsiteY49" fmla="*/ 3768237 h 6858000"/>
              <a:gd name="connsiteX50" fmla="*/ 6375298 w 12192000"/>
              <a:gd name="connsiteY50" fmla="*/ 3796540 h 6858000"/>
              <a:gd name="connsiteX51" fmla="*/ 6253487 w 12192000"/>
              <a:gd name="connsiteY51" fmla="*/ 3856948 h 6858000"/>
              <a:gd name="connsiteX52" fmla="*/ 6385416 w 12192000"/>
              <a:gd name="connsiteY52" fmla="*/ 4014409 h 6858000"/>
              <a:gd name="connsiteX53" fmla="*/ 6374795 w 12192000"/>
              <a:gd name="connsiteY53" fmla="*/ 4038554 h 6858000"/>
              <a:gd name="connsiteX54" fmla="*/ 6351015 w 12192000"/>
              <a:gd name="connsiteY54" fmla="*/ 4150489 h 6858000"/>
              <a:gd name="connsiteX55" fmla="*/ 6340821 w 12192000"/>
              <a:gd name="connsiteY55" fmla="*/ 4212706 h 6858000"/>
              <a:gd name="connsiteX56" fmla="*/ 12191999 w 12192000"/>
              <a:gd name="connsiteY56" fmla="*/ 4212706 h 6858000"/>
              <a:gd name="connsiteX57" fmla="*/ 12191999 w 12192000"/>
              <a:gd name="connsiteY57" fmla="*/ 0 h 6858000"/>
              <a:gd name="connsiteX58" fmla="*/ 12192000 w 12192000"/>
              <a:gd name="connsiteY58" fmla="*/ 0 h 6858000"/>
              <a:gd name="connsiteX59" fmla="*/ 12192000 w 12192000"/>
              <a:gd name="connsiteY59" fmla="*/ 6858000 h 6858000"/>
              <a:gd name="connsiteX60" fmla="*/ 12191999 w 12192000"/>
              <a:gd name="connsiteY60" fmla="*/ 6858000 h 6858000"/>
              <a:gd name="connsiteX61" fmla="*/ 12191999 w 12192000"/>
              <a:gd name="connsiteY61" fmla="*/ 4323902 h 6858000"/>
              <a:gd name="connsiteX62" fmla="*/ 9307672 w 12192000"/>
              <a:gd name="connsiteY62" fmla="*/ 4323902 h 6858000"/>
              <a:gd name="connsiteX63" fmla="*/ 9307672 w 12192000"/>
              <a:gd name="connsiteY63" fmla="*/ 6858000 h 6858000"/>
              <a:gd name="connsiteX64" fmla="*/ 0 w 12192000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2000" h="6858000">
                <a:moveTo>
                  <a:pt x="6315529" y="4323896"/>
                </a:moveTo>
                <a:lnTo>
                  <a:pt x="6295588" y="4367579"/>
                </a:lnTo>
                <a:cubicBezTo>
                  <a:pt x="6278024" y="4397022"/>
                  <a:pt x="6253813" y="4421099"/>
                  <a:pt x="6219229" y="4436818"/>
                </a:cubicBezTo>
                <a:cubicBezTo>
                  <a:pt x="6148079" y="4469666"/>
                  <a:pt x="6116436" y="4572066"/>
                  <a:pt x="6065687" y="4637204"/>
                </a:cubicBezTo>
                <a:cubicBezTo>
                  <a:pt x="5888713" y="4862696"/>
                  <a:pt x="5773979" y="5125824"/>
                  <a:pt x="5727387" y="5460076"/>
                </a:cubicBezTo>
                <a:cubicBezTo>
                  <a:pt x="5714326" y="5552523"/>
                  <a:pt x="5656974" y="5638673"/>
                  <a:pt x="5620972" y="5725836"/>
                </a:cubicBezTo>
                <a:cubicBezTo>
                  <a:pt x="5641553" y="5779043"/>
                  <a:pt x="5738619" y="5631221"/>
                  <a:pt x="5707795" y="5790089"/>
                </a:cubicBezTo>
                <a:cubicBezTo>
                  <a:pt x="5684453" y="5909876"/>
                  <a:pt x="5617437" y="5996827"/>
                  <a:pt x="5554627" y="6078873"/>
                </a:cubicBezTo>
                <a:cubicBezTo>
                  <a:pt x="5482491" y="6172498"/>
                  <a:pt x="5402203" y="6253366"/>
                  <a:pt x="5373489" y="6402408"/>
                </a:cubicBezTo>
                <a:cubicBezTo>
                  <a:pt x="5371924" y="6410357"/>
                  <a:pt x="5276557" y="6577417"/>
                  <a:pt x="5099999" y="6827527"/>
                </a:cubicBezTo>
                <a:lnTo>
                  <a:pt x="5078133" y="6857998"/>
                </a:lnTo>
                <a:lnTo>
                  <a:pt x="9179960" y="6857998"/>
                </a:lnTo>
                <a:lnTo>
                  <a:pt x="9179960" y="4323896"/>
                </a:lnTo>
                <a:close/>
                <a:moveTo>
                  <a:pt x="0" y="0"/>
                </a:moveTo>
                <a:lnTo>
                  <a:pt x="5872711" y="0"/>
                </a:lnTo>
                <a:lnTo>
                  <a:pt x="5885421" y="20207"/>
                </a:lnTo>
                <a:cubicBezTo>
                  <a:pt x="5896481" y="32882"/>
                  <a:pt x="5909484" y="42864"/>
                  <a:pt x="5925300" y="48911"/>
                </a:cubicBezTo>
                <a:cubicBezTo>
                  <a:pt x="5940498" y="54526"/>
                  <a:pt x="5945509" y="75042"/>
                  <a:pt x="5940039" y="101212"/>
                </a:cubicBezTo>
                <a:cubicBezTo>
                  <a:pt x="5921950" y="187894"/>
                  <a:pt x="5936667" y="254951"/>
                  <a:pt x="5969942" y="311282"/>
                </a:cubicBezTo>
                <a:cubicBezTo>
                  <a:pt x="5981709" y="330926"/>
                  <a:pt x="5977292" y="344422"/>
                  <a:pt x="5961238" y="357643"/>
                </a:cubicBezTo>
                <a:cubicBezTo>
                  <a:pt x="5942802" y="372223"/>
                  <a:pt x="5928461" y="393565"/>
                  <a:pt x="5917195" y="420369"/>
                </a:cubicBezTo>
                <a:cubicBezTo>
                  <a:pt x="5898701" y="463685"/>
                  <a:pt x="5889992" y="510050"/>
                  <a:pt x="5882753" y="556832"/>
                </a:cubicBezTo>
                <a:cubicBezTo>
                  <a:pt x="5871511" y="630206"/>
                  <a:pt x="5858246" y="700969"/>
                  <a:pt x="5814490" y="757416"/>
                </a:cubicBezTo>
                <a:cubicBezTo>
                  <a:pt x="5801465" y="774559"/>
                  <a:pt x="5791019" y="796511"/>
                  <a:pt x="5780064" y="817804"/>
                </a:cubicBezTo>
                <a:cubicBezTo>
                  <a:pt x="5783558" y="836359"/>
                  <a:pt x="5792196" y="849005"/>
                  <a:pt x="5808232" y="850533"/>
                </a:cubicBezTo>
                <a:cubicBezTo>
                  <a:pt x="5910296" y="860624"/>
                  <a:pt x="5905771" y="962632"/>
                  <a:pt x="5906473" y="1076571"/>
                </a:cubicBezTo>
                <a:cubicBezTo>
                  <a:pt x="5907545" y="1217584"/>
                  <a:pt x="5849973" y="1296799"/>
                  <a:pt x="5778623" y="1369280"/>
                </a:cubicBezTo>
                <a:cubicBezTo>
                  <a:pt x="5754207" y="1393852"/>
                  <a:pt x="5718605" y="1401742"/>
                  <a:pt x="5710841" y="1462628"/>
                </a:cubicBezTo>
                <a:cubicBezTo>
                  <a:pt x="5753463" y="1508141"/>
                  <a:pt x="5802053" y="1451295"/>
                  <a:pt x="5846774" y="1455933"/>
                </a:cubicBezTo>
                <a:cubicBezTo>
                  <a:pt x="5883727" y="1460129"/>
                  <a:pt x="5943609" y="1438568"/>
                  <a:pt x="5897329" y="1553073"/>
                </a:cubicBezTo>
                <a:cubicBezTo>
                  <a:pt x="5883856" y="1586627"/>
                  <a:pt x="5901366" y="1604100"/>
                  <a:pt x="5919735" y="1602736"/>
                </a:cubicBezTo>
                <a:cubicBezTo>
                  <a:pt x="6068526" y="1589022"/>
                  <a:pt x="6006837" y="1813624"/>
                  <a:pt x="6057874" y="1910648"/>
                </a:cubicBezTo>
                <a:cubicBezTo>
                  <a:pt x="6072264" y="1936644"/>
                  <a:pt x="6059978" y="1992417"/>
                  <a:pt x="6039719" y="2010547"/>
                </a:cubicBezTo>
                <a:cubicBezTo>
                  <a:pt x="5911143" y="2127229"/>
                  <a:pt x="5899692" y="2331836"/>
                  <a:pt x="5841713" y="2520599"/>
                </a:cubicBezTo>
                <a:cubicBezTo>
                  <a:pt x="5912636" y="2572423"/>
                  <a:pt x="5995799" y="2566926"/>
                  <a:pt x="6071734" y="2593468"/>
                </a:cubicBezTo>
                <a:cubicBezTo>
                  <a:pt x="6150607" y="2620843"/>
                  <a:pt x="6151703" y="2655507"/>
                  <a:pt x="6092050" y="2806646"/>
                </a:cubicBezTo>
                <a:cubicBezTo>
                  <a:pt x="6259331" y="2795420"/>
                  <a:pt x="6259331" y="2795420"/>
                  <a:pt x="6215122" y="3021197"/>
                </a:cubicBezTo>
                <a:cubicBezTo>
                  <a:pt x="6259035" y="3016573"/>
                  <a:pt x="6302431" y="3085300"/>
                  <a:pt x="6338100" y="3178087"/>
                </a:cubicBezTo>
                <a:lnTo>
                  <a:pt x="6343927" y="3194685"/>
                </a:lnTo>
                <a:lnTo>
                  <a:pt x="6343850" y="3201174"/>
                </a:lnTo>
                <a:cubicBezTo>
                  <a:pt x="6346866" y="3232770"/>
                  <a:pt x="6355995" y="3253323"/>
                  <a:pt x="6366375" y="3271251"/>
                </a:cubicBezTo>
                <a:lnTo>
                  <a:pt x="6369430" y="3276240"/>
                </a:lnTo>
                <a:lnTo>
                  <a:pt x="6392405" y="3360437"/>
                </a:lnTo>
                <a:lnTo>
                  <a:pt x="6397993" y="3390203"/>
                </a:lnTo>
                <a:lnTo>
                  <a:pt x="6394652" y="3402205"/>
                </a:lnTo>
                <a:cubicBezTo>
                  <a:pt x="6388505" y="3414621"/>
                  <a:pt x="6379344" y="3427747"/>
                  <a:pt x="6366662" y="3442044"/>
                </a:cubicBezTo>
                <a:cubicBezTo>
                  <a:pt x="6239481" y="3584662"/>
                  <a:pt x="6224938" y="3605480"/>
                  <a:pt x="6320915" y="3701547"/>
                </a:cubicBezTo>
                <a:lnTo>
                  <a:pt x="6364618" y="3743844"/>
                </a:lnTo>
                <a:lnTo>
                  <a:pt x="6370409" y="3754454"/>
                </a:lnTo>
                <a:lnTo>
                  <a:pt x="6373773" y="3768237"/>
                </a:lnTo>
                <a:cubicBezTo>
                  <a:pt x="6374277" y="3777528"/>
                  <a:pt x="6374207" y="3788146"/>
                  <a:pt x="6375298" y="3796540"/>
                </a:cubicBezTo>
                <a:cubicBezTo>
                  <a:pt x="6339717" y="3831045"/>
                  <a:pt x="6294642" y="3774365"/>
                  <a:pt x="6253487" y="3856948"/>
                </a:cubicBezTo>
                <a:lnTo>
                  <a:pt x="6385416" y="4014409"/>
                </a:lnTo>
                <a:lnTo>
                  <a:pt x="6374795" y="4038554"/>
                </a:lnTo>
                <a:cubicBezTo>
                  <a:pt x="6363579" y="4073249"/>
                  <a:pt x="6356895" y="4111559"/>
                  <a:pt x="6351015" y="4150489"/>
                </a:cubicBezTo>
                <a:lnTo>
                  <a:pt x="6340821" y="4212706"/>
                </a:lnTo>
                <a:lnTo>
                  <a:pt x="12191999" y="421270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2191999" y="6858000"/>
                </a:lnTo>
                <a:lnTo>
                  <a:pt x="12191999" y="4323902"/>
                </a:lnTo>
                <a:lnTo>
                  <a:pt x="9307672" y="4323902"/>
                </a:lnTo>
                <a:lnTo>
                  <a:pt x="930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32758" y="1167918"/>
            <a:ext cx="5459576" cy="226108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Calibri"/>
                <a:cs typeface="Calibri"/>
              </a:rPr>
              <a:t>Thank you for attending:</a:t>
            </a:r>
            <a:br>
              <a:rPr lang="en-US" sz="4000" b="1" dirty="0">
                <a:solidFill>
                  <a:schemeClr val="tx1"/>
                </a:solidFill>
                <a:latin typeface="Calibri"/>
                <a:cs typeface="Calibri"/>
              </a:rPr>
            </a:br>
            <a:br>
              <a:rPr lang="en-US" sz="4000" b="1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sz="4000" b="1" i="1" dirty="0">
                <a:solidFill>
                  <a:schemeClr val="tx1"/>
                </a:solidFill>
                <a:latin typeface="Calibri"/>
                <a:cs typeface="Calibri"/>
              </a:rPr>
              <a:t>RELAX: Humanizing Security</a:t>
            </a:r>
            <a:br>
              <a:rPr lang="en-US" sz="4000" b="1" dirty="0">
                <a:latin typeface="Euphorigenic" panose="02000400000000000000" pitchFamily="2" charset="0"/>
              </a:rPr>
            </a:br>
            <a:endParaRPr lang="en-US" sz="4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E118B-7C1D-474E-A762-3513A8DBF3DE}"/>
              </a:ext>
            </a:extLst>
          </p:cNvPr>
          <p:cNvSpPr txBox="1"/>
          <p:nvPr/>
        </p:nvSpPr>
        <p:spPr>
          <a:xfrm>
            <a:off x="532758" y="4520575"/>
            <a:ext cx="6973511" cy="216245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Ken Fanger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President</a:t>
            </a:r>
            <a:b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US" sz="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2800" b="0" i="0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Email:</a:t>
            </a:r>
            <a:r>
              <a:rPr lang="en-US" sz="2800" dirty="0"/>
              <a:t> </a:t>
            </a:r>
            <a:r>
              <a:rPr kumimoji="0" lang="en-US" sz="2800" b="0" i="0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n-US" sz="2800" dirty="0"/>
              <a:t>     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kfanger@ontechpartners.com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cs typeface="Calibri"/>
              </a:rPr>
              <a:t>Phone:     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216-920-3100</a:t>
            </a:r>
            <a:endParaRPr lang="en-US" sz="28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Website:</a:t>
            </a:r>
            <a:r>
              <a:rPr lang="en-US" sz="2800" dirty="0"/>
              <a:t>  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ontechnologypartners.com</a:t>
            </a:r>
            <a:endParaRPr lang="en-US" sz="28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cs typeface="Calibri"/>
            </a:endParaRPr>
          </a:p>
        </p:txBody>
      </p:sp>
      <p:pic>
        <p:nvPicPr>
          <p:cNvPr id="6" name="Picture 6" descr="A sign above a store&#10;&#10;Description generated with very high confidence">
            <a:extLst>
              <a:ext uri="{FF2B5EF4-FFF2-40B4-BE49-F238E27FC236}">
                <a16:creationId xmlns:a16="http://schemas.microsoft.com/office/drawing/2014/main" id="{E230A986-0D87-404B-B928-F62160FDB0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929"/>
          <a:stretch/>
        </p:blipFill>
        <p:spPr>
          <a:xfrm>
            <a:off x="6810864" y="515546"/>
            <a:ext cx="4797004" cy="356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54994B-2BD3-4EE6-1D9A-21D51B76D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488" y="5305425"/>
            <a:ext cx="3854329" cy="12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4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DF598B-1F18-4D7B-B8D0-62F3CBD024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8126" y="0"/>
            <a:ext cx="1214387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9F6BB6-CF16-4EC0-BD19-A0DBE05D5481}"/>
              </a:ext>
            </a:extLst>
          </p:cNvPr>
          <p:cNvSpPr txBox="1"/>
          <p:nvPr/>
        </p:nvSpPr>
        <p:spPr>
          <a:xfrm>
            <a:off x="2671010" y="3719242"/>
            <a:ext cx="6898105" cy="1785104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03766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93970F-F7F6-E32D-2BB9-92D855D1C8A6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“YOU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CAN’T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PATCH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STUPID!”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E2DD468-BC07-705D-AFEC-E39470899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50" y="426775"/>
            <a:ext cx="6098651" cy="617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85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ECDA678-5595-FB81-A881-B71E590ED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9" b="14027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40FA02-894C-43EF-E026-722F85B77951}"/>
              </a:ext>
            </a:extLst>
          </p:cNvPr>
          <p:cNvSpPr/>
          <p:nvPr/>
        </p:nvSpPr>
        <p:spPr>
          <a:xfrm rot="19688189">
            <a:off x="142836" y="728190"/>
            <a:ext cx="317176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</a:rPr>
              <a:t>NERD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A1217-2942-45B1-F15E-9A9EE16E0BEC}"/>
              </a:ext>
            </a:extLst>
          </p:cNvPr>
          <p:cNvSpPr/>
          <p:nvPr/>
        </p:nvSpPr>
        <p:spPr>
          <a:xfrm rot="1748875">
            <a:off x="7952409" y="2179657"/>
            <a:ext cx="460815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</a:rPr>
              <a:t>DORK</a:t>
            </a:r>
          </a:p>
        </p:txBody>
      </p:sp>
    </p:spTree>
    <p:extLst>
      <p:ext uri="{BB962C8B-B14F-4D97-AF65-F5344CB8AC3E}">
        <p14:creationId xmlns:p14="http://schemas.microsoft.com/office/powerpoint/2010/main" val="1896723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with her hands on her face&#10;&#10;Description automatically generated with low confidence">
            <a:extLst>
              <a:ext uri="{FF2B5EF4-FFF2-40B4-BE49-F238E27FC236}">
                <a16:creationId xmlns:a16="http://schemas.microsoft.com/office/drawing/2014/main" id="{42B348F0-ED00-4200-A154-0CF4DE644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EC3227-BACA-0CDA-825F-5D75D388CBFA}"/>
              </a:ext>
            </a:extLst>
          </p:cNvPr>
          <p:cNvSpPr/>
          <p:nvPr/>
        </p:nvSpPr>
        <p:spPr>
          <a:xfrm rot="20082521">
            <a:off x="759257" y="907460"/>
            <a:ext cx="36184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STUPID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E4C9B-2C6C-B2D8-04AE-BBD5452DF208}"/>
              </a:ext>
            </a:extLst>
          </p:cNvPr>
          <p:cNvSpPr/>
          <p:nvPr/>
        </p:nvSpPr>
        <p:spPr>
          <a:xfrm rot="20280318">
            <a:off x="8736176" y="4377065"/>
            <a:ext cx="27967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IDIOT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B83792-F4C5-53C1-E655-7E4163BF6F60}"/>
              </a:ext>
            </a:extLst>
          </p:cNvPr>
          <p:cNvSpPr/>
          <p:nvPr/>
        </p:nvSpPr>
        <p:spPr>
          <a:xfrm rot="2209642">
            <a:off x="598905" y="4234540"/>
            <a:ext cx="32528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DUMB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F06644-D9B7-628D-0418-4E11B4EB2A24}"/>
              </a:ext>
            </a:extLst>
          </p:cNvPr>
          <p:cNvSpPr/>
          <p:nvPr/>
        </p:nvSpPr>
        <p:spPr>
          <a:xfrm rot="1442564">
            <a:off x="7567809" y="1180494"/>
            <a:ext cx="42448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FOOLISH</a:t>
            </a:r>
          </a:p>
        </p:txBody>
      </p:sp>
    </p:spTree>
    <p:extLst>
      <p:ext uri="{BB962C8B-B14F-4D97-AF65-F5344CB8AC3E}">
        <p14:creationId xmlns:p14="http://schemas.microsoft.com/office/powerpoint/2010/main" val="3258530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 this how we are making each otherfeel - we &quot;can't patch stupid but we can make everyone feel smart&quot;">
            <a:extLst>
              <a:ext uri="{FF2B5EF4-FFF2-40B4-BE49-F238E27FC236}">
                <a16:creationId xmlns:a16="http://schemas.microsoft.com/office/drawing/2014/main" id="{C4CFEB38-5AAC-43A7-E081-95EE6EC83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504A54-118C-65CF-366F-AD20FBF6F487}"/>
              </a:ext>
            </a:extLst>
          </p:cNvPr>
          <p:cNvSpPr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SHAMING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206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, dining table&#10;&#10;Description automatically generated">
            <a:extLst>
              <a:ext uri="{FF2B5EF4-FFF2-40B4-BE49-F238E27FC236}">
                <a16:creationId xmlns:a16="http://schemas.microsoft.com/office/drawing/2014/main" id="{68D47E5D-C132-6F48-3C33-CC26196BB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08C0AA-F131-2009-85D1-43057749DE5F}"/>
              </a:ext>
            </a:extLst>
          </p:cNvPr>
          <p:cNvSpPr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SHARING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770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E462EA717A3040BEF5806A52F1B16B" ma:contentTypeVersion="16" ma:contentTypeDescription="Create a new document." ma:contentTypeScope="" ma:versionID="2302aedf10ba0607eb2e52d9a923255d">
  <xsd:schema xmlns:xsd="http://www.w3.org/2001/XMLSchema" xmlns:xs="http://www.w3.org/2001/XMLSchema" xmlns:p="http://schemas.microsoft.com/office/2006/metadata/properties" xmlns:ns2="130028ff-c596-47e3-ad54-5d8c4e6a93d1" xmlns:ns3="bd58077a-5bba-4d6d-be7d-942858065c39" targetNamespace="http://schemas.microsoft.com/office/2006/metadata/properties" ma:root="true" ma:fieldsID="75054ec61a02db6fadbdbd651817cfaa" ns2:_="" ns3:_="">
    <xsd:import namespace="130028ff-c596-47e3-ad54-5d8c4e6a93d1"/>
    <xsd:import namespace="bd58077a-5bba-4d6d-be7d-942858065c3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028ff-c596-47e3-ad54-5d8c4e6a93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9e262f2-2827-447f-a5d8-e6756c3962eb}" ma:internalName="TaxCatchAll" ma:showField="CatchAllData" ma:web="130028ff-c596-47e3-ad54-5d8c4e6a93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58077a-5bba-4d6d-be7d-942858065c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00ea07e-d453-4c43-b8a2-6de3ebb208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bd58077a-5bba-4d6d-be7d-942858065c39" xsi:nil="true"/>
    <SharedWithUsers xmlns="130028ff-c596-47e3-ad54-5d8c4e6a93d1">
      <UserInfo>
        <DisplayName>Shanti Harkness</DisplayName>
        <AccountId>705</AccountId>
        <AccountType/>
      </UserInfo>
      <UserInfo>
        <DisplayName>Marc Cibella</DisplayName>
        <AccountId>281</AccountId>
        <AccountType/>
      </UserInfo>
    </SharedWithUsers>
    <TaxCatchAll xmlns="130028ff-c596-47e3-ad54-5d8c4e6a93d1" xsi:nil="true"/>
    <lcf76f155ced4ddcb4097134ff3c332f xmlns="bd58077a-5bba-4d6d-be7d-942858065c3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58D918-29DC-486F-A5A1-27AA798FFD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0028ff-c596-47e3-ad54-5d8c4e6a93d1"/>
    <ds:schemaRef ds:uri="bd58077a-5bba-4d6d-be7d-942858065c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A56FF6-92BD-46DE-9059-01B9F08E88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90717D-CB20-4004-8DD0-01756D9D039A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bd58077a-5bba-4d6d-be7d-942858065c39"/>
    <ds:schemaRef ds:uri="130028ff-c596-47e3-ad54-5d8c4e6a93d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0</TotalTime>
  <Words>364</Words>
  <Application>Microsoft Office PowerPoint</Application>
  <PresentationFormat>Widescreen</PresentationFormat>
  <Paragraphs>88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Euphorigenic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Help us do our jobs better by taking a brief survey to be entered to win a  $50 Amazon Gift:</vt:lpstr>
      <vt:lpstr>Thank you for attending:  RELAX: Humanizing Security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 Security</dc:title>
  <dc:creator/>
  <cp:lastModifiedBy/>
  <cp:revision>331</cp:revision>
  <dcterms:created xsi:type="dcterms:W3CDTF">2021-01-07T18:19:52Z</dcterms:created>
  <dcterms:modified xsi:type="dcterms:W3CDTF">2023-04-13T18:07:02Z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0x0101002DE462EA717A3040BEF5806A52F1B16B</vt:lpwstr>
  </property>
  <property fmtid="{D5CDD505-2E9C-101B-9397-08002B2CF9AE}" pid="3" name="MediaServiceImageTags">
    <vt:lpwstr/>
  </property>
</Properties>
</file>