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75"/>
  </p:notesMasterIdLst>
  <p:sldIdLst>
    <p:sldId id="1109" r:id="rId5"/>
    <p:sldId id="1136" r:id="rId6"/>
    <p:sldId id="1133" r:id="rId7"/>
    <p:sldId id="1072" r:id="rId8"/>
    <p:sldId id="974" r:id="rId9"/>
    <p:sldId id="323" r:id="rId10"/>
    <p:sldId id="971" r:id="rId11"/>
    <p:sldId id="999" r:id="rId12"/>
    <p:sldId id="1134" r:id="rId13"/>
    <p:sldId id="1005" r:id="rId14"/>
    <p:sldId id="1112" r:id="rId15"/>
    <p:sldId id="1135" r:id="rId16"/>
    <p:sldId id="1137" r:id="rId17"/>
    <p:sldId id="1024" r:id="rId18"/>
    <p:sldId id="1030" r:id="rId19"/>
    <p:sldId id="1034" r:id="rId20"/>
    <p:sldId id="1035" r:id="rId21"/>
    <p:sldId id="1138" r:id="rId22"/>
    <p:sldId id="1079" r:id="rId23"/>
    <p:sldId id="1139" r:id="rId24"/>
    <p:sldId id="1111" r:id="rId25"/>
    <p:sldId id="1140" r:id="rId26"/>
    <p:sldId id="1100" r:id="rId27"/>
    <p:sldId id="1013" r:id="rId28"/>
    <p:sldId id="1008" r:id="rId29"/>
    <p:sldId id="320" r:id="rId30"/>
    <p:sldId id="1077" r:id="rId31"/>
    <p:sldId id="1078" r:id="rId32"/>
    <p:sldId id="1097" r:id="rId33"/>
    <p:sldId id="1106" r:id="rId34"/>
    <p:sldId id="1105" r:id="rId35"/>
    <p:sldId id="1107" r:id="rId36"/>
    <p:sldId id="1069" r:id="rId37"/>
    <p:sldId id="1114" r:id="rId38"/>
    <p:sldId id="1060" r:id="rId39"/>
    <p:sldId id="1113" r:id="rId40"/>
    <p:sldId id="1075" r:id="rId41"/>
    <p:sldId id="1073" r:id="rId42"/>
    <p:sldId id="1074" r:id="rId43"/>
    <p:sldId id="1080" r:id="rId44"/>
    <p:sldId id="1081" r:id="rId45"/>
    <p:sldId id="1082" r:id="rId46"/>
    <p:sldId id="1083" r:id="rId47"/>
    <p:sldId id="1090" r:id="rId48"/>
    <p:sldId id="1088" r:id="rId49"/>
    <p:sldId id="1116" r:id="rId50"/>
    <p:sldId id="1102" r:id="rId51"/>
    <p:sldId id="1099" r:id="rId52"/>
    <p:sldId id="1084" r:id="rId53"/>
    <p:sldId id="1085" r:id="rId54"/>
    <p:sldId id="1086" r:id="rId55"/>
    <p:sldId id="1091" r:id="rId56"/>
    <p:sldId id="1092" r:id="rId57"/>
    <p:sldId id="1093" r:id="rId58"/>
    <p:sldId id="1141" r:id="rId59"/>
    <p:sldId id="1089" r:id="rId60"/>
    <p:sldId id="1087" r:id="rId61"/>
    <p:sldId id="1098" r:id="rId62"/>
    <p:sldId id="1101" r:id="rId63"/>
    <p:sldId id="1115" r:id="rId64"/>
    <p:sldId id="1104" r:id="rId65"/>
    <p:sldId id="1096" r:id="rId66"/>
    <p:sldId id="1094" r:id="rId67"/>
    <p:sldId id="1110" r:id="rId68"/>
    <p:sldId id="1095" r:id="rId69"/>
    <p:sldId id="1103" r:id="rId70"/>
    <p:sldId id="1062" r:id="rId71"/>
    <p:sldId id="1063" r:id="rId72"/>
    <p:sldId id="351" r:id="rId73"/>
    <p:sldId id="350"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1"/>
    <a:srgbClr val="FF0066"/>
    <a:srgbClr val="F68428"/>
    <a:srgbClr val="004F7F"/>
    <a:srgbClr val="F4B325"/>
    <a:srgbClr val="190129"/>
    <a:srgbClr val="762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6FA0A-2B6D-4F92-A623-829EB0887904}" v="107" dt="2023-12-14T03:49:36.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87666" autoAdjust="0"/>
  </p:normalViewPr>
  <p:slideViewPr>
    <p:cSldViewPr snapToGrid="0">
      <p:cViewPr varScale="1">
        <p:scale>
          <a:sx n="73" d="100"/>
          <a:sy n="73" d="100"/>
        </p:scale>
        <p:origin x="1315"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Hatter" userId="c6fd83b5-f701-4e6f-ad93-0415a5f3ef90" providerId="ADAL" clId="{5D56FA0A-2B6D-4F92-A623-829EB0887904}"/>
    <pc:docChg chg="undo custSel addSld delSld modSld sldOrd delMainMaster">
      <pc:chgData name="Dave Hatter" userId="c6fd83b5-f701-4e6f-ad93-0415a5f3ef90" providerId="ADAL" clId="{5D56FA0A-2B6D-4F92-A623-829EB0887904}" dt="2023-12-14T12:20:39.970" v="343" actId="20577"/>
      <pc:docMkLst>
        <pc:docMk/>
      </pc:docMkLst>
      <pc:sldChg chg="modSp">
        <pc:chgData name="Dave Hatter" userId="c6fd83b5-f701-4e6f-ad93-0415a5f3ef90" providerId="ADAL" clId="{5D56FA0A-2B6D-4F92-A623-829EB0887904}" dt="2023-12-14T03:16:13.363" v="134" actId="255"/>
        <pc:sldMkLst>
          <pc:docMk/>
          <pc:sldMk cId="3311098679" sldId="320"/>
        </pc:sldMkLst>
        <pc:spChg chg="mod">
          <ac:chgData name="Dave Hatter" userId="c6fd83b5-f701-4e6f-ad93-0415a5f3ef90" providerId="ADAL" clId="{5D56FA0A-2B6D-4F92-A623-829EB0887904}" dt="2023-12-14T03:16:13.363" v="134" actId="255"/>
          <ac:spMkLst>
            <pc:docMk/>
            <pc:sldMk cId="3311098679" sldId="320"/>
            <ac:spMk id="7" creationId="{8339B854-29F2-47FF-8D2D-DF50E0BC6CB0}"/>
          </ac:spMkLst>
        </pc:spChg>
      </pc:sldChg>
      <pc:sldChg chg="modSp mod">
        <pc:chgData name="Dave Hatter" userId="c6fd83b5-f701-4e6f-ad93-0415a5f3ef90" providerId="ADAL" clId="{5D56FA0A-2B6D-4F92-A623-829EB0887904}" dt="2023-12-14T03:17:33.314" v="142" actId="20577"/>
        <pc:sldMkLst>
          <pc:docMk/>
          <pc:sldMk cId="1734933153" sldId="350"/>
        </pc:sldMkLst>
        <pc:spChg chg="mod">
          <ac:chgData name="Dave Hatter" userId="c6fd83b5-f701-4e6f-ad93-0415a5f3ef90" providerId="ADAL" clId="{5D56FA0A-2B6D-4F92-A623-829EB0887904}" dt="2023-12-14T03:17:33.314" v="142" actId="20577"/>
          <ac:spMkLst>
            <pc:docMk/>
            <pc:sldMk cId="1734933153" sldId="350"/>
            <ac:spMk id="14" creationId="{41F7BA52-B1F3-4268-9597-0749E9A9B161}"/>
          </ac:spMkLst>
        </pc:spChg>
      </pc:sldChg>
      <pc:sldChg chg="del">
        <pc:chgData name="Dave Hatter" userId="c6fd83b5-f701-4e6f-ad93-0415a5f3ef90" providerId="ADAL" clId="{5D56FA0A-2B6D-4F92-A623-829EB0887904}" dt="2023-12-13T03:39:35.932" v="36" actId="47"/>
        <pc:sldMkLst>
          <pc:docMk/>
          <pc:sldMk cId="1278382872" sldId="452"/>
        </pc:sldMkLst>
      </pc:sldChg>
      <pc:sldChg chg="del">
        <pc:chgData name="Dave Hatter" userId="c6fd83b5-f701-4e6f-ad93-0415a5f3ef90" providerId="ADAL" clId="{5D56FA0A-2B6D-4F92-A623-829EB0887904}" dt="2023-12-13T03:35:31.507" v="1" actId="47"/>
        <pc:sldMkLst>
          <pc:docMk/>
          <pc:sldMk cId="2940294600" sldId="479"/>
        </pc:sldMkLst>
      </pc:sldChg>
      <pc:sldChg chg="del">
        <pc:chgData name="Dave Hatter" userId="c6fd83b5-f701-4e6f-ad93-0415a5f3ef90" providerId="ADAL" clId="{5D56FA0A-2B6D-4F92-A623-829EB0887904}" dt="2023-12-13T03:35:31.507" v="1" actId="47"/>
        <pc:sldMkLst>
          <pc:docMk/>
          <pc:sldMk cId="2288184803" sldId="480"/>
        </pc:sldMkLst>
      </pc:sldChg>
      <pc:sldChg chg="modSp add del mod">
        <pc:chgData name="Dave Hatter" userId="c6fd83b5-f701-4e6f-ad93-0415a5f3ef90" providerId="ADAL" clId="{5D56FA0A-2B6D-4F92-A623-829EB0887904}" dt="2023-12-13T03:39:02.782" v="34" actId="47"/>
        <pc:sldMkLst>
          <pc:docMk/>
          <pc:sldMk cId="243795988" sldId="1029"/>
        </pc:sldMkLst>
        <pc:spChg chg="mod">
          <ac:chgData name="Dave Hatter" userId="c6fd83b5-f701-4e6f-ad93-0415a5f3ef90" providerId="ADAL" clId="{5D56FA0A-2B6D-4F92-A623-829EB0887904}" dt="2023-12-13T03:36:04.831" v="4"/>
          <ac:spMkLst>
            <pc:docMk/>
            <pc:sldMk cId="243795988" sldId="1029"/>
            <ac:spMk id="2" creationId="{B4F060F8-E131-9FF1-32A0-22B36092F57F}"/>
          </ac:spMkLst>
        </pc:spChg>
      </pc:sldChg>
      <pc:sldChg chg="mod modShow">
        <pc:chgData name="Dave Hatter" userId="c6fd83b5-f701-4e6f-ad93-0415a5f3ef90" providerId="ADAL" clId="{5D56FA0A-2B6D-4F92-A623-829EB0887904}" dt="2023-12-14T03:39:54.935" v="281" actId="729"/>
        <pc:sldMkLst>
          <pc:docMk/>
          <pc:sldMk cId="2860817089" sldId="1030"/>
        </pc:sldMkLst>
      </pc:sldChg>
      <pc:sldChg chg="mod modShow">
        <pc:chgData name="Dave Hatter" userId="c6fd83b5-f701-4e6f-ad93-0415a5f3ef90" providerId="ADAL" clId="{5D56FA0A-2B6D-4F92-A623-829EB0887904}" dt="2023-12-14T03:40:02.166" v="282" actId="729"/>
        <pc:sldMkLst>
          <pc:docMk/>
          <pc:sldMk cId="3658027634" sldId="1034"/>
        </pc:sldMkLst>
      </pc:sldChg>
      <pc:sldChg chg="modSp mod">
        <pc:chgData name="Dave Hatter" userId="c6fd83b5-f701-4e6f-ad93-0415a5f3ef90" providerId="ADAL" clId="{5D56FA0A-2B6D-4F92-A623-829EB0887904}" dt="2023-12-14T03:36:35.670" v="280" actId="255"/>
        <pc:sldMkLst>
          <pc:docMk/>
          <pc:sldMk cId="602815212" sldId="1063"/>
        </pc:sldMkLst>
        <pc:spChg chg="mod">
          <ac:chgData name="Dave Hatter" userId="c6fd83b5-f701-4e6f-ad93-0415a5f3ef90" providerId="ADAL" clId="{5D56FA0A-2B6D-4F92-A623-829EB0887904}" dt="2023-12-14T03:36:35.670" v="280" actId="255"/>
          <ac:spMkLst>
            <pc:docMk/>
            <pc:sldMk cId="602815212" sldId="1063"/>
            <ac:spMk id="3" creationId="{DD3062B4-8895-3D6D-DC58-0595E6FC5853}"/>
          </ac:spMkLst>
        </pc:spChg>
      </pc:sldChg>
      <pc:sldChg chg="add del">
        <pc:chgData name="Dave Hatter" userId="c6fd83b5-f701-4e6f-ad93-0415a5f3ef90" providerId="ADAL" clId="{5D56FA0A-2B6D-4F92-A623-829EB0887904}" dt="2023-12-13T03:35:35.422" v="2" actId="47"/>
        <pc:sldMkLst>
          <pc:docMk/>
          <pc:sldMk cId="1662001030" sldId="1067"/>
        </pc:sldMkLst>
      </pc:sldChg>
      <pc:sldChg chg="modNotesTx">
        <pc:chgData name="Dave Hatter" userId="c6fd83b5-f701-4e6f-ad93-0415a5f3ef90" providerId="ADAL" clId="{5D56FA0A-2B6D-4F92-A623-829EB0887904}" dt="2023-12-14T03:02:52.697" v="58" actId="113"/>
        <pc:sldMkLst>
          <pc:docMk/>
          <pc:sldMk cId="3646052508" sldId="1074"/>
        </pc:sldMkLst>
      </pc:sldChg>
      <pc:sldChg chg="modSp">
        <pc:chgData name="Dave Hatter" userId="c6fd83b5-f701-4e6f-ad93-0415a5f3ef90" providerId="ADAL" clId="{5D56FA0A-2B6D-4F92-A623-829EB0887904}" dt="2023-12-14T03:47:51.888" v="326" actId="255"/>
        <pc:sldMkLst>
          <pc:docMk/>
          <pc:sldMk cId="3763877437" sldId="1077"/>
        </pc:sldMkLst>
        <pc:spChg chg="mod">
          <ac:chgData name="Dave Hatter" userId="c6fd83b5-f701-4e6f-ad93-0415a5f3ef90" providerId="ADAL" clId="{5D56FA0A-2B6D-4F92-A623-829EB0887904}" dt="2023-12-14T03:47:51.888" v="326" actId="255"/>
          <ac:spMkLst>
            <pc:docMk/>
            <pc:sldMk cId="3763877437" sldId="1077"/>
            <ac:spMk id="7" creationId="{8339B854-29F2-47FF-8D2D-DF50E0BC6CB0}"/>
          </ac:spMkLst>
        </pc:spChg>
      </pc:sldChg>
      <pc:sldChg chg="modSp modAnim">
        <pc:chgData name="Dave Hatter" userId="c6fd83b5-f701-4e6f-ad93-0415a5f3ef90" providerId="ADAL" clId="{5D56FA0A-2B6D-4F92-A623-829EB0887904}" dt="2023-12-14T03:13:52.716" v="113" actId="255"/>
        <pc:sldMkLst>
          <pc:docMk/>
          <pc:sldMk cId="3998297651" sldId="1079"/>
        </pc:sldMkLst>
        <pc:spChg chg="mod">
          <ac:chgData name="Dave Hatter" userId="c6fd83b5-f701-4e6f-ad93-0415a5f3ef90" providerId="ADAL" clId="{5D56FA0A-2B6D-4F92-A623-829EB0887904}" dt="2023-12-14T03:13:52.716" v="113" actId="255"/>
          <ac:spMkLst>
            <pc:docMk/>
            <pc:sldMk cId="3998297651" sldId="1079"/>
            <ac:spMk id="9" creationId="{D63AEA16-2F2B-0E21-932E-CEB84C12A05F}"/>
          </ac:spMkLst>
        </pc:spChg>
      </pc:sldChg>
      <pc:sldChg chg="modSp mod modAnim modNotesTx">
        <pc:chgData name="Dave Hatter" userId="c6fd83b5-f701-4e6f-ad93-0415a5f3ef90" providerId="ADAL" clId="{5D56FA0A-2B6D-4F92-A623-829EB0887904}" dt="2023-12-14T03:21:55.830" v="226" actId="20577"/>
        <pc:sldMkLst>
          <pc:docMk/>
          <pc:sldMk cId="2935703656" sldId="1086"/>
        </pc:sldMkLst>
        <pc:spChg chg="mod">
          <ac:chgData name="Dave Hatter" userId="c6fd83b5-f701-4e6f-ad93-0415a5f3ef90" providerId="ADAL" clId="{5D56FA0A-2B6D-4F92-A623-829EB0887904}" dt="2023-12-14T03:19:29.612" v="156"/>
          <ac:spMkLst>
            <pc:docMk/>
            <pc:sldMk cId="2935703656" sldId="1086"/>
            <ac:spMk id="3" creationId="{25EC5121-B321-03A2-6C75-FDEC61801F3E}"/>
          </ac:spMkLst>
        </pc:spChg>
      </pc:sldChg>
      <pc:sldChg chg="modNotesTx">
        <pc:chgData name="Dave Hatter" userId="c6fd83b5-f701-4e6f-ad93-0415a5f3ef90" providerId="ADAL" clId="{5D56FA0A-2B6D-4F92-A623-829EB0887904}" dt="2023-12-14T12:19:45.912" v="339" actId="113"/>
        <pc:sldMkLst>
          <pc:docMk/>
          <pc:sldMk cId="1581440388" sldId="1087"/>
        </pc:sldMkLst>
      </pc:sldChg>
      <pc:sldChg chg="modNotesTx">
        <pc:chgData name="Dave Hatter" userId="c6fd83b5-f701-4e6f-ad93-0415a5f3ef90" providerId="ADAL" clId="{5D56FA0A-2B6D-4F92-A623-829EB0887904}" dt="2023-12-14T03:35:18.625" v="269"/>
        <pc:sldMkLst>
          <pc:docMk/>
          <pc:sldMk cId="4274342666" sldId="1089"/>
        </pc:sldMkLst>
      </pc:sldChg>
      <pc:sldChg chg="modSp">
        <pc:chgData name="Dave Hatter" userId="c6fd83b5-f701-4e6f-ad93-0415a5f3ef90" providerId="ADAL" clId="{5D56FA0A-2B6D-4F92-A623-829EB0887904}" dt="2023-12-14T03:31:15.011" v="263" actId="20577"/>
        <pc:sldMkLst>
          <pc:docMk/>
          <pc:sldMk cId="1316082667" sldId="1092"/>
        </pc:sldMkLst>
        <pc:spChg chg="mod">
          <ac:chgData name="Dave Hatter" userId="c6fd83b5-f701-4e6f-ad93-0415a5f3ef90" providerId="ADAL" clId="{5D56FA0A-2B6D-4F92-A623-829EB0887904}" dt="2023-12-14T03:31:15.011" v="263" actId="20577"/>
          <ac:spMkLst>
            <pc:docMk/>
            <pc:sldMk cId="1316082667" sldId="1092"/>
            <ac:spMk id="3" creationId="{25EC5121-B321-03A2-6C75-FDEC61801F3E}"/>
          </ac:spMkLst>
        </pc:spChg>
      </pc:sldChg>
      <pc:sldChg chg="modSp">
        <pc:chgData name="Dave Hatter" userId="c6fd83b5-f701-4e6f-ad93-0415a5f3ef90" providerId="ADAL" clId="{5D56FA0A-2B6D-4F92-A623-829EB0887904}" dt="2023-12-14T03:31:38.315" v="264" actId="255"/>
        <pc:sldMkLst>
          <pc:docMk/>
          <pc:sldMk cId="1893438436" sldId="1093"/>
        </pc:sldMkLst>
        <pc:spChg chg="mod">
          <ac:chgData name="Dave Hatter" userId="c6fd83b5-f701-4e6f-ad93-0415a5f3ef90" providerId="ADAL" clId="{5D56FA0A-2B6D-4F92-A623-829EB0887904}" dt="2023-12-14T03:31:38.315" v="264" actId="255"/>
          <ac:spMkLst>
            <pc:docMk/>
            <pc:sldMk cId="1893438436" sldId="1093"/>
            <ac:spMk id="3" creationId="{25EC5121-B321-03A2-6C75-FDEC61801F3E}"/>
          </ac:spMkLst>
        </pc:spChg>
      </pc:sldChg>
      <pc:sldChg chg="modSp mod">
        <pc:chgData name="Dave Hatter" userId="c6fd83b5-f701-4e6f-ad93-0415a5f3ef90" providerId="ADAL" clId="{5D56FA0A-2B6D-4F92-A623-829EB0887904}" dt="2023-12-14T03:48:31.636" v="327" actId="255"/>
        <pc:sldMkLst>
          <pc:docMk/>
          <pc:sldMk cId="2691914323" sldId="1106"/>
        </pc:sldMkLst>
        <pc:spChg chg="mod">
          <ac:chgData name="Dave Hatter" userId="c6fd83b5-f701-4e6f-ad93-0415a5f3ef90" providerId="ADAL" clId="{5D56FA0A-2B6D-4F92-A623-829EB0887904}" dt="2023-12-14T03:48:31.636" v="327" actId="255"/>
          <ac:spMkLst>
            <pc:docMk/>
            <pc:sldMk cId="2691914323" sldId="1106"/>
            <ac:spMk id="8" creationId="{388C4910-0E5B-35D5-15B9-D202D3670755}"/>
          </ac:spMkLst>
        </pc:spChg>
      </pc:sldChg>
      <pc:sldChg chg="addSp delSp modSp mod">
        <pc:chgData name="Dave Hatter" userId="c6fd83b5-f701-4e6f-ad93-0415a5f3ef90" providerId="ADAL" clId="{5D56FA0A-2B6D-4F92-A623-829EB0887904}" dt="2023-12-14T03:17:11.515" v="138" actId="20577"/>
        <pc:sldMkLst>
          <pc:docMk/>
          <pc:sldMk cId="3190537478" sldId="1109"/>
        </pc:sldMkLst>
        <pc:spChg chg="del">
          <ac:chgData name="Dave Hatter" userId="c6fd83b5-f701-4e6f-ad93-0415a5f3ef90" providerId="ADAL" clId="{5D56FA0A-2B6D-4F92-A623-829EB0887904}" dt="2023-12-13T03:36:12.250" v="5" actId="478"/>
          <ac:spMkLst>
            <pc:docMk/>
            <pc:sldMk cId="3190537478" sldId="1109"/>
            <ac:spMk id="2" creationId="{5AA052D9-983D-815A-0530-7788F64957F7}"/>
          </ac:spMkLst>
        </pc:spChg>
        <pc:spChg chg="add mod">
          <ac:chgData name="Dave Hatter" userId="c6fd83b5-f701-4e6f-ad93-0415a5f3ef90" providerId="ADAL" clId="{5D56FA0A-2B6D-4F92-A623-829EB0887904}" dt="2023-12-13T03:39:09.044" v="35" actId="1076"/>
          <ac:spMkLst>
            <pc:docMk/>
            <pc:sldMk cId="3190537478" sldId="1109"/>
            <ac:spMk id="4" creationId="{E4D9BD9D-C776-B461-418B-39E169C957B0}"/>
          </ac:spMkLst>
        </pc:spChg>
        <pc:spChg chg="add mod">
          <ac:chgData name="Dave Hatter" userId="c6fd83b5-f701-4e6f-ad93-0415a5f3ef90" providerId="ADAL" clId="{5D56FA0A-2B6D-4F92-A623-829EB0887904}" dt="2023-12-14T03:17:11.515" v="138" actId="20577"/>
          <ac:spMkLst>
            <pc:docMk/>
            <pc:sldMk cId="3190537478" sldId="1109"/>
            <ac:spMk id="5" creationId="{1E01D2C8-B854-F684-593A-C3A3FA6F0F4A}"/>
          </ac:spMkLst>
        </pc:spChg>
        <pc:spChg chg="del">
          <ac:chgData name="Dave Hatter" userId="c6fd83b5-f701-4e6f-ad93-0415a5f3ef90" providerId="ADAL" clId="{5D56FA0A-2B6D-4F92-A623-829EB0887904}" dt="2023-12-13T03:36:15.492" v="6" actId="478"/>
          <ac:spMkLst>
            <pc:docMk/>
            <pc:sldMk cId="3190537478" sldId="1109"/>
            <ac:spMk id="6" creationId="{C9446F6A-17ED-41F5-BBBD-3207ABFBDB05}"/>
          </ac:spMkLst>
        </pc:spChg>
        <pc:picChg chg="add mod">
          <ac:chgData name="Dave Hatter" userId="c6fd83b5-f701-4e6f-ad93-0415a5f3ef90" providerId="ADAL" clId="{5D56FA0A-2B6D-4F92-A623-829EB0887904}" dt="2023-12-13T03:38:11.597" v="23"/>
          <ac:picMkLst>
            <pc:docMk/>
            <pc:sldMk cId="3190537478" sldId="1109"/>
            <ac:picMk id="7" creationId="{97FF85C7-7A86-1696-15F8-1A72DC3299F4}"/>
          </ac:picMkLst>
        </pc:picChg>
      </pc:sldChg>
      <pc:sldChg chg="del">
        <pc:chgData name="Dave Hatter" userId="c6fd83b5-f701-4e6f-ad93-0415a5f3ef90" providerId="ADAL" clId="{5D56FA0A-2B6D-4F92-A623-829EB0887904}" dt="2023-12-13T03:39:00.401" v="33" actId="47"/>
        <pc:sldMkLst>
          <pc:docMk/>
          <pc:sldMk cId="263654811" sldId="1111"/>
        </pc:sldMkLst>
      </pc:sldChg>
      <pc:sldChg chg="modSp add mod modAnim">
        <pc:chgData name="Dave Hatter" userId="c6fd83b5-f701-4e6f-ad93-0415a5f3ef90" providerId="ADAL" clId="{5D56FA0A-2B6D-4F92-A623-829EB0887904}" dt="2023-12-14T03:41:36.147" v="289" actId="20577"/>
        <pc:sldMkLst>
          <pc:docMk/>
          <pc:sldMk cId="3500118183" sldId="1111"/>
        </pc:sldMkLst>
        <pc:spChg chg="mod">
          <ac:chgData name="Dave Hatter" userId="c6fd83b5-f701-4e6f-ad93-0415a5f3ef90" providerId="ADAL" clId="{5D56FA0A-2B6D-4F92-A623-829EB0887904}" dt="2023-12-14T03:14:14.888" v="114" actId="255"/>
          <ac:spMkLst>
            <pc:docMk/>
            <pc:sldMk cId="3500118183" sldId="1111"/>
            <ac:spMk id="3" creationId="{3ACA5F6B-4204-FA26-FF4B-CE65754F8116}"/>
          </ac:spMkLst>
        </pc:spChg>
        <pc:spChg chg="mod">
          <ac:chgData name="Dave Hatter" userId="c6fd83b5-f701-4e6f-ad93-0415a5f3ef90" providerId="ADAL" clId="{5D56FA0A-2B6D-4F92-A623-829EB0887904}" dt="2023-12-14T03:41:36.147" v="289" actId="20577"/>
          <ac:spMkLst>
            <pc:docMk/>
            <pc:sldMk cId="3500118183" sldId="1111"/>
            <ac:spMk id="6" creationId="{C9446F6A-17ED-41F5-BBBD-3207ABFBDB05}"/>
          </ac:spMkLst>
        </pc:spChg>
      </pc:sldChg>
      <pc:sldChg chg="add">
        <pc:chgData name="Dave Hatter" userId="c6fd83b5-f701-4e6f-ad93-0415a5f3ef90" providerId="ADAL" clId="{5D56FA0A-2B6D-4F92-A623-829EB0887904}" dt="2023-12-13T03:35:39.737" v="3" actId="2890"/>
        <pc:sldMkLst>
          <pc:docMk/>
          <pc:sldMk cId="151956791" sldId="1136"/>
        </pc:sldMkLst>
      </pc:sldChg>
      <pc:sldChg chg="addSp delSp modSp add mod">
        <pc:chgData name="Dave Hatter" userId="c6fd83b5-f701-4e6f-ad93-0415a5f3ef90" providerId="ADAL" clId="{5D56FA0A-2B6D-4F92-A623-829EB0887904}" dt="2023-12-14T02:59:46.337" v="52" actId="14100"/>
        <pc:sldMkLst>
          <pc:docMk/>
          <pc:sldMk cId="3855427005" sldId="1137"/>
        </pc:sldMkLst>
        <pc:picChg chg="add mod">
          <ac:chgData name="Dave Hatter" userId="c6fd83b5-f701-4e6f-ad93-0415a5f3ef90" providerId="ADAL" clId="{5D56FA0A-2B6D-4F92-A623-829EB0887904}" dt="2023-12-14T02:59:46.337" v="52" actId="14100"/>
          <ac:picMkLst>
            <pc:docMk/>
            <pc:sldMk cId="3855427005" sldId="1137"/>
            <ac:picMk id="3" creationId="{FCB30242-80E8-A69B-0381-456FD881251C}"/>
          </ac:picMkLst>
        </pc:picChg>
        <pc:picChg chg="del">
          <ac:chgData name="Dave Hatter" userId="c6fd83b5-f701-4e6f-ad93-0415a5f3ef90" providerId="ADAL" clId="{5D56FA0A-2B6D-4F92-A623-829EB0887904}" dt="2023-12-14T02:59:38.606" v="49" actId="478"/>
          <ac:picMkLst>
            <pc:docMk/>
            <pc:sldMk cId="3855427005" sldId="1137"/>
            <ac:picMk id="7" creationId="{E98009C0-352E-A387-6006-2C33FD5FFCB2}"/>
          </ac:picMkLst>
        </pc:picChg>
      </pc:sldChg>
      <pc:sldChg chg="modSp add ord modAnim">
        <pc:chgData name="Dave Hatter" userId="c6fd83b5-f701-4e6f-ad93-0415a5f3ef90" providerId="ADAL" clId="{5D56FA0A-2B6D-4F92-A623-829EB0887904}" dt="2023-12-14T03:13:45.681" v="112" actId="255"/>
        <pc:sldMkLst>
          <pc:docMk/>
          <pc:sldMk cId="4192169572" sldId="1138"/>
        </pc:sldMkLst>
        <pc:spChg chg="mod">
          <ac:chgData name="Dave Hatter" userId="c6fd83b5-f701-4e6f-ad93-0415a5f3ef90" providerId="ADAL" clId="{5D56FA0A-2B6D-4F92-A623-829EB0887904}" dt="2023-12-14T03:13:45.681" v="112" actId="255"/>
          <ac:spMkLst>
            <pc:docMk/>
            <pc:sldMk cId="4192169572" sldId="1138"/>
            <ac:spMk id="3" creationId="{3ACA5F6B-4204-FA26-FF4B-CE65754F8116}"/>
          </ac:spMkLst>
        </pc:spChg>
      </pc:sldChg>
      <pc:sldChg chg="modSp add mod">
        <pc:chgData name="Dave Hatter" userId="c6fd83b5-f701-4e6f-ad93-0415a5f3ef90" providerId="ADAL" clId="{5D56FA0A-2B6D-4F92-A623-829EB0887904}" dt="2023-12-14T03:09:00.624" v="67" actId="6549"/>
        <pc:sldMkLst>
          <pc:docMk/>
          <pc:sldMk cId="3207420897" sldId="1139"/>
        </pc:sldMkLst>
        <pc:spChg chg="mod">
          <ac:chgData name="Dave Hatter" userId="c6fd83b5-f701-4e6f-ad93-0415a5f3ef90" providerId="ADAL" clId="{5D56FA0A-2B6D-4F92-A623-829EB0887904}" dt="2023-12-14T03:09:00.624" v="67" actId="6549"/>
          <ac:spMkLst>
            <pc:docMk/>
            <pc:sldMk cId="3207420897" sldId="1139"/>
            <ac:spMk id="6" creationId="{C9446F6A-17ED-41F5-BBBD-3207ABFBDB05}"/>
          </ac:spMkLst>
        </pc:spChg>
      </pc:sldChg>
      <pc:sldChg chg="modSp add mod modAnim">
        <pc:chgData name="Dave Hatter" userId="c6fd83b5-f701-4e6f-ad93-0415a5f3ef90" providerId="ADAL" clId="{5D56FA0A-2B6D-4F92-A623-829EB0887904}" dt="2023-12-14T03:49:36.572" v="328" actId="255"/>
        <pc:sldMkLst>
          <pc:docMk/>
          <pc:sldMk cId="562220246" sldId="1140"/>
        </pc:sldMkLst>
        <pc:spChg chg="mod">
          <ac:chgData name="Dave Hatter" userId="c6fd83b5-f701-4e6f-ad93-0415a5f3ef90" providerId="ADAL" clId="{5D56FA0A-2B6D-4F92-A623-829EB0887904}" dt="2023-12-14T03:41:53.365" v="318" actId="20577"/>
          <ac:spMkLst>
            <pc:docMk/>
            <pc:sldMk cId="562220246" sldId="1140"/>
            <ac:spMk id="6" creationId="{C9446F6A-17ED-41F5-BBBD-3207ABFBDB05}"/>
          </ac:spMkLst>
        </pc:spChg>
        <pc:spChg chg="mod">
          <ac:chgData name="Dave Hatter" userId="c6fd83b5-f701-4e6f-ad93-0415a5f3ef90" providerId="ADAL" clId="{5D56FA0A-2B6D-4F92-A623-829EB0887904}" dt="2023-12-14T03:49:36.572" v="328" actId="255"/>
          <ac:spMkLst>
            <pc:docMk/>
            <pc:sldMk cId="562220246" sldId="1140"/>
            <ac:spMk id="9" creationId="{D63AEA16-2F2B-0E21-932E-CEB84C12A05F}"/>
          </ac:spMkLst>
        </pc:spChg>
      </pc:sldChg>
      <pc:sldChg chg="add del modAnim">
        <pc:chgData name="Dave Hatter" userId="c6fd83b5-f701-4e6f-ad93-0415a5f3ef90" providerId="ADAL" clId="{5D56FA0A-2B6D-4F92-A623-829EB0887904}" dt="2023-12-14T03:11:20.451" v="72" actId="2696"/>
        <pc:sldMkLst>
          <pc:docMk/>
          <pc:sldMk cId="1358621590" sldId="1140"/>
        </pc:sldMkLst>
      </pc:sldChg>
      <pc:sldChg chg="addSp delSp modSp add mod ord delAnim modNotesTx">
        <pc:chgData name="Dave Hatter" userId="c6fd83b5-f701-4e6f-ad93-0415a5f3ef90" providerId="ADAL" clId="{5D56FA0A-2B6D-4F92-A623-829EB0887904}" dt="2023-12-14T12:20:39.970" v="343" actId="20577"/>
        <pc:sldMkLst>
          <pc:docMk/>
          <pc:sldMk cId="520473469" sldId="1141"/>
        </pc:sldMkLst>
        <pc:spChg chg="del">
          <ac:chgData name="Dave Hatter" userId="c6fd83b5-f701-4e6f-ad93-0415a5f3ef90" providerId="ADAL" clId="{5D56FA0A-2B6D-4F92-A623-829EB0887904}" dt="2023-12-14T03:29:30.787" v="230" actId="478"/>
          <ac:spMkLst>
            <pc:docMk/>
            <pc:sldMk cId="520473469" sldId="1141"/>
            <ac:spMk id="3" creationId="{25EC5121-B321-03A2-6C75-FDEC61801F3E}"/>
          </ac:spMkLst>
        </pc:spChg>
        <pc:spChg chg="del">
          <ac:chgData name="Dave Hatter" userId="c6fd83b5-f701-4e6f-ad93-0415a5f3ef90" providerId="ADAL" clId="{5D56FA0A-2B6D-4F92-A623-829EB0887904}" dt="2023-12-14T03:29:34.742" v="231" actId="478"/>
          <ac:spMkLst>
            <pc:docMk/>
            <pc:sldMk cId="520473469" sldId="1141"/>
            <ac:spMk id="6" creationId="{C9446F6A-17ED-41F5-BBBD-3207ABFBDB05}"/>
          </ac:spMkLst>
        </pc:spChg>
        <pc:picChg chg="add mod">
          <ac:chgData name="Dave Hatter" userId="c6fd83b5-f701-4e6f-ad93-0415a5f3ef90" providerId="ADAL" clId="{5D56FA0A-2B6D-4F92-A623-829EB0887904}" dt="2023-12-14T03:29:48.461" v="237" actId="14100"/>
          <ac:picMkLst>
            <pc:docMk/>
            <pc:sldMk cId="520473469" sldId="1141"/>
            <ac:picMk id="4" creationId="{C9DAB6AD-FE1B-E16B-B7AF-7AD90AB7449E}"/>
          </ac:picMkLst>
        </pc:picChg>
      </pc:sldChg>
      <pc:sldMasterChg chg="del delSldLayout">
        <pc:chgData name="Dave Hatter" userId="c6fd83b5-f701-4e6f-ad93-0415a5f3ef90" providerId="ADAL" clId="{5D56FA0A-2B6D-4F92-A623-829EB0887904}" dt="2023-12-13T03:39:35.932" v="36" actId="47"/>
        <pc:sldMasterMkLst>
          <pc:docMk/>
          <pc:sldMasterMk cId="1894749627" sldId="2147483724"/>
        </pc:sldMasterMkLst>
        <pc:sldLayoutChg chg="del">
          <pc:chgData name="Dave Hatter" userId="c6fd83b5-f701-4e6f-ad93-0415a5f3ef90" providerId="ADAL" clId="{5D56FA0A-2B6D-4F92-A623-829EB0887904}" dt="2023-12-13T03:39:35.932" v="36" actId="47"/>
          <pc:sldLayoutMkLst>
            <pc:docMk/>
            <pc:sldMasterMk cId="1894749627" sldId="2147483724"/>
            <pc:sldLayoutMk cId="2261370134" sldId="2147483725"/>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3050950077" sldId="2147483726"/>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2268048849" sldId="2147483727"/>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2914675845" sldId="2147483728"/>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1592552107" sldId="2147483729"/>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1370369190" sldId="2147483730"/>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3820742916" sldId="2147483731"/>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694748991" sldId="2147483732"/>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4028521647" sldId="2147483733"/>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2856438035" sldId="2147483734"/>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433791430" sldId="2147483735"/>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2123316225" sldId="2147483736"/>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3288229255" sldId="2147483737"/>
          </pc:sldLayoutMkLst>
        </pc:sldLayoutChg>
        <pc:sldLayoutChg chg="del">
          <pc:chgData name="Dave Hatter" userId="c6fd83b5-f701-4e6f-ad93-0415a5f3ef90" providerId="ADAL" clId="{5D56FA0A-2B6D-4F92-A623-829EB0887904}" dt="2023-12-13T03:39:35.932" v="36" actId="47"/>
          <pc:sldLayoutMkLst>
            <pc:docMk/>
            <pc:sldMasterMk cId="1894749627" sldId="2147483724"/>
            <pc:sldLayoutMk cId="3560087789"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D09CD-CF58-2549-A633-DF4A8F564C7A}"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79E04-056F-D54A-A085-DA3FE0CB785D}" type="slidenum">
              <a:rPr lang="en-US" smtClean="0"/>
              <a:t>‹#›</a:t>
            </a:fld>
            <a:endParaRPr lang="en-US"/>
          </a:p>
        </p:txBody>
      </p:sp>
    </p:spTree>
    <p:extLst>
      <p:ext uri="{BB962C8B-B14F-4D97-AF65-F5344CB8AC3E}">
        <p14:creationId xmlns:p14="http://schemas.microsoft.com/office/powerpoint/2010/main" val="161726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ktorcert.dk/wp-content/uploads/2023/11/SektorCERT-The-attack-against-Danish-critical-infrastructure-TLP-CLEAR.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ektorcert.dk/wp-content/uploads/2023/11/SektorCERT-The-attack-against-Danish-critical-infrastructure-TLP-CLEAR.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ynopsys.com/software-integrity/solutions/dev-devops.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16z.com/2011/08/20/why-software-is-eating-the-worl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1</a:t>
            </a:fld>
            <a:endParaRPr lang="en-US"/>
          </a:p>
        </p:txBody>
      </p:sp>
    </p:spTree>
    <p:extLst>
      <p:ext uri="{BB962C8B-B14F-4D97-AF65-F5344CB8AC3E}">
        <p14:creationId xmlns:p14="http://schemas.microsoft.com/office/powerpoint/2010/main" val="365169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Warnings from WH, FBI, DHS</a:t>
            </a:r>
          </a:p>
        </p:txBody>
      </p:sp>
      <p:sp>
        <p:nvSpPr>
          <p:cNvPr id="4" name="Slide Number Placeholder 3"/>
          <p:cNvSpPr>
            <a:spLocks noGrp="1"/>
          </p:cNvSpPr>
          <p:nvPr>
            <p:ph type="sldNum" sz="quarter" idx="5"/>
          </p:nvPr>
        </p:nvSpPr>
        <p:spPr/>
        <p:txBody>
          <a:bodyPr/>
          <a:lstStyle/>
          <a:p>
            <a:fld id="{6AF79E04-056F-D54A-A085-DA3FE0CB785D}" type="slidenum">
              <a:rPr lang="en-US" smtClean="0"/>
              <a:t>10</a:t>
            </a:fld>
            <a:endParaRPr lang="en-US"/>
          </a:p>
        </p:txBody>
      </p:sp>
    </p:spTree>
    <p:extLst>
      <p:ext uri="{BB962C8B-B14F-4D97-AF65-F5344CB8AC3E}">
        <p14:creationId xmlns:p14="http://schemas.microsoft.com/office/powerpoint/2010/main" val="314332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Warnings from WH, FBI, DHS</a:t>
            </a:r>
          </a:p>
        </p:txBody>
      </p:sp>
      <p:sp>
        <p:nvSpPr>
          <p:cNvPr id="4" name="Slide Number Placeholder 3"/>
          <p:cNvSpPr>
            <a:spLocks noGrp="1"/>
          </p:cNvSpPr>
          <p:nvPr>
            <p:ph type="sldNum" sz="quarter" idx="5"/>
          </p:nvPr>
        </p:nvSpPr>
        <p:spPr/>
        <p:txBody>
          <a:bodyPr/>
          <a:lstStyle/>
          <a:p>
            <a:fld id="{6AF79E04-056F-D54A-A085-DA3FE0CB785D}" type="slidenum">
              <a:rPr lang="en-US" smtClean="0"/>
              <a:t>11</a:t>
            </a:fld>
            <a:endParaRPr lang="en-US"/>
          </a:p>
        </p:txBody>
      </p:sp>
    </p:spTree>
    <p:extLst>
      <p:ext uri="{BB962C8B-B14F-4D97-AF65-F5344CB8AC3E}">
        <p14:creationId xmlns:p14="http://schemas.microsoft.com/office/powerpoint/2010/main" val="81795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According to </a:t>
            </a:r>
            <a:r>
              <a:rPr lang="en-US" dirty="0" err="1"/>
              <a:t>SektorCERT’s</a:t>
            </a:r>
            <a:r>
              <a:rPr lang="en-US" dirty="0"/>
              <a:t> experts, attackers gained access to the systems of 22 companies overseeing various components of Denmark’s energy infrastructure in May 2023. </a:t>
            </a:r>
          </a:p>
          <a:p>
            <a:pPr marL="171450" indent="-171450">
              <a:buFont typeface="Arial" panose="020B0604020202020204" pitchFamily="34" charset="0"/>
              <a:buChar char="•"/>
            </a:pPr>
            <a:r>
              <a:rPr lang="en-US" dirty="0"/>
              <a:t>The report (</a:t>
            </a:r>
            <a:r>
              <a:rPr lang="en-US" dirty="0">
                <a:hlinkClick r:id="rId3"/>
              </a:rPr>
              <a:t>PDF</a:t>
            </a:r>
            <a:r>
              <a:rPr lang="en-US" dirty="0"/>
              <a:t>) says that zero-day vulnerabilities in </a:t>
            </a:r>
            <a:r>
              <a:rPr lang="en-US" dirty="0" err="1"/>
              <a:t>Zyxel</a:t>
            </a:r>
            <a:r>
              <a:rPr lang="en-US" dirty="0"/>
              <a:t> firewalls used by many Danish infrastructure operators to protect their networks were exploited.</a:t>
            </a:r>
          </a:p>
          <a:p>
            <a:pPr marL="171450" indent="-171450">
              <a:buFont typeface="Arial" panose="020B0604020202020204" pitchFamily="34" charset="0"/>
              <a:buChar char="•"/>
            </a:pPr>
            <a:r>
              <a:rPr lang="en-US" dirty="0"/>
              <a:t>Australian ports, Colonial pipeline, JBS, Oldsmar, Huber Heights</a:t>
            </a:r>
          </a:p>
        </p:txBody>
      </p:sp>
      <p:sp>
        <p:nvSpPr>
          <p:cNvPr id="4" name="Slide Number Placeholder 3"/>
          <p:cNvSpPr>
            <a:spLocks noGrp="1"/>
          </p:cNvSpPr>
          <p:nvPr>
            <p:ph type="sldNum" sz="quarter" idx="5"/>
          </p:nvPr>
        </p:nvSpPr>
        <p:spPr/>
        <p:txBody>
          <a:bodyPr/>
          <a:lstStyle/>
          <a:p>
            <a:fld id="{6AF79E04-056F-D54A-A085-DA3FE0CB785D}" type="slidenum">
              <a:rPr lang="en-US" smtClean="0"/>
              <a:t>12</a:t>
            </a:fld>
            <a:endParaRPr lang="en-US"/>
          </a:p>
        </p:txBody>
      </p:sp>
    </p:spTree>
    <p:extLst>
      <p:ext uri="{BB962C8B-B14F-4D97-AF65-F5344CB8AC3E}">
        <p14:creationId xmlns:p14="http://schemas.microsoft.com/office/powerpoint/2010/main" val="91448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According to </a:t>
            </a:r>
            <a:r>
              <a:rPr lang="en-US" dirty="0" err="1"/>
              <a:t>SektorCERT’s</a:t>
            </a:r>
            <a:r>
              <a:rPr lang="en-US" dirty="0"/>
              <a:t> experts, attackers gained access to the systems of 22 companies overseeing various components of Denmark’s energy infrastructure in May 2023. </a:t>
            </a:r>
          </a:p>
          <a:p>
            <a:pPr marL="171450" indent="-171450">
              <a:buFont typeface="Arial" panose="020B0604020202020204" pitchFamily="34" charset="0"/>
              <a:buChar char="•"/>
            </a:pPr>
            <a:r>
              <a:rPr lang="en-US" dirty="0"/>
              <a:t>The report (</a:t>
            </a:r>
            <a:r>
              <a:rPr lang="en-US" dirty="0">
                <a:hlinkClick r:id="rId3"/>
              </a:rPr>
              <a:t>PDF</a:t>
            </a:r>
            <a:r>
              <a:rPr lang="en-US" dirty="0"/>
              <a:t>) says that zero-day vulnerabilities in </a:t>
            </a:r>
            <a:r>
              <a:rPr lang="en-US" dirty="0" err="1"/>
              <a:t>Zyxel</a:t>
            </a:r>
            <a:r>
              <a:rPr lang="en-US" dirty="0"/>
              <a:t> firewalls used by many Danish infrastructure operators to protect their networks were exploited.</a:t>
            </a:r>
          </a:p>
          <a:p>
            <a:pPr marL="171450" indent="-171450">
              <a:buFont typeface="Arial" panose="020B0604020202020204" pitchFamily="34" charset="0"/>
              <a:buChar char="•"/>
            </a:pPr>
            <a:r>
              <a:rPr lang="en-US" dirty="0"/>
              <a:t>Australian ports, Colonial pipeline, JBS, Oldsmar, Huber Heights</a:t>
            </a:r>
          </a:p>
        </p:txBody>
      </p:sp>
      <p:sp>
        <p:nvSpPr>
          <p:cNvPr id="4" name="Slide Number Placeholder 3"/>
          <p:cNvSpPr>
            <a:spLocks noGrp="1"/>
          </p:cNvSpPr>
          <p:nvPr>
            <p:ph type="sldNum" sz="quarter" idx="5"/>
          </p:nvPr>
        </p:nvSpPr>
        <p:spPr/>
        <p:txBody>
          <a:bodyPr/>
          <a:lstStyle/>
          <a:p>
            <a:fld id="{6AF79E04-056F-D54A-A085-DA3FE0CB785D}" type="slidenum">
              <a:rPr lang="en-US" smtClean="0"/>
              <a:t>13</a:t>
            </a:fld>
            <a:endParaRPr lang="en-US"/>
          </a:p>
        </p:txBody>
      </p:sp>
    </p:spTree>
    <p:extLst>
      <p:ext uri="{BB962C8B-B14F-4D97-AF65-F5344CB8AC3E}">
        <p14:creationId xmlns:p14="http://schemas.microsoft.com/office/powerpoint/2010/main" val="248243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Mikko</a:t>
            </a:r>
          </a:p>
        </p:txBody>
      </p:sp>
      <p:sp>
        <p:nvSpPr>
          <p:cNvPr id="4" name="Slide Number Placeholder 3"/>
          <p:cNvSpPr>
            <a:spLocks noGrp="1"/>
          </p:cNvSpPr>
          <p:nvPr>
            <p:ph type="sldNum" sz="quarter" idx="5"/>
          </p:nvPr>
        </p:nvSpPr>
        <p:spPr/>
        <p:txBody>
          <a:bodyPr/>
          <a:lstStyle/>
          <a:p>
            <a:fld id="{6AF79E04-056F-D54A-A085-DA3FE0CB785D}" type="slidenum">
              <a:rPr lang="en-US" smtClean="0"/>
              <a:t>14</a:t>
            </a:fld>
            <a:endParaRPr lang="en-US"/>
          </a:p>
        </p:txBody>
      </p:sp>
    </p:spTree>
    <p:extLst>
      <p:ext uri="{BB962C8B-B14F-4D97-AF65-F5344CB8AC3E}">
        <p14:creationId xmlns:p14="http://schemas.microsoft.com/office/powerpoint/2010/main" val="416142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ChatGPT</a:t>
            </a:r>
          </a:p>
        </p:txBody>
      </p:sp>
      <p:sp>
        <p:nvSpPr>
          <p:cNvPr id="4" name="Slide Number Placeholder 3"/>
          <p:cNvSpPr>
            <a:spLocks noGrp="1"/>
          </p:cNvSpPr>
          <p:nvPr>
            <p:ph type="sldNum" sz="quarter" idx="5"/>
          </p:nvPr>
        </p:nvSpPr>
        <p:spPr/>
        <p:txBody>
          <a:bodyPr/>
          <a:lstStyle/>
          <a:p>
            <a:fld id="{6AF79E04-056F-D54A-A085-DA3FE0CB785D}" type="slidenum">
              <a:rPr lang="en-US" smtClean="0"/>
              <a:t>15</a:t>
            </a:fld>
            <a:endParaRPr lang="en-US"/>
          </a:p>
        </p:txBody>
      </p:sp>
    </p:spTree>
    <p:extLst>
      <p:ext uri="{BB962C8B-B14F-4D97-AF65-F5344CB8AC3E}">
        <p14:creationId xmlns:p14="http://schemas.microsoft.com/office/powerpoint/2010/main" val="1249295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Countermeasures or safeguards that reduce the likelihood of a threat exploiting a vulnerability</a:t>
            </a:r>
          </a:p>
          <a:p>
            <a:pPr marL="171450" indent="-171450">
              <a:buFont typeface="Arial" panose="020B0604020202020204" pitchFamily="34" charset="0"/>
              <a:buChar char="•"/>
            </a:pPr>
            <a:r>
              <a:rPr lang="en-US" b="1" dirty="0"/>
              <a:t>They protect the confidentiality, integrity, and availability of information and systems and reduce or eliminate threats and vulnerabilities that could lead to unauthorized access, use, disclosure, disruption, modification, or destruction of data or systems.</a:t>
            </a:r>
          </a:p>
        </p:txBody>
      </p:sp>
      <p:sp>
        <p:nvSpPr>
          <p:cNvPr id="4" name="Slide Number Placeholder 3"/>
          <p:cNvSpPr>
            <a:spLocks noGrp="1"/>
          </p:cNvSpPr>
          <p:nvPr>
            <p:ph type="sldNum" sz="quarter" idx="5"/>
          </p:nvPr>
        </p:nvSpPr>
        <p:spPr/>
        <p:txBody>
          <a:bodyPr/>
          <a:lstStyle/>
          <a:p>
            <a:fld id="{6AF79E04-056F-D54A-A085-DA3FE0CB785D}" type="slidenum">
              <a:rPr lang="en-US" smtClean="0"/>
              <a:t>16</a:t>
            </a:fld>
            <a:endParaRPr lang="en-US"/>
          </a:p>
        </p:txBody>
      </p:sp>
    </p:spTree>
    <p:extLst>
      <p:ext uri="{BB962C8B-B14F-4D97-AF65-F5344CB8AC3E}">
        <p14:creationId xmlns:p14="http://schemas.microsoft.com/office/powerpoint/2010/main" val="24879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https://www.energy.gov/eere/femp/operational-technology-cybersecurity-energy-systems</a:t>
            </a:r>
          </a:p>
        </p:txBody>
      </p:sp>
      <p:sp>
        <p:nvSpPr>
          <p:cNvPr id="4" name="Slide Number Placeholder 3"/>
          <p:cNvSpPr>
            <a:spLocks noGrp="1"/>
          </p:cNvSpPr>
          <p:nvPr>
            <p:ph type="sldNum" sz="quarter" idx="5"/>
          </p:nvPr>
        </p:nvSpPr>
        <p:spPr/>
        <p:txBody>
          <a:bodyPr/>
          <a:lstStyle/>
          <a:p>
            <a:fld id="{6AF79E04-056F-D54A-A085-DA3FE0CB785D}" type="slidenum">
              <a:rPr lang="en-US" smtClean="0"/>
              <a:t>17</a:t>
            </a:fld>
            <a:endParaRPr lang="en-US"/>
          </a:p>
        </p:txBody>
      </p:sp>
    </p:spTree>
    <p:extLst>
      <p:ext uri="{BB962C8B-B14F-4D97-AF65-F5344CB8AC3E}">
        <p14:creationId xmlns:p14="http://schemas.microsoft.com/office/powerpoint/2010/main" val="240004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rgbClr val="F68428"/>
                </a:solidFill>
                <a:latin typeface="Segoe UI Light" panose="020B0502040204020203" pitchFamily="34" charset="0"/>
                <a:ea typeface="+mj-ea"/>
                <a:cs typeface="+mj-cs"/>
              </a:rPr>
              <a:t>A World of Software Defined Everything (SDE)</a:t>
            </a:r>
          </a:p>
        </p:txBody>
      </p:sp>
      <p:sp>
        <p:nvSpPr>
          <p:cNvPr id="4" name="Slide Number Placeholder 3"/>
          <p:cNvSpPr>
            <a:spLocks noGrp="1"/>
          </p:cNvSpPr>
          <p:nvPr>
            <p:ph type="sldNum" sz="quarter" idx="5"/>
          </p:nvPr>
        </p:nvSpPr>
        <p:spPr/>
        <p:txBody>
          <a:bodyPr/>
          <a:lstStyle/>
          <a:p>
            <a:fld id="{6AF79E04-056F-D54A-A085-DA3FE0CB785D}" type="slidenum">
              <a:rPr lang="en-US" smtClean="0"/>
              <a:t>18</a:t>
            </a:fld>
            <a:endParaRPr lang="en-US"/>
          </a:p>
        </p:txBody>
      </p:sp>
    </p:spTree>
    <p:extLst>
      <p:ext uri="{BB962C8B-B14F-4D97-AF65-F5344CB8AC3E}">
        <p14:creationId xmlns:p14="http://schemas.microsoft.com/office/powerpoint/2010/main" val="3804140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solidFill>
                  <a:srgbClr val="F68428"/>
                </a:solidFill>
                <a:latin typeface="Arial" panose="020B0604020202020204" pitchFamily="34" charset="0"/>
                <a:ea typeface="+mj-ea"/>
                <a:cs typeface="+mj-cs"/>
              </a:rPr>
              <a:t>FOSS: Free and Open Source Software</a:t>
            </a: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19</a:t>
            </a:fld>
            <a:endParaRPr lang="en-US"/>
          </a:p>
        </p:txBody>
      </p:sp>
    </p:spTree>
    <p:extLst>
      <p:ext uri="{BB962C8B-B14F-4D97-AF65-F5344CB8AC3E}">
        <p14:creationId xmlns:p14="http://schemas.microsoft.com/office/powerpoint/2010/main" val="108500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a:t>
            </a:fld>
            <a:endParaRPr lang="en-US"/>
          </a:p>
        </p:txBody>
      </p:sp>
    </p:spTree>
    <p:extLst>
      <p:ext uri="{BB962C8B-B14F-4D97-AF65-F5344CB8AC3E}">
        <p14:creationId xmlns:p14="http://schemas.microsoft.com/office/powerpoint/2010/main" val="879479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https://www.techtarget.com/searchsoftwarequality/definition/citizen-development</a:t>
            </a:r>
            <a:r>
              <a:rPr lang="en-US" sz="1200" b="1" dirty="0">
                <a:solidFill>
                  <a:srgbClr val="F68428"/>
                </a:solidFill>
                <a:latin typeface="Segoe UI Light" panose="020B0502040204020203" pitchFamily="34" charset="0"/>
                <a:ea typeface="+mj-ea"/>
                <a:cs typeface="+mj-cs"/>
              </a:rPr>
              <a:t>Offers faster development times compared to traditional coding </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20</a:t>
            </a:fld>
            <a:endParaRPr lang="en-US"/>
          </a:p>
        </p:txBody>
      </p:sp>
    </p:spTree>
    <p:extLst>
      <p:ext uri="{BB962C8B-B14F-4D97-AF65-F5344CB8AC3E}">
        <p14:creationId xmlns:p14="http://schemas.microsoft.com/office/powerpoint/2010/main" val="319203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21</a:t>
            </a:fld>
            <a:endParaRPr lang="en-US"/>
          </a:p>
        </p:txBody>
      </p:sp>
    </p:spTree>
    <p:extLst>
      <p:ext uri="{BB962C8B-B14F-4D97-AF65-F5344CB8AC3E}">
        <p14:creationId xmlns:p14="http://schemas.microsoft.com/office/powerpoint/2010/main" val="2547292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solidFill>
                  <a:srgbClr val="F68428"/>
                </a:solidFill>
                <a:latin typeface="Arial" panose="020B0604020202020204" pitchFamily="34" charset="0"/>
                <a:ea typeface="+mj-ea"/>
                <a:cs typeface="+mj-cs"/>
              </a:rPr>
              <a:t>FOSS: Free and Open Source Software</a:t>
            </a: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22</a:t>
            </a:fld>
            <a:endParaRPr lang="en-US"/>
          </a:p>
        </p:txBody>
      </p:sp>
    </p:spTree>
    <p:extLst>
      <p:ext uri="{BB962C8B-B14F-4D97-AF65-F5344CB8AC3E}">
        <p14:creationId xmlns:p14="http://schemas.microsoft.com/office/powerpoint/2010/main" val="312291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https://wiki.owasp.org/images/b/bd/Software_Composition_Analysis_OWASP_Stammtisch_-_Stanislav_Sivak.pdf</a:t>
            </a:r>
          </a:p>
          <a:p>
            <a:pPr marL="171450" indent="-171450">
              <a:buFont typeface="Arial" panose="020B0604020202020204" pitchFamily="34" charset="0"/>
              <a:buChar char="•"/>
            </a:pPr>
            <a:r>
              <a:rPr lang="en-US" b="1" dirty="0"/>
              <a:t>FOSS – Free and open source software</a:t>
            </a:r>
          </a:p>
        </p:txBody>
      </p:sp>
      <p:sp>
        <p:nvSpPr>
          <p:cNvPr id="4" name="Slide Number Placeholder 3"/>
          <p:cNvSpPr>
            <a:spLocks noGrp="1"/>
          </p:cNvSpPr>
          <p:nvPr>
            <p:ph type="sldNum" sz="quarter" idx="5"/>
          </p:nvPr>
        </p:nvSpPr>
        <p:spPr/>
        <p:txBody>
          <a:bodyPr/>
          <a:lstStyle/>
          <a:p>
            <a:fld id="{6AF79E04-056F-D54A-A085-DA3FE0CB785D}" type="slidenum">
              <a:rPr lang="en-US" smtClean="0"/>
              <a:t>23</a:t>
            </a:fld>
            <a:endParaRPr lang="en-US"/>
          </a:p>
        </p:txBody>
      </p:sp>
    </p:spTree>
    <p:extLst>
      <p:ext uri="{BB962C8B-B14F-4D97-AF65-F5344CB8AC3E}">
        <p14:creationId xmlns:p14="http://schemas.microsoft.com/office/powerpoint/2010/main" val="3648239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https://www.synopsys.com/blogs/software-security/open-source-trends-ossra-report/</a:t>
            </a:r>
          </a:p>
        </p:txBody>
      </p:sp>
      <p:sp>
        <p:nvSpPr>
          <p:cNvPr id="4" name="Slide Number Placeholder 3"/>
          <p:cNvSpPr>
            <a:spLocks noGrp="1"/>
          </p:cNvSpPr>
          <p:nvPr>
            <p:ph type="sldNum" sz="quarter" idx="5"/>
          </p:nvPr>
        </p:nvSpPr>
        <p:spPr/>
        <p:txBody>
          <a:bodyPr/>
          <a:lstStyle/>
          <a:p>
            <a:fld id="{6AF79E04-056F-D54A-A085-DA3FE0CB785D}" type="slidenum">
              <a:rPr lang="en-US" smtClean="0"/>
              <a:t>26</a:t>
            </a:fld>
            <a:endParaRPr lang="en-US"/>
          </a:p>
        </p:txBody>
      </p:sp>
    </p:spTree>
    <p:extLst>
      <p:ext uri="{BB962C8B-B14F-4D97-AF65-F5344CB8AC3E}">
        <p14:creationId xmlns:p14="http://schemas.microsoft.com/office/powerpoint/2010/main" val="357762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https://www.synopsys.com/blogs/software-security/open-source-trends-ossra-report/</a:t>
            </a:r>
          </a:p>
          <a:p>
            <a:pPr marL="171450" indent="-171450">
              <a:buFont typeface="Arial" panose="020B0604020202020204" pitchFamily="34" charset="0"/>
              <a:buChar char="•"/>
            </a:pPr>
            <a:r>
              <a:rPr lang="en-US" dirty="0"/>
              <a:t>There are justifiable reasons for not keeping software up-to-date, but it’s likely that a large percentage of the 91% is due to </a:t>
            </a:r>
            <a:r>
              <a:rPr lang="en-US" dirty="0">
                <a:hlinkClick r:id="rId3"/>
              </a:rPr>
              <a:t>DevSecOps teams</a:t>
            </a:r>
            <a:r>
              <a:rPr lang="en-US" dirty="0"/>
              <a:t> not being aware that a newer version of an open source component is available.</a:t>
            </a:r>
          </a:p>
        </p:txBody>
      </p:sp>
      <p:sp>
        <p:nvSpPr>
          <p:cNvPr id="4" name="Slide Number Placeholder 3"/>
          <p:cNvSpPr>
            <a:spLocks noGrp="1"/>
          </p:cNvSpPr>
          <p:nvPr>
            <p:ph type="sldNum" sz="quarter" idx="5"/>
          </p:nvPr>
        </p:nvSpPr>
        <p:spPr/>
        <p:txBody>
          <a:bodyPr/>
          <a:lstStyle/>
          <a:p>
            <a:fld id="{6AF79E04-056F-D54A-A085-DA3FE0CB785D}" type="slidenum">
              <a:rPr lang="en-US" smtClean="0"/>
              <a:t>27</a:t>
            </a:fld>
            <a:endParaRPr lang="en-US"/>
          </a:p>
        </p:txBody>
      </p:sp>
    </p:spTree>
    <p:extLst>
      <p:ext uri="{BB962C8B-B14F-4D97-AF65-F5344CB8AC3E}">
        <p14:creationId xmlns:p14="http://schemas.microsoft.com/office/powerpoint/2010/main" val="3353659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https://www.synopsys.com/blogs/software-security/open-source-trends-ossra-report/</a:t>
            </a:r>
          </a:p>
        </p:txBody>
      </p:sp>
      <p:sp>
        <p:nvSpPr>
          <p:cNvPr id="4" name="Slide Number Placeholder 3"/>
          <p:cNvSpPr>
            <a:spLocks noGrp="1"/>
          </p:cNvSpPr>
          <p:nvPr>
            <p:ph type="sldNum" sz="quarter" idx="5"/>
          </p:nvPr>
        </p:nvSpPr>
        <p:spPr/>
        <p:txBody>
          <a:bodyPr/>
          <a:lstStyle/>
          <a:p>
            <a:fld id="{6AF79E04-056F-D54A-A085-DA3FE0CB785D}" type="slidenum">
              <a:rPr lang="en-US" smtClean="0"/>
              <a:t>28</a:t>
            </a:fld>
            <a:endParaRPr lang="en-US"/>
          </a:p>
        </p:txBody>
      </p:sp>
    </p:spTree>
    <p:extLst>
      <p:ext uri="{BB962C8B-B14F-4D97-AF65-F5344CB8AC3E}">
        <p14:creationId xmlns:p14="http://schemas.microsoft.com/office/powerpoint/2010/main" val="1984567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Open Web Application Security Project  - OWASP Foundation</a:t>
            </a: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29</a:t>
            </a:fld>
            <a:endParaRPr lang="en-US"/>
          </a:p>
        </p:txBody>
      </p:sp>
    </p:spTree>
    <p:extLst>
      <p:ext uri="{BB962C8B-B14F-4D97-AF65-F5344CB8AC3E}">
        <p14:creationId xmlns:p14="http://schemas.microsoft.com/office/powerpoint/2010/main" val="3695922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30</a:t>
            </a:fld>
            <a:endParaRPr lang="en-US"/>
          </a:p>
        </p:txBody>
      </p:sp>
    </p:spTree>
    <p:extLst>
      <p:ext uri="{BB962C8B-B14F-4D97-AF65-F5344CB8AC3E}">
        <p14:creationId xmlns:p14="http://schemas.microsoft.com/office/powerpoint/2010/main" val="2309621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31</a:t>
            </a:fld>
            <a:endParaRPr lang="en-US"/>
          </a:p>
        </p:txBody>
      </p:sp>
    </p:spTree>
    <p:extLst>
      <p:ext uri="{BB962C8B-B14F-4D97-AF65-F5344CB8AC3E}">
        <p14:creationId xmlns:p14="http://schemas.microsoft.com/office/powerpoint/2010/main" val="114592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https://benitocastrocom.files.wordpress.com/2019/11/e58d3-startups.jpg</a:t>
            </a:r>
          </a:p>
          <a:p>
            <a:pPr marL="171450" indent="-171450">
              <a:buFont typeface="Arial" panose="020B0604020202020204" pitchFamily="34" charset="0"/>
              <a:buChar char="•"/>
            </a:pPr>
            <a:r>
              <a:rPr lang="en-US" b="1" dirty="0"/>
              <a:t>Software Defined Everything (SDE) / Internet of Everything (IoE)</a:t>
            </a:r>
          </a:p>
          <a:p>
            <a:pPr marL="171450" indent="-171450">
              <a:buFont typeface="Arial" panose="020B0604020202020204" pitchFamily="34" charset="0"/>
              <a:buChar char="•"/>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So much of an organization’s operations and sensitive data are online and in the cloud.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a:t>
            </a:fld>
            <a:endParaRPr lang="en-US"/>
          </a:p>
        </p:txBody>
      </p:sp>
    </p:spTree>
    <p:extLst>
      <p:ext uri="{BB962C8B-B14F-4D97-AF65-F5344CB8AC3E}">
        <p14:creationId xmlns:p14="http://schemas.microsoft.com/office/powerpoint/2010/main" val="1826737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32</a:t>
            </a:fld>
            <a:endParaRPr lang="en-US"/>
          </a:p>
        </p:txBody>
      </p:sp>
    </p:spTree>
    <p:extLst>
      <p:ext uri="{BB962C8B-B14F-4D97-AF65-F5344CB8AC3E}">
        <p14:creationId xmlns:p14="http://schemas.microsoft.com/office/powerpoint/2010/main" val="3651613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Executive Order 14028</a:t>
            </a:r>
          </a:p>
          <a:p>
            <a:pPr marL="0" indent="0">
              <a:buFont typeface="Arial" panose="020B0604020202020204" pitchFamily="34" charset="0"/>
              <a:buNone/>
            </a:pPr>
            <a:r>
              <a:rPr lang="en-US" b="1" dirty="0"/>
              <a:t>11 matches</a:t>
            </a:r>
          </a:p>
          <a:p>
            <a:pPr marL="0" indent="0">
              <a:buFont typeface="Arial" panose="020B0604020202020204" pitchFamily="34" charset="0"/>
              <a:buNone/>
            </a:pPr>
            <a:r>
              <a:rPr lang="en-US" b="1" dirty="0"/>
              <a:t>Solar Winds, Log4j</a:t>
            </a:r>
          </a:p>
        </p:txBody>
      </p:sp>
      <p:sp>
        <p:nvSpPr>
          <p:cNvPr id="4" name="Slide Number Placeholder 3"/>
          <p:cNvSpPr>
            <a:spLocks noGrp="1"/>
          </p:cNvSpPr>
          <p:nvPr>
            <p:ph type="sldNum" sz="quarter" idx="5"/>
          </p:nvPr>
        </p:nvSpPr>
        <p:spPr/>
        <p:txBody>
          <a:bodyPr/>
          <a:lstStyle/>
          <a:p>
            <a:fld id="{6AF79E04-056F-D54A-A085-DA3FE0CB785D}" type="slidenum">
              <a:rPr lang="en-US" smtClean="0"/>
              <a:t>33</a:t>
            </a:fld>
            <a:endParaRPr lang="en-US"/>
          </a:p>
        </p:txBody>
      </p:sp>
    </p:spTree>
    <p:extLst>
      <p:ext uri="{BB962C8B-B14F-4D97-AF65-F5344CB8AC3E}">
        <p14:creationId xmlns:p14="http://schemas.microsoft.com/office/powerpoint/2010/main" val="817954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Both the UK and the EU have followed suit in issuing their own cyber security acts with similar demands.</a:t>
            </a:r>
          </a:p>
        </p:txBody>
      </p:sp>
      <p:sp>
        <p:nvSpPr>
          <p:cNvPr id="4" name="Slide Number Placeholder 3"/>
          <p:cNvSpPr>
            <a:spLocks noGrp="1"/>
          </p:cNvSpPr>
          <p:nvPr>
            <p:ph type="sldNum" sz="quarter" idx="5"/>
          </p:nvPr>
        </p:nvSpPr>
        <p:spPr/>
        <p:txBody>
          <a:bodyPr/>
          <a:lstStyle/>
          <a:p>
            <a:fld id="{6AF79E04-056F-D54A-A085-DA3FE0CB785D}" type="slidenum">
              <a:rPr lang="en-US" smtClean="0"/>
              <a:t>34</a:t>
            </a:fld>
            <a:endParaRPr lang="en-US"/>
          </a:p>
        </p:txBody>
      </p:sp>
    </p:spTree>
    <p:extLst>
      <p:ext uri="{BB962C8B-B14F-4D97-AF65-F5344CB8AC3E}">
        <p14:creationId xmlns:p14="http://schemas.microsoft.com/office/powerpoint/2010/main" val="3498497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a security perspective, SBOMs are valuable because they ensure that the software is up-to-date and patched against known security vulnerabilities. - </a:t>
            </a:r>
          </a:p>
        </p:txBody>
      </p:sp>
      <p:sp>
        <p:nvSpPr>
          <p:cNvPr id="4" name="Slide Number Placeholder 3"/>
          <p:cNvSpPr>
            <a:spLocks noGrp="1"/>
          </p:cNvSpPr>
          <p:nvPr>
            <p:ph type="sldNum" sz="quarter" idx="5"/>
          </p:nvPr>
        </p:nvSpPr>
        <p:spPr/>
        <p:txBody>
          <a:bodyPr/>
          <a:lstStyle/>
          <a:p>
            <a:fld id="{6AF79E04-056F-D54A-A085-DA3FE0CB785D}" type="slidenum">
              <a:rPr lang="en-US" smtClean="0"/>
              <a:t>35</a:t>
            </a:fld>
            <a:endParaRPr lang="en-US"/>
          </a:p>
        </p:txBody>
      </p:sp>
    </p:spTree>
    <p:extLst>
      <p:ext uri="{BB962C8B-B14F-4D97-AF65-F5344CB8AC3E}">
        <p14:creationId xmlns:p14="http://schemas.microsoft.com/office/powerpoint/2010/main" val="2925217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36</a:t>
            </a:fld>
            <a:endParaRPr lang="en-US"/>
          </a:p>
        </p:txBody>
      </p:sp>
    </p:spTree>
    <p:extLst>
      <p:ext uri="{BB962C8B-B14F-4D97-AF65-F5344CB8AC3E}">
        <p14:creationId xmlns:p14="http://schemas.microsoft.com/office/powerpoint/2010/main" val="643210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ChatGPT</a:t>
            </a:r>
          </a:p>
        </p:txBody>
      </p:sp>
      <p:sp>
        <p:nvSpPr>
          <p:cNvPr id="4" name="Slide Number Placeholder 3"/>
          <p:cNvSpPr>
            <a:spLocks noGrp="1"/>
          </p:cNvSpPr>
          <p:nvPr>
            <p:ph type="sldNum" sz="quarter" idx="5"/>
          </p:nvPr>
        </p:nvSpPr>
        <p:spPr/>
        <p:txBody>
          <a:bodyPr/>
          <a:lstStyle/>
          <a:p>
            <a:fld id="{6AF79E04-056F-D54A-A085-DA3FE0CB785D}" type="slidenum">
              <a:rPr lang="en-US" smtClean="0"/>
              <a:t>37</a:t>
            </a:fld>
            <a:endParaRPr lang="en-US"/>
          </a:p>
        </p:txBody>
      </p:sp>
    </p:spTree>
    <p:extLst>
      <p:ext uri="{BB962C8B-B14F-4D97-AF65-F5344CB8AC3E}">
        <p14:creationId xmlns:p14="http://schemas.microsoft.com/office/powerpoint/2010/main" val="2664789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https://www.optiproerp.com/blog/10-types-boms-explained/</a:t>
            </a:r>
          </a:p>
        </p:txBody>
      </p:sp>
      <p:sp>
        <p:nvSpPr>
          <p:cNvPr id="4" name="Slide Number Placeholder 3"/>
          <p:cNvSpPr>
            <a:spLocks noGrp="1"/>
          </p:cNvSpPr>
          <p:nvPr>
            <p:ph type="sldNum" sz="quarter" idx="5"/>
          </p:nvPr>
        </p:nvSpPr>
        <p:spPr/>
        <p:txBody>
          <a:bodyPr/>
          <a:lstStyle/>
          <a:p>
            <a:fld id="{6AF79E04-056F-D54A-A085-DA3FE0CB785D}" type="slidenum">
              <a:rPr lang="en-US" smtClean="0"/>
              <a:t>38</a:t>
            </a:fld>
            <a:endParaRPr lang="en-US"/>
          </a:p>
        </p:txBody>
      </p:sp>
    </p:spTree>
    <p:extLst>
      <p:ext uri="{BB962C8B-B14F-4D97-AF65-F5344CB8AC3E}">
        <p14:creationId xmlns:p14="http://schemas.microsoft.com/office/powerpoint/2010/main" val="1087475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ChatGPT</a:t>
            </a:r>
          </a:p>
          <a:p>
            <a:pPr marL="171450" indent="-171450">
              <a:buFont typeface="Arial" panose="020B0604020202020204" pitchFamily="34" charset="0"/>
              <a:buChar char="•"/>
            </a:pPr>
            <a:r>
              <a:rPr lang="en-US" b="1" dirty="0"/>
              <a:t>It documents all the code components that are used in building your product; particularly the open-source elements.</a:t>
            </a:r>
          </a:p>
          <a:p>
            <a:pPr marL="171450" indent="-171450">
              <a:buFont typeface="Arial" panose="020B0604020202020204" pitchFamily="34" charset="0"/>
              <a:buChar char="•"/>
            </a:pPr>
            <a:r>
              <a:rPr lang="en-US" b="1" dirty="0"/>
              <a:t>A nested description of software artifact components and metadata. </a:t>
            </a:r>
          </a:p>
        </p:txBody>
      </p:sp>
      <p:sp>
        <p:nvSpPr>
          <p:cNvPr id="4" name="Slide Number Placeholder 3"/>
          <p:cNvSpPr>
            <a:spLocks noGrp="1"/>
          </p:cNvSpPr>
          <p:nvPr>
            <p:ph type="sldNum" sz="quarter" idx="5"/>
          </p:nvPr>
        </p:nvSpPr>
        <p:spPr/>
        <p:txBody>
          <a:bodyPr/>
          <a:lstStyle/>
          <a:p>
            <a:fld id="{6AF79E04-056F-D54A-A085-DA3FE0CB785D}" type="slidenum">
              <a:rPr lang="en-US" smtClean="0"/>
              <a:t>39</a:t>
            </a:fld>
            <a:endParaRPr lang="en-US"/>
          </a:p>
        </p:txBody>
      </p:sp>
    </p:spTree>
    <p:extLst>
      <p:ext uri="{BB962C8B-B14F-4D97-AF65-F5344CB8AC3E}">
        <p14:creationId xmlns:p14="http://schemas.microsoft.com/office/powerpoint/2010/main" val="3156486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EO 14028</a:t>
            </a:r>
          </a:p>
        </p:txBody>
      </p:sp>
      <p:sp>
        <p:nvSpPr>
          <p:cNvPr id="4" name="Slide Number Placeholder 3"/>
          <p:cNvSpPr>
            <a:spLocks noGrp="1"/>
          </p:cNvSpPr>
          <p:nvPr>
            <p:ph type="sldNum" sz="quarter" idx="5"/>
          </p:nvPr>
        </p:nvSpPr>
        <p:spPr/>
        <p:txBody>
          <a:bodyPr/>
          <a:lstStyle/>
          <a:p>
            <a:fld id="{6AF79E04-056F-D54A-A085-DA3FE0CB785D}" type="slidenum">
              <a:rPr lang="en-US" smtClean="0"/>
              <a:t>40</a:t>
            </a:fld>
            <a:endParaRPr lang="en-US"/>
          </a:p>
        </p:txBody>
      </p:sp>
    </p:spTree>
    <p:extLst>
      <p:ext uri="{BB962C8B-B14F-4D97-AF65-F5344CB8AC3E}">
        <p14:creationId xmlns:p14="http://schemas.microsoft.com/office/powerpoint/2010/main" val="3144283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EO 14028</a:t>
            </a:r>
          </a:p>
          <a:p>
            <a:pPr marL="171450" indent="-171450">
              <a:buFont typeface="Arial" panose="020B0604020202020204" pitchFamily="34" charset="0"/>
              <a:buChar char="•"/>
            </a:pPr>
            <a:r>
              <a:rPr lang="en-US" b="1" dirty="0"/>
              <a:t>You can’t protect it if you don’t know you have it</a:t>
            </a:r>
          </a:p>
        </p:txBody>
      </p:sp>
      <p:sp>
        <p:nvSpPr>
          <p:cNvPr id="4" name="Slide Number Placeholder 3"/>
          <p:cNvSpPr>
            <a:spLocks noGrp="1"/>
          </p:cNvSpPr>
          <p:nvPr>
            <p:ph type="sldNum" sz="quarter" idx="5"/>
          </p:nvPr>
        </p:nvSpPr>
        <p:spPr/>
        <p:txBody>
          <a:bodyPr/>
          <a:lstStyle/>
          <a:p>
            <a:fld id="{6AF79E04-056F-D54A-A085-DA3FE0CB785D}" type="slidenum">
              <a:rPr lang="en-US" smtClean="0"/>
              <a:t>41</a:t>
            </a:fld>
            <a:endParaRPr lang="en-US"/>
          </a:p>
        </p:txBody>
      </p:sp>
    </p:spTree>
    <p:extLst>
      <p:ext uri="{BB962C8B-B14F-4D97-AF65-F5344CB8AC3E}">
        <p14:creationId xmlns:p14="http://schemas.microsoft.com/office/powerpoint/2010/main" val="346832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ChatGPT v3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Ten years after the publication of the oft-quoted Marc Andreessen op-ed ”</a:t>
            </a:r>
            <a:r>
              <a:rPr lang="en-US" b="1" dirty="0">
                <a:hlinkClick r:id="rId3"/>
              </a:rPr>
              <a:t>Why software is eating the world</a:t>
            </a:r>
            <a:r>
              <a:rPr lang="en-US" b="1" dirty="0"/>
              <a:t>,” lines of code are still revamping industry dynamics and generating fresh revenue streams. Disruption has even accelerated given wider cloud adoption and the influence of 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Internet of Everything (IoE)</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4</a:t>
            </a:fld>
            <a:endParaRPr lang="en-US"/>
          </a:p>
        </p:txBody>
      </p:sp>
    </p:spTree>
    <p:extLst>
      <p:ext uri="{BB962C8B-B14F-4D97-AF65-F5344CB8AC3E}">
        <p14:creationId xmlns:p14="http://schemas.microsoft.com/office/powerpoint/2010/main" val="3072119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https://www.mckinsey.com/capabilities/risk-and-resilience/our-insights/cybersecurity/software-bill-of-materials-managing-software-cybersecurity-risks</a:t>
            </a:r>
          </a:p>
        </p:txBody>
      </p:sp>
      <p:sp>
        <p:nvSpPr>
          <p:cNvPr id="4" name="Slide Number Placeholder 3"/>
          <p:cNvSpPr>
            <a:spLocks noGrp="1"/>
          </p:cNvSpPr>
          <p:nvPr>
            <p:ph type="sldNum" sz="quarter" idx="5"/>
          </p:nvPr>
        </p:nvSpPr>
        <p:spPr/>
        <p:txBody>
          <a:bodyPr/>
          <a:lstStyle/>
          <a:p>
            <a:fld id="{6AF79E04-056F-D54A-A085-DA3FE0CB785D}" type="slidenum">
              <a:rPr lang="en-US" smtClean="0"/>
              <a:t>42</a:t>
            </a:fld>
            <a:endParaRPr lang="en-US"/>
          </a:p>
        </p:txBody>
      </p:sp>
    </p:spTree>
    <p:extLst>
      <p:ext uri="{BB962C8B-B14F-4D97-AF65-F5344CB8AC3E}">
        <p14:creationId xmlns:p14="http://schemas.microsoft.com/office/powerpoint/2010/main" val="67442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https://www.mckinsey.com/capabilities/risk-and-resilience/our-insights/cybersecurity/software-bill-of-materials-managing-software-cybersecurity-risks</a:t>
            </a:r>
          </a:p>
        </p:txBody>
      </p:sp>
      <p:sp>
        <p:nvSpPr>
          <p:cNvPr id="4" name="Slide Number Placeholder 3"/>
          <p:cNvSpPr>
            <a:spLocks noGrp="1"/>
          </p:cNvSpPr>
          <p:nvPr>
            <p:ph type="sldNum" sz="quarter" idx="5"/>
          </p:nvPr>
        </p:nvSpPr>
        <p:spPr/>
        <p:txBody>
          <a:bodyPr/>
          <a:lstStyle/>
          <a:p>
            <a:fld id="{6AF79E04-056F-D54A-A085-DA3FE0CB785D}" type="slidenum">
              <a:rPr lang="en-US" smtClean="0"/>
              <a:t>43</a:t>
            </a:fld>
            <a:endParaRPr lang="en-US"/>
          </a:p>
        </p:txBody>
      </p:sp>
    </p:spTree>
    <p:extLst>
      <p:ext uri="{BB962C8B-B14F-4D97-AF65-F5344CB8AC3E}">
        <p14:creationId xmlns:p14="http://schemas.microsoft.com/office/powerpoint/2010/main" val="2498140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How an SBOM may be assembled across the SDLC.</a:t>
            </a:r>
          </a:p>
          <a:p>
            <a:pPr marL="171450" indent="-171450">
              <a:buFont typeface="Arial" panose="020B0604020202020204" pitchFamily="34" charset="0"/>
              <a:buChar char="•"/>
            </a:pPr>
            <a:r>
              <a:rPr lang="en-US" b="1" dirty="0"/>
              <a:t>https://www.nist.gov/itl/executive-order-14028-improving-nations-cybersecurity/software-security-supply-chains-software-1</a:t>
            </a:r>
          </a:p>
        </p:txBody>
      </p:sp>
      <p:sp>
        <p:nvSpPr>
          <p:cNvPr id="4" name="Slide Number Placeholder 3"/>
          <p:cNvSpPr>
            <a:spLocks noGrp="1"/>
          </p:cNvSpPr>
          <p:nvPr>
            <p:ph type="sldNum" sz="quarter" idx="5"/>
          </p:nvPr>
        </p:nvSpPr>
        <p:spPr/>
        <p:txBody>
          <a:bodyPr/>
          <a:lstStyle/>
          <a:p>
            <a:fld id="{6AF79E04-056F-D54A-A085-DA3FE0CB785D}" type="slidenum">
              <a:rPr lang="en-US" smtClean="0"/>
              <a:t>44</a:t>
            </a:fld>
            <a:endParaRPr lang="en-US"/>
          </a:p>
        </p:txBody>
      </p:sp>
    </p:spTree>
    <p:extLst>
      <p:ext uri="{BB962C8B-B14F-4D97-AF65-F5344CB8AC3E}">
        <p14:creationId xmlns:p14="http://schemas.microsoft.com/office/powerpoint/2010/main" val="3312018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45</a:t>
            </a:fld>
            <a:endParaRPr lang="en-US"/>
          </a:p>
        </p:txBody>
      </p:sp>
    </p:spTree>
    <p:extLst>
      <p:ext uri="{BB962C8B-B14F-4D97-AF65-F5344CB8AC3E}">
        <p14:creationId xmlns:p14="http://schemas.microsoft.com/office/powerpoint/2010/main" val="2620756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CISA</a:t>
            </a:r>
          </a:p>
        </p:txBody>
      </p:sp>
      <p:sp>
        <p:nvSpPr>
          <p:cNvPr id="4" name="Slide Number Placeholder 3"/>
          <p:cNvSpPr>
            <a:spLocks noGrp="1"/>
          </p:cNvSpPr>
          <p:nvPr>
            <p:ph type="sldNum" sz="quarter" idx="5"/>
          </p:nvPr>
        </p:nvSpPr>
        <p:spPr/>
        <p:txBody>
          <a:bodyPr/>
          <a:lstStyle/>
          <a:p>
            <a:fld id="{6AF79E04-056F-D54A-A085-DA3FE0CB785D}" type="slidenum">
              <a:rPr lang="en-US" smtClean="0"/>
              <a:t>46</a:t>
            </a:fld>
            <a:endParaRPr lang="en-US"/>
          </a:p>
        </p:txBody>
      </p:sp>
    </p:spTree>
    <p:extLst>
      <p:ext uri="{BB962C8B-B14F-4D97-AF65-F5344CB8AC3E}">
        <p14:creationId xmlns:p14="http://schemas.microsoft.com/office/powerpoint/2010/main" val="2386494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47</a:t>
            </a:fld>
            <a:endParaRPr lang="en-US"/>
          </a:p>
        </p:txBody>
      </p:sp>
    </p:spTree>
    <p:extLst>
      <p:ext uri="{BB962C8B-B14F-4D97-AF65-F5344CB8AC3E}">
        <p14:creationId xmlns:p14="http://schemas.microsoft.com/office/powerpoint/2010/main" val="392667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48</a:t>
            </a:fld>
            <a:endParaRPr lang="en-US"/>
          </a:p>
        </p:txBody>
      </p:sp>
    </p:spTree>
    <p:extLst>
      <p:ext uri="{BB962C8B-B14F-4D97-AF65-F5344CB8AC3E}">
        <p14:creationId xmlns:p14="http://schemas.microsoft.com/office/powerpoint/2010/main" val="432519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https://www.ntia.doc.gov/files/ntia/publications/sbom_minimum_elements_report.pdf</a:t>
            </a:r>
          </a:p>
        </p:txBody>
      </p:sp>
      <p:sp>
        <p:nvSpPr>
          <p:cNvPr id="4" name="Slide Number Placeholder 3"/>
          <p:cNvSpPr>
            <a:spLocks noGrp="1"/>
          </p:cNvSpPr>
          <p:nvPr>
            <p:ph type="sldNum" sz="quarter" idx="5"/>
          </p:nvPr>
        </p:nvSpPr>
        <p:spPr/>
        <p:txBody>
          <a:bodyPr/>
          <a:lstStyle/>
          <a:p>
            <a:fld id="{6AF79E04-056F-D54A-A085-DA3FE0CB785D}" type="slidenum">
              <a:rPr lang="en-US" smtClean="0"/>
              <a:t>49</a:t>
            </a:fld>
            <a:endParaRPr lang="en-US"/>
          </a:p>
        </p:txBody>
      </p:sp>
    </p:spTree>
    <p:extLst>
      <p:ext uri="{BB962C8B-B14F-4D97-AF65-F5344CB8AC3E}">
        <p14:creationId xmlns:p14="http://schemas.microsoft.com/office/powerpoint/2010/main" val="1962142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https://www.ntia.doc.gov/files/ntia/publications/sbom_minimum_elements_report.pdf</a:t>
            </a:r>
          </a:p>
        </p:txBody>
      </p:sp>
      <p:sp>
        <p:nvSpPr>
          <p:cNvPr id="4" name="Slide Number Placeholder 3"/>
          <p:cNvSpPr>
            <a:spLocks noGrp="1"/>
          </p:cNvSpPr>
          <p:nvPr>
            <p:ph type="sldNum" sz="quarter" idx="5"/>
          </p:nvPr>
        </p:nvSpPr>
        <p:spPr/>
        <p:txBody>
          <a:bodyPr/>
          <a:lstStyle/>
          <a:p>
            <a:fld id="{6AF79E04-056F-D54A-A085-DA3FE0CB785D}" type="slidenum">
              <a:rPr lang="en-US" smtClean="0"/>
              <a:t>50</a:t>
            </a:fld>
            <a:endParaRPr lang="en-US"/>
          </a:p>
        </p:txBody>
      </p:sp>
    </p:spTree>
    <p:extLst>
      <p:ext uri="{BB962C8B-B14F-4D97-AF65-F5344CB8AC3E}">
        <p14:creationId xmlns:p14="http://schemas.microsoft.com/office/powerpoint/2010/main" val="1873771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https://www.ntia.doc.gov/files/ntia/publications/sbom_minimum_elements_report.pdf</a:t>
            </a:r>
          </a:p>
          <a:p>
            <a:pPr marL="171450" indent="-171450">
              <a:buFont typeface="Arial" panose="020B0604020202020204" pitchFamily="34" charset="0"/>
              <a:buChar char="•"/>
            </a:pPr>
            <a:r>
              <a:rPr lang="en-US" b="1" dirty="0"/>
              <a:t>SPDX/SWID: 2009~2010 </a:t>
            </a:r>
          </a:p>
          <a:p>
            <a:pPr marL="171450" indent="-171450">
              <a:buFont typeface="Arial" panose="020B0604020202020204" pitchFamily="34" charset="0"/>
              <a:buChar char="•"/>
            </a:pPr>
            <a:r>
              <a:rPr lang="en-US" b="1" dirty="0" err="1"/>
              <a:t>CycloneDX</a:t>
            </a:r>
            <a:r>
              <a:rPr lang="en-US" b="1" dirty="0"/>
              <a:t>: 2017</a:t>
            </a:r>
          </a:p>
          <a:p>
            <a:pPr marL="171450" indent="-171450">
              <a:buFont typeface="Arial" panose="020B0604020202020204" pitchFamily="34" charset="0"/>
              <a:buChar char="•"/>
            </a:pPr>
            <a:r>
              <a:rPr lang="en-US" b="1" dirty="0"/>
              <a:t>SWID least popular</a:t>
            </a:r>
          </a:p>
        </p:txBody>
      </p:sp>
      <p:sp>
        <p:nvSpPr>
          <p:cNvPr id="4" name="Slide Number Placeholder 3"/>
          <p:cNvSpPr>
            <a:spLocks noGrp="1"/>
          </p:cNvSpPr>
          <p:nvPr>
            <p:ph type="sldNum" sz="quarter" idx="5"/>
          </p:nvPr>
        </p:nvSpPr>
        <p:spPr/>
        <p:txBody>
          <a:bodyPr/>
          <a:lstStyle/>
          <a:p>
            <a:fld id="{6AF79E04-056F-D54A-A085-DA3FE0CB785D}" type="slidenum">
              <a:rPr lang="en-US" smtClean="0"/>
              <a:t>51</a:t>
            </a:fld>
            <a:endParaRPr lang="en-US"/>
          </a:p>
        </p:txBody>
      </p:sp>
    </p:spTree>
    <p:extLst>
      <p:ext uri="{BB962C8B-B14F-4D97-AF65-F5344CB8AC3E}">
        <p14:creationId xmlns:p14="http://schemas.microsoft.com/office/powerpoint/2010/main" val="326287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5</a:t>
            </a:fld>
            <a:endParaRPr lang="en-US"/>
          </a:p>
        </p:txBody>
      </p:sp>
    </p:spTree>
    <p:extLst>
      <p:ext uri="{BB962C8B-B14F-4D97-AF65-F5344CB8AC3E}">
        <p14:creationId xmlns:p14="http://schemas.microsoft.com/office/powerpoint/2010/main" val="3117594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https://www.nist.gov/itl/executive-order-14028-improving-nations-cybersecurity/software-security-supply-chains-software-1</a:t>
            </a:r>
          </a:p>
        </p:txBody>
      </p:sp>
      <p:sp>
        <p:nvSpPr>
          <p:cNvPr id="4" name="Slide Number Placeholder 3"/>
          <p:cNvSpPr>
            <a:spLocks noGrp="1"/>
          </p:cNvSpPr>
          <p:nvPr>
            <p:ph type="sldNum" sz="quarter" idx="5"/>
          </p:nvPr>
        </p:nvSpPr>
        <p:spPr/>
        <p:txBody>
          <a:bodyPr/>
          <a:lstStyle/>
          <a:p>
            <a:fld id="{6AF79E04-056F-D54A-A085-DA3FE0CB785D}" type="slidenum">
              <a:rPr lang="en-US" smtClean="0"/>
              <a:t>52</a:t>
            </a:fld>
            <a:endParaRPr lang="en-US"/>
          </a:p>
        </p:txBody>
      </p:sp>
    </p:spTree>
    <p:extLst>
      <p:ext uri="{BB962C8B-B14F-4D97-AF65-F5344CB8AC3E}">
        <p14:creationId xmlns:p14="http://schemas.microsoft.com/office/powerpoint/2010/main" val="31875475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https://www.nist.gov/itl/executive-order-14028-improving-nations-cybersecurity/software-security-supply-chains-software-1</a:t>
            </a:r>
          </a:p>
        </p:txBody>
      </p:sp>
      <p:sp>
        <p:nvSpPr>
          <p:cNvPr id="4" name="Slide Number Placeholder 3"/>
          <p:cNvSpPr>
            <a:spLocks noGrp="1"/>
          </p:cNvSpPr>
          <p:nvPr>
            <p:ph type="sldNum" sz="quarter" idx="5"/>
          </p:nvPr>
        </p:nvSpPr>
        <p:spPr/>
        <p:txBody>
          <a:bodyPr/>
          <a:lstStyle/>
          <a:p>
            <a:fld id="{6AF79E04-056F-D54A-A085-DA3FE0CB785D}" type="slidenum">
              <a:rPr lang="en-US" smtClean="0"/>
              <a:t>53</a:t>
            </a:fld>
            <a:endParaRPr lang="en-US"/>
          </a:p>
        </p:txBody>
      </p:sp>
    </p:spTree>
    <p:extLst>
      <p:ext uri="{BB962C8B-B14F-4D97-AF65-F5344CB8AC3E}">
        <p14:creationId xmlns:p14="http://schemas.microsoft.com/office/powerpoint/2010/main" val="1877757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https://www.nist.gov/itl/executive-order-14028-improving-nations-cybersecurity/software-security-supply-chains-software-1</a:t>
            </a:r>
          </a:p>
        </p:txBody>
      </p:sp>
      <p:sp>
        <p:nvSpPr>
          <p:cNvPr id="4" name="Slide Number Placeholder 3"/>
          <p:cNvSpPr>
            <a:spLocks noGrp="1"/>
          </p:cNvSpPr>
          <p:nvPr>
            <p:ph type="sldNum" sz="quarter" idx="5"/>
          </p:nvPr>
        </p:nvSpPr>
        <p:spPr/>
        <p:txBody>
          <a:bodyPr/>
          <a:lstStyle/>
          <a:p>
            <a:fld id="{6AF79E04-056F-D54A-A085-DA3FE0CB785D}" type="slidenum">
              <a:rPr lang="en-US" smtClean="0"/>
              <a:t>54</a:t>
            </a:fld>
            <a:endParaRPr lang="en-US"/>
          </a:p>
        </p:txBody>
      </p:sp>
    </p:spTree>
    <p:extLst>
      <p:ext uri="{BB962C8B-B14F-4D97-AF65-F5344CB8AC3E}">
        <p14:creationId xmlns:p14="http://schemas.microsoft.com/office/powerpoint/2010/main" val="2334009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JSON</a:t>
            </a: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55</a:t>
            </a:fld>
            <a:endParaRPr lang="en-US"/>
          </a:p>
        </p:txBody>
      </p:sp>
    </p:spTree>
    <p:extLst>
      <p:ext uri="{BB962C8B-B14F-4D97-AF65-F5344CB8AC3E}">
        <p14:creationId xmlns:p14="http://schemas.microsoft.com/office/powerpoint/2010/main" val="1788239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Summarize the different types of SBOMs and the benefits and limitations of each type. This list of SBOM types is not intended to be tightly tied to the software lifecycle. Some SBOM types may be available and useful across multiple lifecycle phases, while others may be available only in one lifecycle phase. Also, the data presented within an SBOM type may vary, depending on the software’s lifecycle phase and industry</a:t>
            </a:r>
          </a:p>
          <a:p>
            <a:pPr marL="171450" indent="-171450">
              <a:buFont typeface="Arial" panose="020B0604020202020204" pitchFamily="34" charset="0"/>
              <a:buChar char="•"/>
            </a:pPr>
            <a:r>
              <a:rPr lang="en-US" b="1" dirty="0"/>
              <a:t>CISA</a:t>
            </a:r>
          </a:p>
          <a:p>
            <a:pPr marL="171450" indent="-171450">
              <a:buFont typeface="Arial" panose="020B0604020202020204" pitchFamily="34" charset="0"/>
              <a:buChar char="•"/>
            </a:pPr>
            <a:r>
              <a:rPr lang="en-US" b="1" dirty="0"/>
              <a:t>https://www.cisa.gov/sites/default/files/2023-04/sbom-types-document-508c.pdf</a:t>
            </a:r>
          </a:p>
        </p:txBody>
      </p:sp>
      <p:sp>
        <p:nvSpPr>
          <p:cNvPr id="4" name="Slide Number Placeholder 3"/>
          <p:cNvSpPr>
            <a:spLocks noGrp="1"/>
          </p:cNvSpPr>
          <p:nvPr>
            <p:ph type="sldNum" sz="quarter" idx="5"/>
          </p:nvPr>
        </p:nvSpPr>
        <p:spPr/>
        <p:txBody>
          <a:bodyPr/>
          <a:lstStyle/>
          <a:p>
            <a:fld id="{6AF79E04-056F-D54A-A085-DA3FE0CB785D}" type="slidenum">
              <a:rPr lang="en-US" smtClean="0"/>
              <a:t>56</a:t>
            </a:fld>
            <a:endParaRPr lang="en-US"/>
          </a:p>
        </p:txBody>
      </p:sp>
    </p:spTree>
    <p:extLst>
      <p:ext uri="{BB962C8B-B14F-4D97-AF65-F5344CB8AC3E}">
        <p14:creationId xmlns:p14="http://schemas.microsoft.com/office/powerpoint/2010/main" val="1658787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https://www.ntia.doc.gov/files/ntia/publications/sbom_minimum_elements_report.pdf</a:t>
            </a:r>
          </a:p>
          <a:p>
            <a:pPr marL="171450" indent="-171450">
              <a:buFont typeface="Arial" panose="020B0604020202020204" pitchFamily="34" charset="0"/>
              <a:buChar char="•"/>
            </a:pPr>
            <a:r>
              <a:rPr lang="en-US" b="1" dirty="0"/>
              <a:t>https://devblogs.microsoft.com/engineering-at-microsoft/microsoft-open-sources-software-bill-of-materials-sbom-generation-tool/</a:t>
            </a:r>
          </a:p>
          <a:p>
            <a:pPr marL="171450" indent="-171450">
              <a:buFont typeface="Arial" panose="020B0604020202020204" pitchFamily="34" charset="0"/>
              <a:buChar char="•"/>
            </a:pPr>
            <a:r>
              <a:rPr lang="en-US" b="1" dirty="0"/>
              <a:t> The SBOM generator is now referred to simply as </a:t>
            </a:r>
            <a:r>
              <a:rPr lang="en-US" b="1" dirty="0" err="1"/>
              <a:t>sbom</a:t>
            </a:r>
            <a:r>
              <a:rPr lang="en-US" b="1" dirty="0"/>
              <a:t>-tool.</a:t>
            </a:r>
          </a:p>
        </p:txBody>
      </p:sp>
      <p:sp>
        <p:nvSpPr>
          <p:cNvPr id="4" name="Slide Number Placeholder 3"/>
          <p:cNvSpPr>
            <a:spLocks noGrp="1"/>
          </p:cNvSpPr>
          <p:nvPr>
            <p:ph type="sldNum" sz="quarter" idx="5"/>
          </p:nvPr>
        </p:nvSpPr>
        <p:spPr/>
        <p:txBody>
          <a:bodyPr/>
          <a:lstStyle/>
          <a:p>
            <a:fld id="{6AF79E04-056F-D54A-A085-DA3FE0CB785D}" type="slidenum">
              <a:rPr lang="en-US" smtClean="0"/>
              <a:t>57</a:t>
            </a:fld>
            <a:endParaRPr lang="en-US"/>
          </a:p>
        </p:txBody>
      </p:sp>
    </p:spTree>
    <p:extLst>
      <p:ext uri="{BB962C8B-B14F-4D97-AF65-F5344CB8AC3E}">
        <p14:creationId xmlns:p14="http://schemas.microsoft.com/office/powerpoint/2010/main" val="103171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ChatGPT</a:t>
            </a:r>
          </a:p>
        </p:txBody>
      </p:sp>
      <p:sp>
        <p:nvSpPr>
          <p:cNvPr id="4" name="Slide Number Placeholder 3"/>
          <p:cNvSpPr>
            <a:spLocks noGrp="1"/>
          </p:cNvSpPr>
          <p:nvPr>
            <p:ph type="sldNum" sz="quarter" idx="5"/>
          </p:nvPr>
        </p:nvSpPr>
        <p:spPr/>
        <p:txBody>
          <a:bodyPr/>
          <a:lstStyle/>
          <a:p>
            <a:fld id="{6AF79E04-056F-D54A-A085-DA3FE0CB785D}" type="slidenum">
              <a:rPr lang="en-US" smtClean="0"/>
              <a:t>58</a:t>
            </a:fld>
            <a:endParaRPr lang="en-US"/>
          </a:p>
        </p:txBody>
      </p:sp>
    </p:spTree>
    <p:extLst>
      <p:ext uri="{BB962C8B-B14F-4D97-AF65-F5344CB8AC3E}">
        <p14:creationId xmlns:p14="http://schemas.microsoft.com/office/powerpoint/2010/main" val="2500996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ChatGPT</a:t>
            </a:r>
          </a:p>
        </p:txBody>
      </p:sp>
      <p:sp>
        <p:nvSpPr>
          <p:cNvPr id="4" name="Slide Number Placeholder 3"/>
          <p:cNvSpPr>
            <a:spLocks noGrp="1"/>
          </p:cNvSpPr>
          <p:nvPr>
            <p:ph type="sldNum" sz="quarter" idx="5"/>
          </p:nvPr>
        </p:nvSpPr>
        <p:spPr/>
        <p:txBody>
          <a:bodyPr/>
          <a:lstStyle/>
          <a:p>
            <a:fld id="{6AF79E04-056F-D54A-A085-DA3FE0CB785D}" type="slidenum">
              <a:rPr lang="en-US" smtClean="0"/>
              <a:t>59</a:t>
            </a:fld>
            <a:endParaRPr lang="en-US"/>
          </a:p>
        </p:txBody>
      </p:sp>
    </p:spTree>
    <p:extLst>
      <p:ext uri="{BB962C8B-B14F-4D97-AF65-F5344CB8AC3E}">
        <p14:creationId xmlns:p14="http://schemas.microsoft.com/office/powerpoint/2010/main" val="2974221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latin typeface="Arial" panose="020B0604020202020204" pitchFamily="34" charset="0"/>
                <a:ea typeface="+mj-ea"/>
                <a:cs typeface="Arial" panose="020B0604020202020204" pitchFamily="34" charset="0"/>
              </a:rPr>
              <a:t>Vulnerability Exploitability </a:t>
            </a:r>
            <a:r>
              <a:rPr lang="en-US" sz="1200" b="1" dirty="0" err="1">
                <a:latin typeface="Arial" panose="020B0604020202020204" pitchFamily="34" charset="0"/>
                <a:ea typeface="+mj-ea"/>
                <a:cs typeface="Arial" panose="020B0604020202020204" pitchFamily="34" charset="0"/>
              </a:rPr>
              <a:t>eXchange</a:t>
            </a:r>
            <a:endParaRPr lang="en-US" sz="1200" b="1" dirty="0">
              <a:latin typeface="Arial" panose="020B0604020202020204" pitchFamily="34" charset="0"/>
              <a:ea typeface="+mj-ea"/>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ea typeface="+mj-ea"/>
                <a:cs typeface="Arial" panose="020B0604020202020204" pitchFamily="34" charset="0"/>
              </a:rPr>
              <a:t>CISA</a:t>
            </a:r>
          </a:p>
          <a:p>
            <a:pPr marL="171450" indent="-171450">
              <a:buFont typeface="Arial" panose="020B0604020202020204" pitchFamily="34" charset="0"/>
              <a:buChar char="•"/>
            </a:pPr>
            <a:r>
              <a:rPr lang="en-US" sz="1200" b="1" dirty="0">
                <a:latin typeface="Arial" panose="020B0604020202020204" pitchFamily="34" charset="0"/>
                <a:ea typeface="+mj-ea"/>
                <a:cs typeface="Arial" panose="020B0604020202020204" pitchFamily="34" charset="0"/>
              </a:rPr>
              <a:t>Not all vulnerabilities in the dependencies of a software product actually affect the security of that product.</a:t>
            </a:r>
          </a:p>
        </p:txBody>
      </p:sp>
      <p:sp>
        <p:nvSpPr>
          <p:cNvPr id="4" name="Slide Number Placeholder 3"/>
          <p:cNvSpPr>
            <a:spLocks noGrp="1"/>
          </p:cNvSpPr>
          <p:nvPr>
            <p:ph type="sldNum" sz="quarter" idx="5"/>
          </p:nvPr>
        </p:nvSpPr>
        <p:spPr/>
        <p:txBody>
          <a:bodyPr/>
          <a:lstStyle/>
          <a:p>
            <a:fld id="{6AF79E04-056F-D54A-A085-DA3FE0CB785D}" type="slidenum">
              <a:rPr lang="en-US" smtClean="0"/>
              <a:t>60</a:t>
            </a:fld>
            <a:endParaRPr lang="en-US"/>
          </a:p>
        </p:txBody>
      </p:sp>
    </p:spTree>
    <p:extLst>
      <p:ext uri="{BB962C8B-B14F-4D97-AF65-F5344CB8AC3E}">
        <p14:creationId xmlns:p14="http://schemas.microsoft.com/office/powerpoint/2010/main" val="2140085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https://www.cisa.gov/securebydesign</a:t>
            </a:r>
          </a:p>
        </p:txBody>
      </p:sp>
      <p:sp>
        <p:nvSpPr>
          <p:cNvPr id="4" name="Slide Number Placeholder 3"/>
          <p:cNvSpPr>
            <a:spLocks noGrp="1"/>
          </p:cNvSpPr>
          <p:nvPr>
            <p:ph type="sldNum" sz="quarter" idx="5"/>
          </p:nvPr>
        </p:nvSpPr>
        <p:spPr/>
        <p:txBody>
          <a:bodyPr/>
          <a:lstStyle/>
          <a:p>
            <a:fld id="{6AF79E04-056F-D54A-A085-DA3FE0CB785D}" type="slidenum">
              <a:rPr lang="en-US" smtClean="0"/>
              <a:t>61</a:t>
            </a:fld>
            <a:endParaRPr lang="en-US"/>
          </a:p>
        </p:txBody>
      </p:sp>
    </p:spTree>
    <p:extLst>
      <p:ext uri="{BB962C8B-B14F-4D97-AF65-F5344CB8AC3E}">
        <p14:creationId xmlns:p14="http://schemas.microsoft.com/office/powerpoint/2010/main" val="353048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solidFill>
                  <a:srgbClr val="762268"/>
                </a:solidFill>
              </a:rPr>
              <a:t>Internet of Insecure Things</a:t>
            </a:r>
          </a:p>
        </p:txBody>
      </p:sp>
      <p:sp>
        <p:nvSpPr>
          <p:cNvPr id="4" name="Slide Number Placeholder 3"/>
          <p:cNvSpPr>
            <a:spLocks noGrp="1"/>
          </p:cNvSpPr>
          <p:nvPr>
            <p:ph type="sldNum" sz="quarter" idx="5"/>
          </p:nvPr>
        </p:nvSpPr>
        <p:spPr/>
        <p:txBody>
          <a:bodyPr/>
          <a:lstStyle/>
          <a:p>
            <a:fld id="{6AF79E04-056F-D54A-A085-DA3FE0CB785D}" type="slidenum">
              <a:rPr lang="en-US" smtClean="0"/>
              <a:t>6</a:t>
            </a:fld>
            <a:endParaRPr lang="en-US"/>
          </a:p>
        </p:txBody>
      </p:sp>
    </p:spTree>
    <p:extLst>
      <p:ext uri="{BB962C8B-B14F-4D97-AF65-F5344CB8AC3E}">
        <p14:creationId xmlns:p14="http://schemas.microsoft.com/office/powerpoint/2010/main" val="3322484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https://www.cisa.gov/securebydesign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68428"/>
                </a:solidFill>
                <a:latin typeface="Arial" panose="020B0604020202020204" pitchFamily="34" charset="0"/>
                <a:ea typeface="+mj-ea"/>
                <a:cs typeface="+mj-cs"/>
              </a:rPr>
              <a:t>CISA, the NSA, the FBI and other cybersecurity agencies worldwide have strongly encouraged every technology manufacturer to build their products in a way that prevents customers from having to constantly perform monitoring, routine updates, and damage control on their systems to mitigate cyber intrusions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68428"/>
                </a:solidFill>
                <a:latin typeface="Arial" panose="020B0604020202020204" pitchFamily="34" charset="0"/>
                <a:ea typeface="+mj-ea"/>
                <a:cs typeface="+mj-cs"/>
              </a:rPr>
              <a:t>US Cyber Trust Mark</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62</a:t>
            </a:fld>
            <a:endParaRPr lang="en-US"/>
          </a:p>
        </p:txBody>
      </p:sp>
    </p:spTree>
    <p:extLst>
      <p:ext uri="{BB962C8B-B14F-4D97-AF65-F5344CB8AC3E}">
        <p14:creationId xmlns:p14="http://schemas.microsoft.com/office/powerpoint/2010/main" val="2513958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63</a:t>
            </a:fld>
            <a:endParaRPr lang="en-US"/>
          </a:p>
        </p:txBody>
      </p:sp>
    </p:spTree>
    <p:extLst>
      <p:ext uri="{BB962C8B-B14F-4D97-AF65-F5344CB8AC3E}">
        <p14:creationId xmlns:p14="http://schemas.microsoft.com/office/powerpoint/2010/main" val="287873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64</a:t>
            </a:fld>
            <a:endParaRPr lang="en-US"/>
          </a:p>
        </p:txBody>
      </p:sp>
    </p:spTree>
    <p:extLst>
      <p:ext uri="{BB962C8B-B14F-4D97-AF65-F5344CB8AC3E}">
        <p14:creationId xmlns:p14="http://schemas.microsoft.com/office/powerpoint/2010/main" val="42548902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65</a:t>
            </a:fld>
            <a:endParaRPr lang="en-US"/>
          </a:p>
        </p:txBody>
      </p:sp>
    </p:spTree>
    <p:extLst>
      <p:ext uri="{BB962C8B-B14F-4D97-AF65-F5344CB8AC3E}">
        <p14:creationId xmlns:p14="http://schemas.microsoft.com/office/powerpoint/2010/main" val="2722702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Mikko</a:t>
            </a:r>
          </a:p>
        </p:txBody>
      </p:sp>
      <p:sp>
        <p:nvSpPr>
          <p:cNvPr id="4" name="Slide Number Placeholder 3"/>
          <p:cNvSpPr>
            <a:spLocks noGrp="1"/>
          </p:cNvSpPr>
          <p:nvPr>
            <p:ph type="sldNum" sz="quarter" idx="5"/>
          </p:nvPr>
        </p:nvSpPr>
        <p:spPr/>
        <p:txBody>
          <a:bodyPr/>
          <a:lstStyle/>
          <a:p>
            <a:fld id="{6AF79E04-056F-D54A-A085-DA3FE0CB785D}" type="slidenum">
              <a:rPr lang="en-US" smtClean="0"/>
              <a:t>66</a:t>
            </a:fld>
            <a:endParaRPr lang="en-US"/>
          </a:p>
        </p:txBody>
      </p:sp>
    </p:spTree>
    <p:extLst>
      <p:ext uri="{BB962C8B-B14F-4D97-AF65-F5344CB8AC3E}">
        <p14:creationId xmlns:p14="http://schemas.microsoft.com/office/powerpoint/2010/main" val="19204889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67</a:t>
            </a:fld>
            <a:endParaRPr lang="en-US"/>
          </a:p>
        </p:txBody>
      </p:sp>
    </p:spTree>
    <p:extLst>
      <p:ext uri="{BB962C8B-B14F-4D97-AF65-F5344CB8AC3E}">
        <p14:creationId xmlns:p14="http://schemas.microsoft.com/office/powerpoint/2010/main" val="18804636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AF79E04-056F-D54A-A085-DA3FE0CB785D}" type="slidenum">
              <a:rPr lang="en-US" smtClean="0"/>
              <a:t>68</a:t>
            </a:fld>
            <a:endParaRPr lang="en-US"/>
          </a:p>
        </p:txBody>
      </p:sp>
    </p:spTree>
    <p:extLst>
      <p:ext uri="{BB962C8B-B14F-4D97-AF65-F5344CB8AC3E}">
        <p14:creationId xmlns:p14="http://schemas.microsoft.com/office/powerpoint/2010/main" val="2251400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69</a:t>
            </a:fld>
            <a:endParaRPr lang="en-US"/>
          </a:p>
        </p:txBody>
      </p:sp>
    </p:spTree>
    <p:extLst>
      <p:ext uri="{BB962C8B-B14F-4D97-AF65-F5344CB8AC3E}">
        <p14:creationId xmlns:p14="http://schemas.microsoft.com/office/powerpoint/2010/main" val="230090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ransomware attacks globally surged 40 per cent to reach 199.7 million hits in the third quarter of this year, according to a report from cybersecurity firm SonicWall.</a:t>
            </a:r>
          </a:p>
          <a:p>
            <a:r>
              <a:rPr lang="en-US" dirty="0"/>
              <a:t>https://phoenixnap.com/blog/ransomware-statistics-facts</a:t>
            </a:r>
          </a:p>
        </p:txBody>
      </p:sp>
      <p:sp>
        <p:nvSpPr>
          <p:cNvPr id="4" name="Slide Number Placeholder 3"/>
          <p:cNvSpPr>
            <a:spLocks noGrp="1"/>
          </p:cNvSpPr>
          <p:nvPr>
            <p:ph type="sldNum" sz="quarter" idx="5"/>
          </p:nvPr>
        </p:nvSpPr>
        <p:spPr/>
        <p:txBody>
          <a:bodyPr/>
          <a:lstStyle/>
          <a:p>
            <a:fld id="{6AF79E04-056F-D54A-A085-DA3FE0CB785D}" type="slidenum">
              <a:rPr lang="en-US" smtClean="0"/>
              <a:t>7</a:t>
            </a:fld>
            <a:endParaRPr lang="en-US"/>
          </a:p>
        </p:txBody>
      </p:sp>
    </p:spTree>
    <p:extLst>
      <p:ext uri="{BB962C8B-B14F-4D97-AF65-F5344CB8AC3E}">
        <p14:creationId xmlns:p14="http://schemas.microsoft.com/office/powerpoint/2010/main" val="311832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9E04-056F-D54A-A085-DA3FE0CB785D}" type="slidenum">
              <a:rPr lang="en-US" smtClean="0"/>
              <a:t>8</a:t>
            </a:fld>
            <a:endParaRPr lang="en-US"/>
          </a:p>
        </p:txBody>
      </p:sp>
    </p:spTree>
    <p:extLst>
      <p:ext uri="{BB962C8B-B14F-4D97-AF65-F5344CB8AC3E}">
        <p14:creationId xmlns:p14="http://schemas.microsoft.com/office/powerpoint/2010/main" val="293483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ALPHV/</a:t>
            </a:r>
            <a:r>
              <a:rPr lang="en-US" b="1" dirty="0" err="1"/>
              <a:t>BlackCat</a:t>
            </a:r>
            <a:r>
              <a:rPr lang="en-US" b="1" dirty="0"/>
              <a:t> ransomware operation has taken extortion to a new level by filing a U.S. Securities and Exchange Commission complaint against one of their alleged victims for not complying with the four-day rule to disclose a cyberattack.</a:t>
            </a:r>
          </a:p>
        </p:txBody>
      </p:sp>
      <p:sp>
        <p:nvSpPr>
          <p:cNvPr id="4" name="Slide Number Placeholder 3"/>
          <p:cNvSpPr>
            <a:spLocks noGrp="1"/>
          </p:cNvSpPr>
          <p:nvPr>
            <p:ph type="sldNum" sz="quarter" idx="5"/>
          </p:nvPr>
        </p:nvSpPr>
        <p:spPr/>
        <p:txBody>
          <a:bodyPr/>
          <a:lstStyle/>
          <a:p>
            <a:fld id="{6AF79E04-056F-D54A-A085-DA3FE0CB785D}" type="slidenum">
              <a:rPr lang="en-US" smtClean="0"/>
              <a:t>9</a:t>
            </a:fld>
            <a:endParaRPr lang="en-US"/>
          </a:p>
        </p:txBody>
      </p:sp>
    </p:spTree>
    <p:extLst>
      <p:ext uri="{BB962C8B-B14F-4D97-AF65-F5344CB8AC3E}">
        <p14:creationId xmlns:p14="http://schemas.microsoft.com/office/powerpoint/2010/main" val="27931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81996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92471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BAC4971-DC04-4F7A-86CB-FE8D97C60781}" type="datetimeFigureOut">
              <a:rPr lang="en-US" smtClean="0"/>
              <a:t>12/12/2023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89826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F31A7-321D-4046-95A3-6DBEE0C76907}"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07330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BAC4971-DC04-4F7A-86CB-FE8D97C60781}" type="datetimeFigureOut">
              <a:rPr lang="en-US" smtClean="0"/>
              <a:t>12/12/2023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DDE2B7C-B32E-4654-B794-1D6605044132}" type="slidenum">
              <a:rPr lang="en-US" smtClean="0"/>
              <a:t>‹#›</a:t>
            </a:fld>
            <a:endParaRPr lang="en-US"/>
          </a:p>
        </p:txBody>
      </p:sp>
    </p:spTree>
    <p:extLst>
      <p:ext uri="{BB962C8B-B14F-4D97-AF65-F5344CB8AC3E}">
        <p14:creationId xmlns:p14="http://schemas.microsoft.com/office/powerpoint/2010/main" val="3298661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F31A7-321D-4046-95A3-6DBEE0C76907}"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386885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8F31A7-321D-4046-95A3-6DBEE0C76907}"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407402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8F31A7-321D-4046-95A3-6DBEE0C76907}"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34724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F31A7-321D-4046-95A3-6DBEE0C76907}"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5003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71220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0420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260E950-62C9-4082-B64D-9B9151FF0330}" type="datetimeFigureOut">
              <a:rPr lang="en-US" smtClean="0"/>
              <a:pPr/>
              <a:t>12/12/2023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D5B0A07-B6CA-4289-939F-41C987A26B68}" type="slidenum">
              <a:rPr lang="en-US" smtClean="0"/>
              <a:t>‹#›</a:t>
            </a:fld>
            <a:endParaRPr lang="en-US" dirty="0"/>
          </a:p>
        </p:txBody>
      </p:sp>
    </p:spTree>
    <p:extLst>
      <p:ext uri="{BB962C8B-B14F-4D97-AF65-F5344CB8AC3E}">
        <p14:creationId xmlns:p14="http://schemas.microsoft.com/office/powerpoint/2010/main" val="32569149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hyperlink" Target="http://55krc.iheart.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D9BD9D-C776-B461-418B-39E169C957B0}"/>
              </a:ext>
            </a:extLst>
          </p:cNvPr>
          <p:cNvSpPr txBox="1"/>
          <p:nvPr/>
        </p:nvSpPr>
        <p:spPr>
          <a:xfrm>
            <a:off x="36321" y="1871274"/>
            <a:ext cx="12192001" cy="1754326"/>
          </a:xfrm>
          <a:prstGeom prst="rect">
            <a:avLst/>
          </a:prstGeom>
          <a:noFill/>
        </p:spPr>
        <p:txBody>
          <a:bodyPr wrap="square">
            <a:spAutoFit/>
          </a:bodyPr>
          <a:lstStyle/>
          <a:p>
            <a:pPr algn="ctr"/>
            <a:r>
              <a:rPr lang="en-US" sz="5400" b="1" dirty="0">
                <a:solidFill>
                  <a:srgbClr val="F68428"/>
                </a:solidFill>
                <a:latin typeface="Arial" panose="020B0604020202020204" pitchFamily="34" charset="0"/>
                <a:cs typeface="Arial" panose="020B0604020202020204" pitchFamily="34" charset="0"/>
              </a:rPr>
              <a:t>Software Security: The Critical Role of Software Bill of Materials (SBOM)</a:t>
            </a:r>
          </a:p>
        </p:txBody>
      </p:sp>
      <p:sp>
        <p:nvSpPr>
          <p:cNvPr id="5" name="Subtitle 1">
            <a:extLst>
              <a:ext uri="{FF2B5EF4-FFF2-40B4-BE49-F238E27FC236}">
                <a16:creationId xmlns:a16="http://schemas.microsoft.com/office/drawing/2014/main" id="{1E01D2C8-B854-F684-593A-C3A3FA6F0F4A}"/>
              </a:ext>
            </a:extLst>
          </p:cNvPr>
          <p:cNvSpPr txBox="1">
            <a:spLocks/>
          </p:cNvSpPr>
          <p:nvPr/>
        </p:nvSpPr>
        <p:spPr>
          <a:xfrm>
            <a:off x="0" y="4183136"/>
            <a:ext cx="12192000" cy="2667751"/>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400" b="1" dirty="0">
                <a:latin typeface="Arial" panose="020B0604020202020204" pitchFamily="34" charset="0"/>
                <a:cs typeface="Arial" panose="020B0604020202020204" pitchFamily="34" charset="0"/>
              </a:rPr>
              <a:t>Dave Hatter, CISSP, CISA, CISM, CCSP, CSSLP, PMP, ITIL</a:t>
            </a:r>
          </a:p>
          <a:p>
            <a:pPr marL="0" indent="0" algn="ctr">
              <a:buNone/>
            </a:pPr>
            <a:r>
              <a:rPr lang="en-US" sz="2700" b="1" dirty="0">
                <a:latin typeface="Arial" panose="020B0604020202020204" pitchFamily="34" charset="0"/>
                <a:cs typeface="Arial" panose="020B0604020202020204" pitchFamily="34" charset="0"/>
              </a:rPr>
              <a:t>Director of Business Growth</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Intrust IT</a:t>
            </a:r>
          </a:p>
          <a:p>
            <a:pPr marL="0" indent="0" algn="ctr">
              <a:buNone/>
            </a:pPr>
            <a:r>
              <a:rPr lang="en-US" sz="2800" dirty="0">
                <a:latin typeface="Arial" panose="020B0604020202020204" pitchFamily="34" charset="0"/>
                <a:cs typeface="Arial" panose="020B0604020202020204" pitchFamily="34" charset="0"/>
              </a:rPr>
              <a:t>linkedin.com/in/davehatter</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twitter.com/davehatter</a:t>
            </a:r>
          </a:p>
        </p:txBody>
      </p:sp>
      <p:pic>
        <p:nvPicPr>
          <p:cNvPr id="7" name="Picture 6">
            <a:extLst>
              <a:ext uri="{FF2B5EF4-FFF2-40B4-BE49-F238E27FC236}">
                <a16:creationId xmlns:a16="http://schemas.microsoft.com/office/drawing/2014/main" id="{97FF85C7-7A86-1696-15F8-1A72DC3299F4}"/>
              </a:ext>
            </a:extLst>
          </p:cNvPr>
          <p:cNvPicPr>
            <a:picLocks noChangeAspect="1"/>
          </p:cNvPicPr>
          <p:nvPr/>
        </p:nvPicPr>
        <p:blipFill>
          <a:blip r:embed="rId3"/>
          <a:stretch>
            <a:fillRect/>
          </a:stretch>
        </p:blipFill>
        <p:spPr>
          <a:xfrm>
            <a:off x="2495742" y="7113"/>
            <a:ext cx="7205785" cy="1594602"/>
          </a:xfrm>
          <a:prstGeom prst="rect">
            <a:avLst/>
          </a:prstGeom>
        </p:spPr>
      </p:pic>
    </p:spTree>
    <p:extLst>
      <p:ext uri="{BB962C8B-B14F-4D97-AF65-F5344CB8AC3E}">
        <p14:creationId xmlns:p14="http://schemas.microsoft.com/office/powerpoint/2010/main" val="319053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F8C1B3-939D-4F8E-8154-C2AE967CB72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699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E0C14F-5099-E6F3-E02C-5D57222C2243}"/>
              </a:ext>
            </a:extLst>
          </p:cNvPr>
          <p:cNvPicPr>
            <a:picLocks noChangeAspect="1"/>
          </p:cNvPicPr>
          <p:nvPr/>
        </p:nvPicPr>
        <p:blipFill>
          <a:blip r:embed="rId3"/>
          <a:stretch>
            <a:fillRect/>
          </a:stretch>
        </p:blipFill>
        <p:spPr>
          <a:xfrm>
            <a:off x="0" y="0"/>
            <a:ext cx="5969876" cy="4048937"/>
          </a:xfrm>
          <a:prstGeom prst="rect">
            <a:avLst/>
          </a:prstGeom>
        </p:spPr>
      </p:pic>
      <p:pic>
        <p:nvPicPr>
          <p:cNvPr id="3" name="Picture 2">
            <a:extLst>
              <a:ext uri="{FF2B5EF4-FFF2-40B4-BE49-F238E27FC236}">
                <a16:creationId xmlns:a16="http://schemas.microsoft.com/office/drawing/2014/main" id="{445F2939-6118-85CA-DDE6-6D1F43A9D135}"/>
              </a:ext>
            </a:extLst>
          </p:cNvPr>
          <p:cNvPicPr>
            <a:picLocks noChangeAspect="1"/>
          </p:cNvPicPr>
          <p:nvPr/>
        </p:nvPicPr>
        <p:blipFill>
          <a:blip r:embed="rId4"/>
          <a:stretch>
            <a:fillRect/>
          </a:stretch>
        </p:blipFill>
        <p:spPr>
          <a:xfrm>
            <a:off x="0" y="4048937"/>
            <a:ext cx="12192000" cy="2809063"/>
          </a:xfrm>
          <a:prstGeom prst="rect">
            <a:avLst/>
          </a:prstGeom>
        </p:spPr>
      </p:pic>
      <p:pic>
        <p:nvPicPr>
          <p:cNvPr id="5" name="Picture 4">
            <a:extLst>
              <a:ext uri="{FF2B5EF4-FFF2-40B4-BE49-F238E27FC236}">
                <a16:creationId xmlns:a16="http://schemas.microsoft.com/office/drawing/2014/main" id="{0A7448A7-CAAC-4EA4-FC1A-46C94085C57D}"/>
              </a:ext>
            </a:extLst>
          </p:cNvPr>
          <p:cNvPicPr>
            <a:picLocks noChangeAspect="1"/>
          </p:cNvPicPr>
          <p:nvPr/>
        </p:nvPicPr>
        <p:blipFill>
          <a:blip r:embed="rId5"/>
          <a:stretch>
            <a:fillRect/>
          </a:stretch>
        </p:blipFill>
        <p:spPr>
          <a:xfrm>
            <a:off x="5969876" y="0"/>
            <a:ext cx="6222124" cy="4048937"/>
          </a:xfrm>
          <a:prstGeom prst="rect">
            <a:avLst/>
          </a:prstGeom>
        </p:spPr>
      </p:pic>
    </p:spTree>
    <p:extLst>
      <p:ext uri="{BB962C8B-B14F-4D97-AF65-F5344CB8AC3E}">
        <p14:creationId xmlns:p14="http://schemas.microsoft.com/office/powerpoint/2010/main" val="26950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8009C0-352E-A387-6006-2C33FD5FFCB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318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B30242-80E8-A69B-0381-456FD881251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542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4EF28-6892-9324-23A9-0F5A8B39390C}"/>
              </a:ext>
            </a:extLst>
          </p:cNvPr>
          <p:cNvPicPr>
            <a:picLocks noChangeAspect="1"/>
          </p:cNvPicPr>
          <p:nvPr/>
        </p:nvPicPr>
        <p:blipFill>
          <a:blip r:embed="rId3"/>
          <a:stretch>
            <a:fillRect/>
          </a:stretch>
        </p:blipFill>
        <p:spPr>
          <a:xfrm>
            <a:off x="0" y="0"/>
            <a:ext cx="12264095" cy="6858000"/>
          </a:xfrm>
          <a:prstGeom prst="rect">
            <a:avLst/>
          </a:prstGeom>
        </p:spPr>
      </p:pic>
    </p:spTree>
    <p:extLst>
      <p:ext uri="{BB962C8B-B14F-4D97-AF65-F5344CB8AC3E}">
        <p14:creationId xmlns:p14="http://schemas.microsoft.com/office/powerpoint/2010/main" val="283375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Security</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47969"/>
            <a:ext cx="12078877" cy="5644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r>
              <a:rPr lang="en-US" sz="4400" b="1" dirty="0">
                <a:ea typeface="+mj-ea"/>
              </a:rPr>
              <a:t>The protection of information and systems from unauthorized access, use, disclosure, disruption, modification, or destruction. It involves implementing a range of technical, administrative, and physical </a:t>
            </a:r>
            <a:r>
              <a:rPr lang="en-US" sz="4400" b="1" i="1" u="sng" dirty="0">
                <a:ea typeface="+mj-ea"/>
              </a:rPr>
              <a:t>controls</a:t>
            </a:r>
            <a:r>
              <a:rPr lang="en-US" sz="4400" b="1" dirty="0">
                <a:ea typeface="+mj-ea"/>
              </a:rPr>
              <a:t> to safeguard against potential threats and vulnerabilities.</a:t>
            </a:r>
          </a:p>
        </p:txBody>
      </p:sp>
    </p:spTree>
    <p:extLst>
      <p:ext uri="{BB962C8B-B14F-4D97-AF65-F5344CB8AC3E}">
        <p14:creationId xmlns:p14="http://schemas.microsoft.com/office/powerpoint/2010/main" val="286081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Security Control</a:t>
            </a:r>
          </a:p>
        </p:txBody>
      </p:sp>
      <p:sp>
        <p:nvSpPr>
          <p:cNvPr id="9" name="TextBox 8">
            <a:extLst>
              <a:ext uri="{FF2B5EF4-FFF2-40B4-BE49-F238E27FC236}">
                <a16:creationId xmlns:a16="http://schemas.microsoft.com/office/drawing/2014/main" id="{D63AEA16-2F2B-0E21-932E-CEB84C12A05F}"/>
              </a:ext>
            </a:extLst>
          </p:cNvPr>
          <p:cNvSpPr txBox="1"/>
          <p:nvPr/>
        </p:nvSpPr>
        <p:spPr>
          <a:xfrm>
            <a:off x="1" y="910674"/>
            <a:ext cx="12192000" cy="5909310"/>
          </a:xfrm>
          <a:prstGeom prst="rect">
            <a:avLst/>
          </a:prstGeom>
          <a:noFill/>
        </p:spPr>
        <p:txBody>
          <a:bodyPr wrap="square">
            <a:spAutoFit/>
          </a:bodyPr>
          <a:lstStyle/>
          <a:p>
            <a:r>
              <a:rPr lang="en-US" sz="4200" b="1" dirty="0">
                <a:latin typeface="Arial" panose="020B0604020202020204" pitchFamily="34" charset="0"/>
                <a:ea typeface="+mj-ea"/>
                <a:cs typeface="Arial" panose="020B0604020202020204" pitchFamily="34" charset="0"/>
              </a:rPr>
              <a:t>A measure or mechanism put in place to reduce the risk of a security threat, vulnerability, or attack. They protect the confidentiality, integrity, and availability of information and systems and</a:t>
            </a:r>
          </a:p>
          <a:p>
            <a:r>
              <a:rPr lang="en-US" sz="4200" b="1" dirty="0">
                <a:latin typeface="Arial" panose="020B0604020202020204" pitchFamily="34" charset="0"/>
                <a:ea typeface="+mj-ea"/>
                <a:cs typeface="Arial" panose="020B0604020202020204" pitchFamily="34" charset="0"/>
              </a:rPr>
              <a:t>reduce or eliminate threats and vulnerabilities that could lead to unauthorized access, use, disclosure, disruption, modification, or destruction of data or systems</a:t>
            </a:r>
          </a:p>
        </p:txBody>
      </p:sp>
    </p:spTree>
    <p:extLst>
      <p:ext uri="{BB962C8B-B14F-4D97-AF65-F5344CB8AC3E}">
        <p14:creationId xmlns:p14="http://schemas.microsoft.com/office/powerpoint/2010/main" val="365802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800" b="1" dirty="0">
              <a:solidFill>
                <a:srgbClr val="F68428"/>
              </a:solidFill>
              <a:ea typeface="+mj-ea"/>
              <a:cs typeface="+mj-cs"/>
            </a:endParaRPr>
          </a:p>
        </p:txBody>
      </p:sp>
      <p:pic>
        <p:nvPicPr>
          <p:cNvPr id="5" name="Picture 4" descr="Logo, company name&#10;&#10;Description automatically generated">
            <a:extLst>
              <a:ext uri="{FF2B5EF4-FFF2-40B4-BE49-F238E27FC236}">
                <a16:creationId xmlns:a16="http://schemas.microsoft.com/office/drawing/2014/main" id="{05C7DADC-D983-5CBF-3F49-AD03DC2C4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136" y="124041"/>
            <a:ext cx="9005122" cy="6551781"/>
          </a:xfrm>
          <a:prstGeom prst="rect">
            <a:avLst/>
          </a:prstGeom>
        </p:spPr>
      </p:pic>
    </p:spTree>
    <p:extLst>
      <p:ext uri="{BB962C8B-B14F-4D97-AF65-F5344CB8AC3E}">
        <p14:creationId xmlns:p14="http://schemas.microsoft.com/office/powerpoint/2010/main" val="297763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73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Software Demand Is Exploding</a:t>
            </a:r>
          </a:p>
        </p:txBody>
      </p:sp>
      <p:sp>
        <p:nvSpPr>
          <p:cNvPr id="3" name="TextBox 2">
            <a:extLst>
              <a:ext uri="{FF2B5EF4-FFF2-40B4-BE49-F238E27FC236}">
                <a16:creationId xmlns:a16="http://schemas.microsoft.com/office/drawing/2014/main" id="{3ACA5F6B-4204-FA26-FF4B-CE65754F8116}"/>
              </a:ext>
            </a:extLst>
          </p:cNvPr>
          <p:cNvSpPr txBox="1"/>
          <p:nvPr/>
        </p:nvSpPr>
        <p:spPr>
          <a:xfrm>
            <a:off x="78829" y="907228"/>
            <a:ext cx="12113171" cy="4832092"/>
          </a:xfrm>
          <a:prstGeom prst="rect">
            <a:avLst/>
          </a:prstGeom>
          <a:noFill/>
        </p:spPr>
        <p:txBody>
          <a:bodyPr wrap="square">
            <a:spAutoFit/>
          </a:bodyPr>
          <a:lstStyle/>
          <a:p>
            <a:pPr marL="571500" indent="-571500">
              <a:buFont typeface="Arial" panose="020B0604020202020204" pitchFamily="34" charset="0"/>
              <a:buChar char="•"/>
            </a:pP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500 million apps will be built over the next five years – Microsoft</a:t>
            </a:r>
          </a:p>
          <a:p>
            <a:pPr marL="571500" indent="-571500">
              <a:buFont typeface="Arial" panose="020B0604020202020204" pitchFamily="34" charset="0"/>
              <a:buChar char="•"/>
            </a:pP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76 billion IoT devices online by 2025</a:t>
            </a:r>
          </a:p>
          <a:p>
            <a:pPr marL="571500" indent="-571500">
              <a:buFont typeface="Arial" panose="020B0604020202020204" pitchFamily="34" charset="0"/>
              <a:buChar char="•"/>
            </a:pP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Demand to increase at least </a:t>
            </a:r>
            <a:r>
              <a:rPr lang="en-US" sz="4400" b="1" i="1" dirty="0">
                <a:solidFill>
                  <a:schemeClr val="bg1">
                    <a:lumMod val="10000"/>
                    <a:lumOff val="90000"/>
                  </a:schemeClr>
                </a:solidFill>
                <a:latin typeface="Arial" panose="020B0604020202020204" pitchFamily="34" charset="0"/>
                <a:ea typeface="+mj-ea"/>
                <a:cs typeface="Arial" panose="020B0604020202020204" pitchFamily="34" charset="0"/>
              </a:rPr>
              <a:t>5x</a:t>
            </a: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 faster than conventional IT departments – Gartner</a:t>
            </a:r>
          </a:p>
          <a:p>
            <a:pPr marL="571500" indent="-571500">
              <a:buFont typeface="Arial" panose="020B0604020202020204" pitchFamily="34" charset="0"/>
              <a:buChar char="•"/>
            </a:pP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Average IT project backlog between 3 and 12 months – Appian </a:t>
            </a:r>
          </a:p>
        </p:txBody>
      </p:sp>
    </p:spTree>
    <p:extLst>
      <p:ext uri="{BB962C8B-B14F-4D97-AF65-F5344CB8AC3E}">
        <p14:creationId xmlns:p14="http://schemas.microsoft.com/office/powerpoint/2010/main" val="41921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Development Is Evolving</a:t>
            </a:r>
          </a:p>
        </p:txBody>
      </p:sp>
      <p:sp>
        <p:nvSpPr>
          <p:cNvPr id="9" name="TextBox 8">
            <a:extLst>
              <a:ext uri="{FF2B5EF4-FFF2-40B4-BE49-F238E27FC236}">
                <a16:creationId xmlns:a16="http://schemas.microsoft.com/office/drawing/2014/main" id="{D63AEA16-2F2B-0E21-932E-CEB84C12A05F}"/>
              </a:ext>
            </a:extLst>
          </p:cNvPr>
          <p:cNvSpPr txBox="1"/>
          <p:nvPr/>
        </p:nvSpPr>
        <p:spPr>
          <a:xfrm>
            <a:off x="1" y="910674"/>
            <a:ext cx="12192000" cy="4832092"/>
          </a:xfrm>
          <a:prstGeom prst="rect">
            <a:avLst/>
          </a:prstGeom>
          <a:noFill/>
        </p:spPr>
        <p:txBody>
          <a:bodyPr wrap="square">
            <a:spAutoFit/>
          </a:bodyPr>
          <a:lstStyle/>
          <a:p>
            <a:pPr marL="571500" indent="-5715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Desire to increase productivity &amp; decrease costs</a:t>
            </a:r>
          </a:p>
          <a:p>
            <a:pPr marL="571500" indent="-5715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The days of large proprietary codebases are over</a:t>
            </a:r>
          </a:p>
          <a:p>
            <a:pPr marL="571500" indent="-5715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Microservices: apps built with 3rd-party components</a:t>
            </a:r>
          </a:p>
          <a:p>
            <a:pPr marL="571500" indent="-5715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“Citizen Development”</a:t>
            </a:r>
          </a:p>
        </p:txBody>
      </p:sp>
    </p:spTree>
    <p:extLst>
      <p:ext uri="{BB962C8B-B14F-4D97-AF65-F5344CB8AC3E}">
        <p14:creationId xmlns:p14="http://schemas.microsoft.com/office/powerpoint/2010/main" val="399829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Agenda</a:t>
            </a:r>
          </a:p>
        </p:txBody>
      </p:sp>
      <p:sp>
        <p:nvSpPr>
          <p:cNvPr id="2" name="Subtitle 4">
            <a:extLst>
              <a:ext uri="{FF2B5EF4-FFF2-40B4-BE49-F238E27FC236}">
                <a16:creationId xmlns:a16="http://schemas.microsoft.com/office/drawing/2014/main" id="{5AA052D9-983D-815A-0530-7788F64957F7}"/>
              </a:ext>
            </a:extLst>
          </p:cNvPr>
          <p:cNvSpPr txBox="1">
            <a:spLocks/>
          </p:cNvSpPr>
          <p:nvPr/>
        </p:nvSpPr>
        <p:spPr>
          <a:xfrm>
            <a:off x="0" y="913222"/>
            <a:ext cx="12192000" cy="6102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571500">
              <a:lnSpc>
                <a:spcPct val="100000"/>
              </a:lnSpc>
              <a:spcBef>
                <a:spcPts val="1000"/>
              </a:spcBef>
              <a:buClr>
                <a:schemeClr val="tx1"/>
              </a:buClr>
              <a:buSzPct val="75000"/>
              <a:defRPr/>
            </a:pPr>
            <a:r>
              <a:rPr lang="en-US" sz="3200" b="1" dirty="0">
                <a:ea typeface="+mj-ea"/>
              </a:rPr>
              <a:t>Software Defined Everything (SDE)</a:t>
            </a:r>
          </a:p>
          <a:p>
            <a:pPr marL="571500" lvl="1" indent="-571500">
              <a:lnSpc>
                <a:spcPct val="100000"/>
              </a:lnSpc>
              <a:spcBef>
                <a:spcPts val="1000"/>
              </a:spcBef>
              <a:buClr>
                <a:schemeClr val="tx1"/>
              </a:buClr>
              <a:buSzPct val="75000"/>
              <a:defRPr/>
            </a:pPr>
            <a:r>
              <a:rPr lang="en-US" sz="3200" b="1" dirty="0">
                <a:ea typeface="+mj-ea"/>
              </a:rPr>
              <a:t>Software Supply Chain Threats</a:t>
            </a:r>
          </a:p>
          <a:p>
            <a:pPr marL="571500" lvl="1" indent="-571500">
              <a:lnSpc>
                <a:spcPct val="100000"/>
              </a:lnSpc>
              <a:spcBef>
                <a:spcPts val="1000"/>
              </a:spcBef>
              <a:buClr>
                <a:schemeClr val="tx1"/>
              </a:buClr>
              <a:buSzPct val="75000"/>
              <a:defRPr/>
            </a:pPr>
            <a:r>
              <a:rPr lang="en-US" sz="3200" b="1" dirty="0">
                <a:ea typeface="+mj-ea"/>
              </a:rPr>
              <a:t>Changing Nature of Software Development</a:t>
            </a:r>
          </a:p>
          <a:p>
            <a:pPr marL="571500" lvl="1" indent="-571500">
              <a:lnSpc>
                <a:spcPct val="100000"/>
              </a:lnSpc>
              <a:spcBef>
                <a:spcPts val="1000"/>
              </a:spcBef>
              <a:buClr>
                <a:schemeClr val="tx1"/>
              </a:buClr>
              <a:buSzPct val="75000"/>
              <a:defRPr/>
            </a:pPr>
            <a:r>
              <a:rPr lang="en-US" sz="3200" b="1" dirty="0">
                <a:ea typeface="+mj-ea"/>
              </a:rPr>
              <a:t>Increasing use of Free and Open Source Software (FOSS)</a:t>
            </a:r>
          </a:p>
          <a:p>
            <a:pPr marL="571500" lvl="1" indent="-571500">
              <a:lnSpc>
                <a:spcPct val="100000"/>
              </a:lnSpc>
              <a:spcBef>
                <a:spcPts val="1000"/>
              </a:spcBef>
              <a:buClr>
                <a:schemeClr val="tx1"/>
              </a:buClr>
              <a:buSzPct val="75000"/>
              <a:defRPr/>
            </a:pPr>
            <a:r>
              <a:rPr lang="en-US" sz="3200" b="1" dirty="0">
                <a:ea typeface="+mj-ea"/>
              </a:rPr>
              <a:t>Executive Order 14028</a:t>
            </a:r>
          </a:p>
          <a:p>
            <a:pPr marL="571500" lvl="1" indent="-571500">
              <a:lnSpc>
                <a:spcPct val="100000"/>
              </a:lnSpc>
              <a:spcBef>
                <a:spcPts val="1000"/>
              </a:spcBef>
              <a:buClr>
                <a:schemeClr val="tx1"/>
              </a:buClr>
              <a:buSzPct val="75000"/>
              <a:defRPr/>
            </a:pPr>
            <a:r>
              <a:rPr lang="en-US" sz="3200" b="1" dirty="0">
                <a:ea typeface="+mj-ea"/>
              </a:rPr>
              <a:t>Software Bill of Materials (SBOM)</a:t>
            </a:r>
          </a:p>
          <a:p>
            <a:pPr marL="1028700" lvl="2" indent="-571500">
              <a:lnSpc>
                <a:spcPct val="100000"/>
              </a:lnSpc>
              <a:spcBef>
                <a:spcPts val="1000"/>
              </a:spcBef>
              <a:buClr>
                <a:schemeClr val="tx1"/>
              </a:buClr>
              <a:buSzPct val="75000"/>
              <a:defRPr/>
            </a:pPr>
            <a:r>
              <a:rPr lang="en-US" sz="2800" b="1" dirty="0">
                <a:ea typeface="+mj-ea"/>
              </a:rPr>
              <a:t>Why we need them</a:t>
            </a:r>
          </a:p>
          <a:p>
            <a:pPr marL="1028700" lvl="2" indent="-571500">
              <a:lnSpc>
                <a:spcPct val="100000"/>
              </a:lnSpc>
              <a:spcBef>
                <a:spcPts val="1000"/>
              </a:spcBef>
              <a:buClr>
                <a:schemeClr val="tx1"/>
              </a:buClr>
              <a:buSzPct val="75000"/>
              <a:defRPr/>
            </a:pPr>
            <a:r>
              <a:rPr lang="en-US" sz="2800" b="1" dirty="0">
                <a:ea typeface="+mj-ea"/>
              </a:rPr>
              <a:t>SBOM Requirements</a:t>
            </a:r>
          </a:p>
          <a:p>
            <a:pPr marL="1028700" lvl="2" indent="-571500">
              <a:lnSpc>
                <a:spcPct val="100000"/>
              </a:lnSpc>
              <a:spcBef>
                <a:spcPts val="1000"/>
              </a:spcBef>
              <a:buClr>
                <a:schemeClr val="tx1"/>
              </a:buClr>
              <a:buSzPct val="75000"/>
              <a:defRPr/>
            </a:pPr>
            <a:r>
              <a:rPr lang="en-US" sz="2800" b="1" dirty="0">
                <a:ea typeface="+mj-ea"/>
              </a:rPr>
              <a:t>SBOM Formats</a:t>
            </a:r>
          </a:p>
          <a:p>
            <a:pPr marL="571500" lvl="1" indent="-571500">
              <a:lnSpc>
                <a:spcPct val="100000"/>
              </a:lnSpc>
              <a:spcBef>
                <a:spcPts val="1000"/>
              </a:spcBef>
              <a:buClr>
                <a:schemeClr val="tx1"/>
              </a:buClr>
              <a:buSzPct val="75000"/>
              <a:defRPr/>
            </a:pPr>
            <a:r>
              <a:rPr lang="en-US" sz="3200" b="1" dirty="0">
                <a:ea typeface="+mj-ea"/>
              </a:rPr>
              <a:t>Secure by Design / Secure By Default</a:t>
            </a:r>
          </a:p>
        </p:txBody>
      </p:sp>
    </p:spTree>
    <p:extLst>
      <p:ext uri="{BB962C8B-B14F-4D97-AF65-F5344CB8AC3E}">
        <p14:creationId xmlns:p14="http://schemas.microsoft.com/office/powerpoint/2010/main" val="15195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73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Citizen Development</a:t>
            </a:r>
          </a:p>
        </p:txBody>
      </p:sp>
      <p:sp>
        <p:nvSpPr>
          <p:cNvPr id="3" name="TextBox 2">
            <a:extLst>
              <a:ext uri="{FF2B5EF4-FFF2-40B4-BE49-F238E27FC236}">
                <a16:creationId xmlns:a16="http://schemas.microsoft.com/office/drawing/2014/main" id="{3ACA5F6B-4204-FA26-FF4B-CE65754F8116}"/>
              </a:ext>
            </a:extLst>
          </p:cNvPr>
          <p:cNvSpPr txBox="1"/>
          <p:nvPr/>
        </p:nvSpPr>
        <p:spPr>
          <a:xfrm>
            <a:off x="78829" y="802125"/>
            <a:ext cx="12113171" cy="3631763"/>
          </a:xfrm>
          <a:prstGeom prst="rect">
            <a:avLst/>
          </a:prstGeom>
          <a:noFill/>
        </p:spPr>
        <p:txBody>
          <a:bodyPr wrap="square">
            <a:spAutoFit/>
          </a:bodyPr>
          <a:lstStyle/>
          <a:p>
            <a:r>
              <a:rPr lang="en-US" sz="4600" b="1" dirty="0">
                <a:solidFill>
                  <a:schemeClr val="bg1">
                    <a:lumMod val="10000"/>
                    <a:lumOff val="90000"/>
                  </a:schemeClr>
                </a:solidFill>
                <a:latin typeface="Arial" panose="020B0604020202020204" pitchFamily="34" charset="0"/>
                <a:ea typeface="+mj-ea"/>
                <a:cs typeface="Arial" panose="020B0604020202020204" pitchFamily="34" charset="0"/>
              </a:rPr>
              <a:t>“A process that encourages non-IT-trained employees to become software developers, using IT-sanctioned low-code/no-code (</a:t>
            </a:r>
            <a:r>
              <a:rPr lang="en-US" sz="4800" b="1" dirty="0">
                <a:solidFill>
                  <a:schemeClr val="bg1">
                    <a:lumMod val="10000"/>
                    <a:lumOff val="90000"/>
                  </a:schemeClr>
                </a:solidFill>
                <a:latin typeface="Arial" panose="020B0604020202020204" pitchFamily="34" charset="0"/>
                <a:ea typeface="+mj-ea"/>
                <a:cs typeface="Arial" panose="020B0604020202020204" pitchFamily="34" charset="0"/>
              </a:rPr>
              <a:t>NCLC</a:t>
            </a:r>
            <a:r>
              <a:rPr lang="en-US" sz="4600" b="1" dirty="0">
                <a:solidFill>
                  <a:schemeClr val="bg1">
                    <a:lumMod val="10000"/>
                    <a:lumOff val="90000"/>
                  </a:schemeClr>
                </a:solidFill>
                <a:latin typeface="Arial" panose="020B0604020202020204" pitchFamily="34" charset="0"/>
                <a:ea typeface="+mj-ea"/>
                <a:cs typeface="Arial" panose="020B0604020202020204" pitchFamily="34" charset="0"/>
              </a:rPr>
              <a:t>) platforms to create business applications.” - TechTarget</a:t>
            </a:r>
          </a:p>
        </p:txBody>
      </p:sp>
    </p:spTree>
    <p:extLst>
      <p:ext uri="{BB962C8B-B14F-4D97-AF65-F5344CB8AC3E}">
        <p14:creationId xmlns:p14="http://schemas.microsoft.com/office/powerpoint/2010/main" val="320742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73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Citizen Development Emerges</a:t>
            </a:r>
          </a:p>
        </p:txBody>
      </p:sp>
      <p:sp>
        <p:nvSpPr>
          <p:cNvPr id="3" name="TextBox 2">
            <a:extLst>
              <a:ext uri="{FF2B5EF4-FFF2-40B4-BE49-F238E27FC236}">
                <a16:creationId xmlns:a16="http://schemas.microsoft.com/office/drawing/2014/main" id="{3ACA5F6B-4204-FA26-FF4B-CE65754F8116}"/>
              </a:ext>
            </a:extLst>
          </p:cNvPr>
          <p:cNvSpPr txBox="1"/>
          <p:nvPr/>
        </p:nvSpPr>
        <p:spPr>
          <a:xfrm>
            <a:off x="78829" y="907228"/>
            <a:ext cx="12113171" cy="5509200"/>
          </a:xfrm>
          <a:prstGeom prst="rect">
            <a:avLst/>
          </a:prstGeom>
          <a:noFill/>
        </p:spPr>
        <p:txBody>
          <a:bodyPr wrap="square">
            <a:spAutoFit/>
          </a:bodyPr>
          <a:lstStyle/>
          <a:p>
            <a:pPr marL="571500" indent="-571500">
              <a:buFont typeface="Arial" panose="020B0604020202020204" pitchFamily="34" charset="0"/>
              <a:buChar char="•"/>
            </a:pP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Large enterprises will have 4x more citizen developers than professionals by 2023 – Gartner</a:t>
            </a:r>
          </a:p>
          <a:p>
            <a:pPr marL="571500" indent="-571500">
              <a:buFont typeface="Arial" panose="020B0604020202020204" pitchFamily="34" charset="0"/>
              <a:buChar char="•"/>
            </a:pP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26% of executives see NCLC platforms as the most critical for to automation – KPMG</a:t>
            </a:r>
          </a:p>
          <a:p>
            <a:pPr marL="571500" indent="-571500">
              <a:buFont typeface="Arial" panose="020B0604020202020204" pitchFamily="34" charset="0"/>
              <a:buChar char="•"/>
            </a:pPr>
            <a:r>
              <a:rPr lang="en-US" sz="4400" b="1" dirty="0">
                <a:solidFill>
                  <a:schemeClr val="bg1">
                    <a:lumMod val="10000"/>
                    <a:lumOff val="90000"/>
                  </a:schemeClr>
                </a:solidFill>
                <a:latin typeface="Arial" panose="020B0604020202020204" pitchFamily="34" charset="0"/>
                <a:ea typeface="+mj-ea"/>
                <a:cs typeface="Arial" panose="020B0604020202020204" pitchFamily="34" charset="0"/>
              </a:rPr>
              <a:t>70% of new apps delivered by large enterprises will rely on NCLC solutions - Gartner</a:t>
            </a:r>
          </a:p>
        </p:txBody>
      </p:sp>
    </p:spTree>
    <p:extLst>
      <p:ext uri="{BB962C8B-B14F-4D97-AF65-F5344CB8AC3E}">
        <p14:creationId xmlns:p14="http://schemas.microsoft.com/office/powerpoint/2010/main" val="350011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FOSS Continues Its Rise</a:t>
            </a:r>
          </a:p>
        </p:txBody>
      </p:sp>
      <p:sp>
        <p:nvSpPr>
          <p:cNvPr id="9" name="TextBox 8">
            <a:extLst>
              <a:ext uri="{FF2B5EF4-FFF2-40B4-BE49-F238E27FC236}">
                <a16:creationId xmlns:a16="http://schemas.microsoft.com/office/drawing/2014/main" id="{D63AEA16-2F2B-0E21-932E-CEB84C12A05F}"/>
              </a:ext>
            </a:extLst>
          </p:cNvPr>
          <p:cNvSpPr txBox="1"/>
          <p:nvPr/>
        </p:nvSpPr>
        <p:spPr>
          <a:xfrm>
            <a:off x="1" y="910674"/>
            <a:ext cx="12192000" cy="4832092"/>
          </a:xfrm>
          <a:prstGeom prst="rect">
            <a:avLst/>
          </a:prstGeom>
          <a:noFill/>
        </p:spPr>
        <p:txBody>
          <a:bodyPr wrap="square">
            <a:spAutoFit/>
          </a:bodyPr>
          <a:lstStyle/>
          <a:p>
            <a:pPr marL="571500" indent="-5715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2022 Open Source Security and Risk Analysis Report: FOSS accounts for 75% of codebases on average</a:t>
            </a:r>
          </a:p>
          <a:p>
            <a:pPr marL="571500" indent="-5715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Lack of identification of an application’s components introduces cybersecurity risks including out of date and vulnerability laden code</a:t>
            </a:r>
          </a:p>
        </p:txBody>
      </p:sp>
    </p:spTree>
    <p:extLst>
      <p:ext uri="{BB962C8B-B14F-4D97-AF65-F5344CB8AC3E}">
        <p14:creationId xmlns:p14="http://schemas.microsoft.com/office/powerpoint/2010/main" val="56222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F9AEE2-6858-1114-A0F3-EA57E0CA2AF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491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cs typeface="+mj-cs"/>
              </a:rPr>
              <a:t>Software Vulnerabilities</a:t>
            </a:r>
          </a:p>
        </p:txBody>
      </p:sp>
      <p:pic>
        <p:nvPicPr>
          <p:cNvPr id="7" name="Picture 6">
            <a:extLst>
              <a:ext uri="{FF2B5EF4-FFF2-40B4-BE49-F238E27FC236}">
                <a16:creationId xmlns:a16="http://schemas.microsoft.com/office/drawing/2014/main" id="{A5A8D86A-3C5A-4B88-A1AF-722CFAD8D1F2}"/>
              </a:ext>
            </a:extLst>
          </p:cNvPr>
          <p:cNvPicPr>
            <a:picLocks noChangeAspect="1"/>
          </p:cNvPicPr>
          <p:nvPr/>
        </p:nvPicPr>
        <p:blipFill>
          <a:blip r:embed="rId2"/>
          <a:stretch>
            <a:fillRect/>
          </a:stretch>
        </p:blipFill>
        <p:spPr>
          <a:xfrm>
            <a:off x="0" y="746235"/>
            <a:ext cx="12252154" cy="6193046"/>
          </a:xfrm>
          <a:prstGeom prst="rect">
            <a:avLst/>
          </a:prstGeom>
        </p:spPr>
      </p:pic>
    </p:spTree>
    <p:extLst>
      <p:ext uri="{BB962C8B-B14F-4D97-AF65-F5344CB8AC3E}">
        <p14:creationId xmlns:p14="http://schemas.microsoft.com/office/powerpoint/2010/main" val="382754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cs typeface="+mj-cs"/>
              </a:rPr>
              <a:t>Software Vulnerabilities</a:t>
            </a:r>
          </a:p>
        </p:txBody>
      </p:sp>
      <p:pic>
        <p:nvPicPr>
          <p:cNvPr id="3" name="Picture 2">
            <a:extLst>
              <a:ext uri="{FF2B5EF4-FFF2-40B4-BE49-F238E27FC236}">
                <a16:creationId xmlns:a16="http://schemas.microsoft.com/office/drawing/2014/main" id="{6F6DB7D2-2525-4258-9E87-CC48090198DC}"/>
              </a:ext>
            </a:extLst>
          </p:cNvPr>
          <p:cNvPicPr>
            <a:picLocks noChangeAspect="1"/>
          </p:cNvPicPr>
          <p:nvPr/>
        </p:nvPicPr>
        <p:blipFill>
          <a:blip r:embed="rId2"/>
          <a:stretch>
            <a:fillRect/>
          </a:stretch>
        </p:blipFill>
        <p:spPr>
          <a:xfrm>
            <a:off x="0" y="767256"/>
            <a:ext cx="12192000" cy="6090744"/>
          </a:xfrm>
          <a:prstGeom prst="rect">
            <a:avLst/>
          </a:prstGeom>
        </p:spPr>
      </p:pic>
    </p:spTree>
    <p:extLst>
      <p:ext uri="{BB962C8B-B14F-4D97-AF65-F5344CB8AC3E}">
        <p14:creationId xmlns:p14="http://schemas.microsoft.com/office/powerpoint/2010/main" val="2862733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Software Vulnerabilities</a:t>
            </a:r>
          </a:p>
        </p:txBody>
      </p:sp>
      <p:sp>
        <p:nvSpPr>
          <p:cNvPr id="7" name="Subtitle 4">
            <a:extLst>
              <a:ext uri="{FF2B5EF4-FFF2-40B4-BE49-F238E27FC236}">
                <a16:creationId xmlns:a16="http://schemas.microsoft.com/office/drawing/2014/main" id="{8339B854-29F2-47FF-8D2D-DF50E0BC6CB0}"/>
              </a:ext>
            </a:extLst>
          </p:cNvPr>
          <p:cNvSpPr txBox="1">
            <a:spLocks/>
          </p:cNvSpPr>
          <p:nvPr/>
        </p:nvSpPr>
        <p:spPr>
          <a:xfrm>
            <a:off x="0" y="889171"/>
            <a:ext cx="12192000" cy="5968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r>
              <a:rPr lang="en-US" sz="3800" b="1" dirty="0" err="1">
                <a:ea typeface="+mj-ea"/>
              </a:rPr>
              <a:t>Ponemon</a:t>
            </a:r>
            <a:r>
              <a:rPr lang="en-US" sz="3800" b="1" dirty="0">
                <a:ea typeface="+mj-ea"/>
              </a:rPr>
              <a:t> Institute: 57% of security breaches were due to vulnerabilities in unpatched software</a:t>
            </a:r>
          </a:p>
          <a:p>
            <a:pPr marL="228600" lvl="1">
              <a:lnSpc>
                <a:spcPct val="100000"/>
              </a:lnSpc>
              <a:spcBef>
                <a:spcPts val="1000"/>
              </a:spcBef>
              <a:buClr>
                <a:schemeClr val="tx1"/>
              </a:buClr>
              <a:buSzPct val="75000"/>
              <a:buFont typeface="Wingdings" panose="05000000000000000000" pitchFamily="2" charset="2"/>
              <a:buChar char="§"/>
              <a:defRPr/>
            </a:pPr>
            <a:r>
              <a:rPr lang="en-US" sz="3800" b="1" dirty="0">
                <a:ea typeface="+mj-ea"/>
              </a:rPr>
              <a:t>34% of cybercrime victims were aware of holes but didn’t patch them in time</a:t>
            </a:r>
          </a:p>
          <a:p>
            <a:pPr marL="228600" lvl="1">
              <a:lnSpc>
                <a:spcPct val="100000"/>
              </a:lnSpc>
              <a:spcBef>
                <a:spcPts val="1000"/>
              </a:spcBef>
              <a:buClr>
                <a:schemeClr val="tx1"/>
              </a:buClr>
              <a:buSzPct val="75000"/>
              <a:buFont typeface="Wingdings" panose="05000000000000000000" pitchFamily="2" charset="2"/>
              <a:buChar char="§"/>
              <a:defRPr/>
            </a:pPr>
            <a:r>
              <a:rPr lang="en-US" sz="3800" b="1" dirty="0">
                <a:ea typeface="+mj-ea"/>
              </a:rPr>
              <a:t>37% of breach victims don’t perform regular scans to find vulnerabilities in their own systems</a:t>
            </a:r>
          </a:p>
          <a:p>
            <a:pPr marL="228600" lvl="1">
              <a:lnSpc>
                <a:spcPct val="100000"/>
              </a:lnSpc>
              <a:spcBef>
                <a:spcPts val="1000"/>
              </a:spcBef>
              <a:buClr>
                <a:schemeClr val="tx1"/>
              </a:buClr>
              <a:buSzPct val="75000"/>
              <a:buFont typeface="Wingdings" panose="05000000000000000000" pitchFamily="2" charset="2"/>
              <a:buChar char="§"/>
              <a:defRPr/>
            </a:pPr>
            <a:r>
              <a:rPr lang="en-US" sz="3800" b="1" dirty="0">
                <a:ea typeface="+mj-ea"/>
              </a:rPr>
              <a:t>Synopsys “Open Source Security and Risk Analysis” (OSSRA) audited a total of 1,703 codebases in 2022, </a:t>
            </a:r>
            <a:r>
              <a:rPr lang="en-US" sz="3800" b="1" i="1" dirty="0">
                <a:solidFill>
                  <a:srgbClr val="FFFF00"/>
                </a:solidFill>
                <a:ea typeface="+mj-ea"/>
              </a:rPr>
              <a:t>96% contained open source</a:t>
            </a:r>
          </a:p>
        </p:txBody>
      </p:sp>
    </p:spTree>
    <p:extLst>
      <p:ext uri="{BB962C8B-B14F-4D97-AF65-F5344CB8AC3E}">
        <p14:creationId xmlns:p14="http://schemas.microsoft.com/office/powerpoint/2010/main" val="331109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Software Vulnerabilities</a:t>
            </a:r>
          </a:p>
        </p:txBody>
      </p:sp>
      <p:sp>
        <p:nvSpPr>
          <p:cNvPr id="7" name="Subtitle 4">
            <a:extLst>
              <a:ext uri="{FF2B5EF4-FFF2-40B4-BE49-F238E27FC236}">
                <a16:creationId xmlns:a16="http://schemas.microsoft.com/office/drawing/2014/main" id="{8339B854-29F2-47FF-8D2D-DF50E0BC6CB0}"/>
              </a:ext>
            </a:extLst>
          </p:cNvPr>
          <p:cNvSpPr txBox="1">
            <a:spLocks/>
          </p:cNvSpPr>
          <p:nvPr/>
        </p:nvSpPr>
        <p:spPr>
          <a:xfrm>
            <a:off x="0" y="889171"/>
            <a:ext cx="12192000" cy="5968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r>
              <a:rPr lang="en-US" sz="4000" b="1" dirty="0">
                <a:solidFill>
                  <a:schemeClr val="bg1">
                    <a:lumMod val="10000"/>
                    <a:lumOff val="90000"/>
                  </a:schemeClr>
                </a:solidFill>
                <a:ea typeface="+mj-ea"/>
                <a:cs typeface="+mj-cs"/>
              </a:rPr>
              <a:t>Of the 1,703 total audited codebases:</a:t>
            </a:r>
          </a:p>
          <a:p>
            <a:pPr marL="685800" lvl="2">
              <a:lnSpc>
                <a:spcPct val="100000"/>
              </a:lnSpc>
              <a:spcBef>
                <a:spcPts val="1000"/>
              </a:spcBef>
              <a:buClr>
                <a:schemeClr val="tx1"/>
              </a:buClr>
              <a:buSzPct val="75000"/>
              <a:buFont typeface="Wingdings" panose="05000000000000000000" pitchFamily="2" charset="2"/>
              <a:buChar char="§"/>
              <a:defRPr/>
            </a:pPr>
            <a:r>
              <a:rPr lang="en-US" sz="3400" b="1" dirty="0">
                <a:solidFill>
                  <a:schemeClr val="bg1">
                    <a:lumMod val="10000"/>
                    <a:lumOff val="90000"/>
                  </a:schemeClr>
                </a:solidFill>
                <a:ea typeface="+mj-ea"/>
                <a:cs typeface="+mj-cs"/>
              </a:rPr>
              <a:t>89% contained open source that was more than four years out-of-date </a:t>
            </a:r>
          </a:p>
          <a:p>
            <a:pPr marL="685800" lvl="2">
              <a:lnSpc>
                <a:spcPct val="100000"/>
              </a:lnSpc>
              <a:spcBef>
                <a:spcPts val="1000"/>
              </a:spcBef>
              <a:buClr>
                <a:schemeClr val="tx1"/>
              </a:buClr>
              <a:buSzPct val="75000"/>
              <a:buFont typeface="Wingdings" panose="05000000000000000000" pitchFamily="2" charset="2"/>
              <a:buChar char="§"/>
              <a:defRPr/>
            </a:pPr>
            <a:r>
              <a:rPr lang="en-US" sz="3400" b="1" dirty="0">
                <a:solidFill>
                  <a:schemeClr val="bg1">
                    <a:lumMod val="10000"/>
                    <a:lumOff val="90000"/>
                  </a:schemeClr>
                </a:solidFill>
                <a:ea typeface="+mj-ea"/>
                <a:cs typeface="+mj-cs"/>
              </a:rPr>
              <a:t>54% of audited codebases contained codebases with license conflicts</a:t>
            </a:r>
          </a:p>
          <a:p>
            <a:pPr marL="228600" lvl="1">
              <a:lnSpc>
                <a:spcPct val="100000"/>
              </a:lnSpc>
              <a:spcBef>
                <a:spcPts val="1000"/>
              </a:spcBef>
              <a:buClr>
                <a:schemeClr val="tx1"/>
              </a:buClr>
              <a:buSzPct val="75000"/>
              <a:buFont typeface="Wingdings" panose="05000000000000000000" pitchFamily="2" charset="2"/>
              <a:buChar char="§"/>
              <a:defRPr/>
            </a:pPr>
            <a:r>
              <a:rPr lang="en-US" sz="4000" b="1" dirty="0">
                <a:solidFill>
                  <a:schemeClr val="bg1">
                    <a:lumMod val="10000"/>
                    <a:lumOff val="90000"/>
                  </a:schemeClr>
                </a:solidFill>
                <a:ea typeface="+mj-ea"/>
                <a:cs typeface="+mj-cs"/>
              </a:rPr>
              <a:t>Of 1,481 of audited codebases that included security and operational risk assessments:</a:t>
            </a:r>
          </a:p>
          <a:p>
            <a:pPr marL="685800" lvl="2">
              <a:lnSpc>
                <a:spcPct val="100000"/>
              </a:lnSpc>
              <a:spcBef>
                <a:spcPts val="1000"/>
              </a:spcBef>
              <a:buClr>
                <a:schemeClr val="tx1"/>
              </a:buClr>
              <a:buSzPct val="75000"/>
              <a:buFont typeface="Wingdings" panose="05000000000000000000" pitchFamily="2" charset="2"/>
              <a:buChar char="§"/>
              <a:defRPr/>
            </a:pPr>
            <a:r>
              <a:rPr lang="en-US" sz="3400" b="1" dirty="0">
                <a:solidFill>
                  <a:schemeClr val="bg1">
                    <a:lumMod val="10000"/>
                    <a:lumOff val="90000"/>
                  </a:schemeClr>
                </a:solidFill>
                <a:ea typeface="+mj-ea"/>
                <a:cs typeface="+mj-cs"/>
              </a:rPr>
              <a:t>84% contained at least one vulnerability</a:t>
            </a:r>
          </a:p>
          <a:p>
            <a:pPr marL="685800" lvl="2">
              <a:lnSpc>
                <a:spcPct val="100000"/>
              </a:lnSpc>
              <a:spcBef>
                <a:spcPts val="1000"/>
              </a:spcBef>
              <a:buClr>
                <a:schemeClr val="tx1"/>
              </a:buClr>
              <a:buSzPct val="75000"/>
              <a:buFont typeface="Wingdings" panose="05000000000000000000" pitchFamily="2" charset="2"/>
              <a:buChar char="§"/>
              <a:defRPr/>
            </a:pPr>
            <a:r>
              <a:rPr lang="en-US" sz="3400" b="1" i="1" dirty="0">
                <a:solidFill>
                  <a:srgbClr val="FFFF00"/>
                </a:solidFill>
                <a:ea typeface="+mj-ea"/>
              </a:rPr>
              <a:t>48% contained at least one high-risk vulnerability</a:t>
            </a:r>
          </a:p>
        </p:txBody>
      </p:sp>
    </p:spTree>
    <p:extLst>
      <p:ext uri="{BB962C8B-B14F-4D97-AF65-F5344CB8AC3E}">
        <p14:creationId xmlns:p14="http://schemas.microsoft.com/office/powerpoint/2010/main" val="376387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00383-3B30-8FF4-5A93-71127FFDBC9D}"/>
              </a:ext>
            </a:extLst>
          </p:cNvPr>
          <p:cNvPicPr>
            <a:picLocks noChangeAspect="1"/>
          </p:cNvPicPr>
          <p:nvPr/>
        </p:nvPicPr>
        <p:blipFill>
          <a:blip r:embed="rId3"/>
          <a:stretch>
            <a:fillRect/>
          </a:stretch>
        </p:blipFill>
        <p:spPr>
          <a:xfrm>
            <a:off x="0" y="0"/>
            <a:ext cx="12220448" cy="6858000"/>
          </a:xfrm>
          <a:prstGeom prst="rect">
            <a:avLst/>
          </a:prstGeom>
        </p:spPr>
      </p:pic>
    </p:spTree>
    <p:extLst>
      <p:ext uri="{BB962C8B-B14F-4D97-AF65-F5344CB8AC3E}">
        <p14:creationId xmlns:p14="http://schemas.microsoft.com/office/powerpoint/2010/main" val="192978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cs typeface="+mj-cs"/>
              </a:rPr>
              <a:t>OWASP TOP 10</a:t>
            </a:r>
          </a:p>
        </p:txBody>
      </p:sp>
      <p:sp>
        <p:nvSpPr>
          <p:cNvPr id="9" name="TextBox 8">
            <a:extLst>
              <a:ext uri="{FF2B5EF4-FFF2-40B4-BE49-F238E27FC236}">
                <a16:creationId xmlns:a16="http://schemas.microsoft.com/office/drawing/2014/main" id="{D63AEA16-2F2B-0E21-932E-CEB84C12A05F}"/>
              </a:ext>
            </a:extLst>
          </p:cNvPr>
          <p:cNvSpPr txBox="1"/>
          <p:nvPr/>
        </p:nvSpPr>
        <p:spPr>
          <a:xfrm>
            <a:off x="0" y="710977"/>
            <a:ext cx="12192000" cy="2585323"/>
          </a:xfrm>
          <a:prstGeom prst="rect">
            <a:avLst/>
          </a:prstGeom>
          <a:noFill/>
        </p:spPr>
        <p:txBody>
          <a:bodyPr wrap="square">
            <a:spAutoFit/>
          </a:bodyPr>
          <a:lstStyle/>
          <a:p>
            <a:pPr marL="571500" indent="-571500">
              <a:buFont typeface="Arial" panose="020B0604020202020204" pitchFamily="34" charset="0"/>
              <a:buChar char="•"/>
            </a:pPr>
            <a:r>
              <a:rPr lang="en-US" sz="3600" b="1" dirty="0">
                <a:solidFill>
                  <a:schemeClr val="bg1">
                    <a:lumMod val="10000"/>
                    <a:lumOff val="90000"/>
                  </a:schemeClr>
                </a:solidFill>
                <a:latin typeface="Arial" panose="020B0604020202020204" pitchFamily="34" charset="0"/>
                <a:ea typeface="+mj-ea"/>
                <a:cs typeface="+mj-cs"/>
              </a:rPr>
              <a:t>Common issues across the years:</a:t>
            </a:r>
          </a:p>
          <a:p>
            <a:pPr marL="1028700" lvl="1" indent="-571500">
              <a:buFont typeface="Arial" panose="020B0604020202020204" pitchFamily="34" charset="0"/>
              <a:buChar char="•"/>
            </a:pPr>
            <a:r>
              <a:rPr lang="en-US" sz="3000" b="1" dirty="0">
                <a:solidFill>
                  <a:schemeClr val="bg1">
                    <a:lumMod val="10000"/>
                    <a:lumOff val="90000"/>
                  </a:schemeClr>
                </a:solidFill>
                <a:latin typeface="Arial" panose="020B0604020202020204" pitchFamily="34" charset="0"/>
                <a:ea typeface="+mj-ea"/>
                <a:cs typeface="+mj-cs"/>
              </a:rPr>
              <a:t>Injection, Misconfiguration, Authentication, Access Control</a:t>
            </a:r>
          </a:p>
          <a:p>
            <a:pPr marL="571500" indent="-571500">
              <a:buFont typeface="Arial" panose="020B0604020202020204" pitchFamily="34" charset="0"/>
              <a:buChar char="•"/>
            </a:pPr>
            <a:r>
              <a:rPr lang="en-US" sz="3600" b="1" dirty="0">
                <a:solidFill>
                  <a:schemeClr val="bg1">
                    <a:lumMod val="10000"/>
                    <a:lumOff val="90000"/>
                  </a:schemeClr>
                </a:solidFill>
                <a:latin typeface="Arial" panose="020B0604020202020204" pitchFamily="34" charset="0"/>
                <a:ea typeface="+mj-ea"/>
                <a:cs typeface="+mj-cs"/>
              </a:rPr>
              <a:t>SBOM specific issues: </a:t>
            </a:r>
          </a:p>
          <a:p>
            <a:pPr marL="1028700" lvl="1" indent="-571500">
              <a:buFont typeface="Arial" panose="020B0604020202020204" pitchFamily="34" charset="0"/>
              <a:buChar char="•"/>
            </a:pPr>
            <a:r>
              <a:rPr lang="en-US" sz="3000" b="1" dirty="0">
                <a:solidFill>
                  <a:schemeClr val="bg1">
                    <a:lumMod val="10000"/>
                    <a:lumOff val="90000"/>
                  </a:schemeClr>
                </a:solidFill>
                <a:latin typeface="Arial" panose="020B0604020202020204" pitchFamily="34" charset="0"/>
                <a:ea typeface="+mj-ea"/>
                <a:cs typeface="+mj-cs"/>
              </a:rPr>
              <a:t>Using Components with Known Vulnerabilities / Vulnerable and Outdated Components</a:t>
            </a:r>
          </a:p>
        </p:txBody>
      </p:sp>
      <p:pic>
        <p:nvPicPr>
          <p:cNvPr id="5" name="Picture 4">
            <a:extLst>
              <a:ext uri="{FF2B5EF4-FFF2-40B4-BE49-F238E27FC236}">
                <a16:creationId xmlns:a16="http://schemas.microsoft.com/office/drawing/2014/main" id="{BD10645A-295D-4154-E28C-8B9D36D22201}"/>
              </a:ext>
            </a:extLst>
          </p:cNvPr>
          <p:cNvPicPr>
            <a:picLocks noChangeAspect="1"/>
          </p:cNvPicPr>
          <p:nvPr/>
        </p:nvPicPr>
        <p:blipFill>
          <a:blip r:embed="rId3"/>
          <a:stretch>
            <a:fillRect/>
          </a:stretch>
        </p:blipFill>
        <p:spPr>
          <a:xfrm>
            <a:off x="0" y="3216166"/>
            <a:ext cx="12192000" cy="3641833"/>
          </a:xfrm>
          <a:prstGeom prst="rect">
            <a:avLst/>
          </a:prstGeom>
        </p:spPr>
      </p:pic>
    </p:spTree>
    <p:extLst>
      <p:ext uri="{BB962C8B-B14F-4D97-AF65-F5344CB8AC3E}">
        <p14:creationId xmlns:p14="http://schemas.microsoft.com/office/powerpoint/2010/main" val="271937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face and a globe&#10;&#10;Description automatically generated">
            <a:extLst>
              <a:ext uri="{FF2B5EF4-FFF2-40B4-BE49-F238E27FC236}">
                <a16:creationId xmlns:a16="http://schemas.microsoft.com/office/drawing/2014/main" id="{100F0B3C-6295-6AA6-3981-2105714A6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55285"/>
          </a:xfrm>
          <a:prstGeom prst="rect">
            <a:avLst/>
          </a:prstGeom>
        </p:spPr>
      </p:pic>
    </p:spTree>
    <p:extLst>
      <p:ext uri="{BB962C8B-B14F-4D97-AF65-F5344CB8AC3E}">
        <p14:creationId xmlns:p14="http://schemas.microsoft.com/office/powerpoint/2010/main" val="1544537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3rd-Party Risk</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20874"/>
            <a:ext cx="12192000" cy="6212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sz="3200" b="1" dirty="0">
              <a:solidFill>
                <a:srgbClr val="F68428"/>
              </a:solidFill>
              <a:ea typeface="+mj-ea"/>
              <a:cs typeface="+mj-cs"/>
            </a:endParaRPr>
          </a:p>
        </p:txBody>
      </p:sp>
      <p:sp>
        <p:nvSpPr>
          <p:cNvPr id="8" name="TextBox 7">
            <a:extLst>
              <a:ext uri="{FF2B5EF4-FFF2-40B4-BE49-F238E27FC236}">
                <a16:creationId xmlns:a16="http://schemas.microsoft.com/office/drawing/2014/main" id="{388C4910-0E5B-35D5-15B9-D202D3670755}"/>
              </a:ext>
            </a:extLst>
          </p:cNvPr>
          <p:cNvSpPr txBox="1"/>
          <p:nvPr/>
        </p:nvSpPr>
        <p:spPr>
          <a:xfrm>
            <a:off x="0" y="820874"/>
            <a:ext cx="12192000" cy="6247864"/>
          </a:xfrm>
          <a:prstGeom prst="rect">
            <a:avLst/>
          </a:prstGeom>
          <a:noFill/>
        </p:spPr>
        <p:txBody>
          <a:bodyPr wrap="square">
            <a:spAutoFit/>
          </a:bodyPr>
          <a:lstStyle/>
          <a:p>
            <a:pPr lvl="1"/>
            <a:r>
              <a:rPr lang="en-US" sz="4000" b="1" dirty="0">
                <a:latin typeface="Arial" panose="020B0604020202020204" pitchFamily="34" charset="0"/>
                <a:ea typeface="+mj-ea"/>
                <a:cs typeface="Arial" panose="020B0604020202020204" pitchFamily="34" charset="0"/>
              </a:rPr>
              <a:t>“Whether an incident is material is not based on where the relevant electronic systems reside or who holds them. In other words, we do not believe a reasonable investor would view a significant breach of a registrant’s data as immaterial merely because the data were housed on a third-party system, especially as companies increasingly rely on third-party cloud services that may place their data out of their immediate control.” </a:t>
            </a:r>
          </a:p>
        </p:txBody>
      </p:sp>
    </p:spTree>
    <p:extLst>
      <p:ext uri="{BB962C8B-B14F-4D97-AF65-F5344CB8AC3E}">
        <p14:creationId xmlns:p14="http://schemas.microsoft.com/office/powerpoint/2010/main" val="269191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3rd-Party Risk</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20874"/>
            <a:ext cx="12192000" cy="6212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sz="3200" b="1" dirty="0">
              <a:solidFill>
                <a:srgbClr val="F68428"/>
              </a:solidFill>
              <a:ea typeface="+mj-ea"/>
              <a:cs typeface="+mj-cs"/>
            </a:endParaRPr>
          </a:p>
        </p:txBody>
      </p:sp>
      <p:sp>
        <p:nvSpPr>
          <p:cNvPr id="8" name="TextBox 7">
            <a:extLst>
              <a:ext uri="{FF2B5EF4-FFF2-40B4-BE49-F238E27FC236}">
                <a16:creationId xmlns:a16="http://schemas.microsoft.com/office/drawing/2014/main" id="{388C4910-0E5B-35D5-15B9-D202D3670755}"/>
              </a:ext>
            </a:extLst>
          </p:cNvPr>
          <p:cNvSpPr txBox="1"/>
          <p:nvPr/>
        </p:nvSpPr>
        <p:spPr>
          <a:xfrm>
            <a:off x="0" y="820874"/>
            <a:ext cx="12192000" cy="5632311"/>
          </a:xfrm>
          <a:prstGeom prst="rect">
            <a:avLst/>
          </a:prstGeom>
          <a:noFill/>
        </p:spPr>
        <p:txBody>
          <a:bodyPr wrap="square">
            <a:spAutoFit/>
          </a:bodyPr>
          <a:lstStyle/>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Some of the world’s worst hacks due to 3</a:t>
            </a:r>
            <a:r>
              <a:rPr lang="en-US" sz="4000" b="1" baseline="30000" dirty="0">
                <a:latin typeface="Arial" panose="020B0604020202020204" pitchFamily="34" charset="0"/>
                <a:ea typeface="+mj-ea"/>
                <a:cs typeface="Arial" panose="020B0604020202020204" pitchFamily="34" charset="0"/>
              </a:rPr>
              <a:t>rd</a:t>
            </a:r>
            <a:r>
              <a:rPr lang="en-US" sz="4000" b="1" dirty="0">
                <a:latin typeface="Arial" panose="020B0604020202020204" pitchFamily="34" charset="0"/>
                <a:ea typeface="+mj-ea"/>
                <a:cs typeface="Arial" panose="020B0604020202020204" pitchFamily="34" charset="0"/>
              </a:rPr>
              <a:t>-parties</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New SEC cybersecurity incident disclosure requirements call 3</a:t>
            </a:r>
            <a:r>
              <a:rPr lang="en-US" sz="4000" b="1" baseline="30000" dirty="0">
                <a:latin typeface="Arial" panose="020B0604020202020204" pitchFamily="34" charset="0"/>
                <a:ea typeface="+mj-ea"/>
                <a:cs typeface="Arial" panose="020B0604020202020204" pitchFamily="34" charset="0"/>
              </a:rPr>
              <a:t>rd</a:t>
            </a:r>
            <a:r>
              <a:rPr lang="en-US" sz="4000" b="1" dirty="0">
                <a:latin typeface="Arial" panose="020B0604020202020204" pitchFamily="34" charset="0"/>
                <a:ea typeface="+mj-ea"/>
                <a:cs typeface="Arial" panose="020B0604020202020204" pitchFamily="34" charset="0"/>
              </a:rPr>
              <a:t>-party cyber risk a material business risk</a:t>
            </a:r>
          </a:p>
          <a:p>
            <a:pPr marL="571500" indent="-571500">
              <a:buFont typeface="Arial" panose="020B0604020202020204" pitchFamily="34" charset="0"/>
              <a:buChar char="•"/>
            </a:pPr>
            <a:r>
              <a:rPr lang="en-US" sz="4000" b="1" i="1" dirty="0">
                <a:latin typeface="Arial" panose="020B0604020202020204" pitchFamily="34" charset="0"/>
                <a:ea typeface="+mj-ea"/>
                <a:cs typeface="Arial" panose="020B0604020202020204" pitchFamily="34" charset="0"/>
              </a:rPr>
              <a:t>SEC final rule says </a:t>
            </a:r>
            <a:r>
              <a:rPr lang="en-US" sz="4000" b="1" i="1" dirty="0">
                <a:solidFill>
                  <a:srgbClr val="FFFF00"/>
                </a:solidFill>
                <a:latin typeface="Arial" panose="020B0604020202020204" pitchFamily="34" charset="0"/>
                <a:ea typeface="+mj-ea"/>
                <a:cs typeface="Arial" panose="020B0604020202020204" pitchFamily="34" charset="0"/>
              </a:rPr>
              <a:t>98% of organizations use at least one 3rd-party vendor breached in the last two years</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SEC final rule mentions “third-party” 39 times</a:t>
            </a:r>
          </a:p>
        </p:txBody>
      </p:sp>
    </p:spTree>
    <p:extLst>
      <p:ext uri="{BB962C8B-B14F-4D97-AF65-F5344CB8AC3E}">
        <p14:creationId xmlns:p14="http://schemas.microsoft.com/office/powerpoint/2010/main" val="6453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3rd-Party Risk</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20874"/>
            <a:ext cx="12192000" cy="6212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sz="3200" b="1" dirty="0">
              <a:solidFill>
                <a:srgbClr val="F68428"/>
              </a:solidFill>
              <a:ea typeface="+mj-ea"/>
              <a:cs typeface="+mj-cs"/>
            </a:endParaRPr>
          </a:p>
        </p:txBody>
      </p:sp>
      <p:sp>
        <p:nvSpPr>
          <p:cNvPr id="8" name="TextBox 7">
            <a:extLst>
              <a:ext uri="{FF2B5EF4-FFF2-40B4-BE49-F238E27FC236}">
                <a16:creationId xmlns:a16="http://schemas.microsoft.com/office/drawing/2014/main" id="{388C4910-0E5B-35D5-15B9-D202D3670755}"/>
              </a:ext>
            </a:extLst>
          </p:cNvPr>
          <p:cNvSpPr txBox="1"/>
          <p:nvPr/>
        </p:nvSpPr>
        <p:spPr>
          <a:xfrm>
            <a:off x="0" y="820874"/>
            <a:ext cx="12192000" cy="2985433"/>
          </a:xfrm>
          <a:prstGeom prst="rect">
            <a:avLst/>
          </a:prstGeom>
          <a:noFill/>
        </p:spPr>
        <p:txBody>
          <a:bodyPr wrap="square">
            <a:spAutoFit/>
          </a:bodyPr>
          <a:lstStyle/>
          <a:p>
            <a:pPr marL="571500" indent="-5715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Two basic forms:</a:t>
            </a:r>
          </a:p>
          <a:p>
            <a:pPr marL="1028700" lvl="1"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Breach through a vendor or partner</a:t>
            </a:r>
          </a:p>
          <a:p>
            <a:pPr marL="1028700" lvl="1"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FOSS: 2022 Open Source Security and Risk Analysis Report: FOSS accounts for 75% of codebases on average</a:t>
            </a:r>
          </a:p>
        </p:txBody>
      </p:sp>
    </p:spTree>
    <p:extLst>
      <p:ext uri="{BB962C8B-B14F-4D97-AF65-F5344CB8AC3E}">
        <p14:creationId xmlns:p14="http://schemas.microsoft.com/office/powerpoint/2010/main" val="284353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0E956-2D49-9BD4-7D43-6676A81C4246}"/>
              </a:ext>
            </a:extLst>
          </p:cNvPr>
          <p:cNvPicPr>
            <a:picLocks noChangeAspect="1"/>
          </p:cNvPicPr>
          <p:nvPr/>
        </p:nvPicPr>
        <p:blipFill>
          <a:blip r:embed="rId3"/>
          <a:stretch>
            <a:fillRect/>
          </a:stretch>
        </p:blipFill>
        <p:spPr>
          <a:xfrm>
            <a:off x="0" y="-84084"/>
            <a:ext cx="12213981" cy="6942083"/>
          </a:xfrm>
          <a:prstGeom prst="rect">
            <a:avLst/>
          </a:prstGeom>
        </p:spPr>
      </p:pic>
      <p:sp>
        <p:nvSpPr>
          <p:cNvPr id="2" name="TextBox 1">
            <a:extLst>
              <a:ext uri="{FF2B5EF4-FFF2-40B4-BE49-F238E27FC236}">
                <a16:creationId xmlns:a16="http://schemas.microsoft.com/office/drawing/2014/main" id="{156A5737-49DF-5EBB-9B75-2F8BEF82876D}"/>
              </a:ext>
            </a:extLst>
          </p:cNvPr>
          <p:cNvSpPr txBox="1"/>
          <p:nvPr/>
        </p:nvSpPr>
        <p:spPr>
          <a:xfrm flipH="1">
            <a:off x="882866" y="290612"/>
            <a:ext cx="2554016" cy="646331"/>
          </a:xfrm>
          <a:prstGeom prst="rect">
            <a:avLst/>
          </a:prstGeom>
          <a:noFill/>
        </p:spPr>
        <p:txBody>
          <a:bodyPr wrap="square" rtlCol="0">
            <a:spAutoFit/>
          </a:bodyPr>
          <a:lstStyle/>
          <a:p>
            <a:r>
              <a:rPr lang="en-US" sz="3600" b="1" dirty="0">
                <a:solidFill>
                  <a:schemeClr val="bg2">
                    <a:lumMod val="75000"/>
                  </a:schemeClr>
                </a:solidFill>
              </a:rPr>
              <a:t>EO 14028</a:t>
            </a:r>
          </a:p>
        </p:txBody>
      </p:sp>
    </p:spTree>
    <p:extLst>
      <p:ext uri="{BB962C8B-B14F-4D97-AF65-F5344CB8AC3E}">
        <p14:creationId xmlns:p14="http://schemas.microsoft.com/office/powerpoint/2010/main" val="63177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EO 14028</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820874"/>
            <a:ext cx="12192000" cy="6212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endParaRPr lang="en-US" sz="3200" b="1" dirty="0">
              <a:solidFill>
                <a:srgbClr val="F68428"/>
              </a:solidFill>
              <a:ea typeface="+mj-ea"/>
              <a:cs typeface="+mj-cs"/>
            </a:endParaRPr>
          </a:p>
        </p:txBody>
      </p:sp>
      <p:sp>
        <p:nvSpPr>
          <p:cNvPr id="8" name="TextBox 7">
            <a:extLst>
              <a:ext uri="{FF2B5EF4-FFF2-40B4-BE49-F238E27FC236}">
                <a16:creationId xmlns:a16="http://schemas.microsoft.com/office/drawing/2014/main" id="{388C4910-0E5B-35D5-15B9-D202D3670755}"/>
              </a:ext>
            </a:extLst>
          </p:cNvPr>
          <p:cNvSpPr txBox="1"/>
          <p:nvPr/>
        </p:nvSpPr>
        <p:spPr>
          <a:xfrm>
            <a:off x="-157655" y="915468"/>
            <a:ext cx="12192000" cy="2123658"/>
          </a:xfrm>
          <a:prstGeom prst="rect">
            <a:avLst/>
          </a:prstGeom>
          <a:noFill/>
        </p:spPr>
        <p:txBody>
          <a:bodyPr wrap="square">
            <a:spAutoFit/>
          </a:bodyPr>
          <a:lstStyle/>
          <a:p>
            <a:pPr lvl="1"/>
            <a:r>
              <a:rPr lang="en-US" sz="4400" b="1" dirty="0">
                <a:latin typeface="Arial" panose="020B0604020202020204" pitchFamily="34" charset="0"/>
                <a:ea typeface="+mj-ea"/>
                <a:cs typeface="Arial" panose="020B0604020202020204" pitchFamily="34" charset="0"/>
              </a:rPr>
              <a:t>"...providing a purchaser a Software Bill of Materials (SBOM) for each product directly or by publishing it on a public website"</a:t>
            </a:r>
          </a:p>
        </p:txBody>
      </p:sp>
      <p:sp>
        <p:nvSpPr>
          <p:cNvPr id="3" name="TextBox 2">
            <a:extLst>
              <a:ext uri="{FF2B5EF4-FFF2-40B4-BE49-F238E27FC236}">
                <a16:creationId xmlns:a16="http://schemas.microsoft.com/office/drawing/2014/main" id="{A814EF1E-FE71-06BD-12A9-54B22E384A94}"/>
              </a:ext>
            </a:extLst>
          </p:cNvPr>
          <p:cNvSpPr txBox="1"/>
          <p:nvPr/>
        </p:nvSpPr>
        <p:spPr>
          <a:xfrm>
            <a:off x="0" y="3362541"/>
            <a:ext cx="12192000" cy="3477875"/>
          </a:xfrm>
          <a:prstGeom prst="rect">
            <a:avLst/>
          </a:prstGeom>
          <a:noFill/>
        </p:spPr>
        <p:txBody>
          <a:bodyPr wrap="square">
            <a:spAutoFit/>
          </a:bodyPr>
          <a:lstStyle/>
          <a:p>
            <a:pPr lvl="1"/>
            <a:r>
              <a:rPr lang="en-US" sz="4400" b="1" dirty="0">
                <a:latin typeface="Arial" panose="020B0604020202020204" pitchFamily="34" charset="0"/>
                <a:ea typeface="+mj-ea"/>
                <a:cs typeface="Arial" panose="020B0604020202020204" pitchFamily="34" charset="0"/>
              </a:rPr>
              <a:t>All US government software vendors were required to submit documentation, including SBOMs, by September 14, 2023, or June 11 if the software is deemed critical.</a:t>
            </a:r>
          </a:p>
        </p:txBody>
      </p:sp>
    </p:spTree>
    <p:extLst>
      <p:ext uri="{BB962C8B-B14F-4D97-AF65-F5344CB8AC3E}">
        <p14:creationId xmlns:p14="http://schemas.microsoft.com/office/powerpoint/2010/main" val="1075778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pic>
        <p:nvPicPr>
          <p:cNvPr id="5" name="Picture 4" descr="A group of people with a dog&#10;&#10;Description automatically generated">
            <a:extLst>
              <a:ext uri="{FF2B5EF4-FFF2-40B4-BE49-F238E27FC236}">
                <a16:creationId xmlns:a16="http://schemas.microsoft.com/office/drawing/2014/main" id="{CD302542-4CD1-15C9-1018-99A2F9872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920011"/>
          </a:xfrm>
          <a:prstGeom prst="rect">
            <a:avLst/>
          </a:prstGeom>
        </p:spPr>
      </p:pic>
    </p:spTree>
    <p:extLst>
      <p:ext uri="{BB962C8B-B14F-4D97-AF65-F5344CB8AC3E}">
        <p14:creationId xmlns:p14="http://schemas.microsoft.com/office/powerpoint/2010/main" val="307247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pic>
        <p:nvPicPr>
          <p:cNvPr id="7" name="Picture 6">
            <a:extLst>
              <a:ext uri="{FF2B5EF4-FFF2-40B4-BE49-F238E27FC236}">
                <a16:creationId xmlns:a16="http://schemas.microsoft.com/office/drawing/2014/main" id="{5EAD1EFD-B145-0404-6335-ECEA00B552A4}"/>
              </a:ext>
            </a:extLst>
          </p:cNvPr>
          <p:cNvPicPr>
            <a:picLocks noChangeAspect="1"/>
          </p:cNvPicPr>
          <p:nvPr/>
        </p:nvPicPr>
        <p:blipFill>
          <a:blip r:embed="rId3"/>
          <a:stretch>
            <a:fillRect/>
          </a:stretch>
        </p:blipFill>
        <p:spPr>
          <a:xfrm>
            <a:off x="0" y="-14203"/>
            <a:ext cx="12192000" cy="6886405"/>
          </a:xfrm>
          <a:prstGeom prst="rect">
            <a:avLst/>
          </a:prstGeom>
        </p:spPr>
      </p:pic>
    </p:spTree>
    <p:extLst>
      <p:ext uri="{BB962C8B-B14F-4D97-AF65-F5344CB8AC3E}">
        <p14:creationId xmlns:p14="http://schemas.microsoft.com/office/powerpoint/2010/main" val="1984961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Bill of Materials (BOM)</a:t>
            </a:r>
          </a:p>
        </p:txBody>
      </p:sp>
      <p:sp>
        <p:nvSpPr>
          <p:cNvPr id="9" name="TextBox 8">
            <a:extLst>
              <a:ext uri="{FF2B5EF4-FFF2-40B4-BE49-F238E27FC236}">
                <a16:creationId xmlns:a16="http://schemas.microsoft.com/office/drawing/2014/main" id="{D63AEA16-2F2B-0E21-932E-CEB84C12A05F}"/>
              </a:ext>
            </a:extLst>
          </p:cNvPr>
          <p:cNvSpPr txBox="1"/>
          <p:nvPr/>
        </p:nvSpPr>
        <p:spPr>
          <a:xfrm>
            <a:off x="94593" y="910674"/>
            <a:ext cx="12097407" cy="5632311"/>
          </a:xfrm>
          <a:prstGeom prst="rect">
            <a:avLst/>
          </a:prstGeom>
          <a:noFill/>
        </p:spPr>
        <p:txBody>
          <a:bodyPr wrap="square">
            <a:spAutoFit/>
          </a:bodyPr>
          <a:lstStyle/>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A comprehensive list of components, materials, parts, and sub-assemblies required to manufacture a product</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A crucial document in various industries, including manufacturing, engineering, construction, and product development</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A detailed breakdown of the items needed to create a particular product, along with relevant information such as quantities, part numbers, descriptions, and sometimes even costs</a:t>
            </a:r>
          </a:p>
        </p:txBody>
      </p:sp>
    </p:spTree>
    <p:extLst>
      <p:ext uri="{BB962C8B-B14F-4D97-AF65-F5344CB8AC3E}">
        <p14:creationId xmlns:p14="http://schemas.microsoft.com/office/powerpoint/2010/main" val="21194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kateboard&#10;&#10;Description automatically generated">
            <a:extLst>
              <a:ext uri="{FF2B5EF4-FFF2-40B4-BE49-F238E27FC236}">
                <a16:creationId xmlns:a16="http://schemas.microsoft.com/office/drawing/2014/main" id="{85E267A8-B6D0-2DD2-AB09-597C06C04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7524" cy="6858000"/>
          </a:xfrm>
          <a:prstGeom prst="rect">
            <a:avLst/>
          </a:prstGeom>
        </p:spPr>
      </p:pic>
    </p:spTree>
    <p:extLst>
      <p:ext uri="{BB962C8B-B14F-4D97-AF65-F5344CB8AC3E}">
        <p14:creationId xmlns:p14="http://schemas.microsoft.com/office/powerpoint/2010/main" val="96582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cs typeface="+mj-cs"/>
              </a:rPr>
              <a:t>Software Bill of Materials (SBOM)</a:t>
            </a:r>
          </a:p>
        </p:txBody>
      </p:sp>
      <p:sp>
        <p:nvSpPr>
          <p:cNvPr id="9" name="TextBox 8">
            <a:extLst>
              <a:ext uri="{FF2B5EF4-FFF2-40B4-BE49-F238E27FC236}">
                <a16:creationId xmlns:a16="http://schemas.microsoft.com/office/drawing/2014/main" id="{D63AEA16-2F2B-0E21-932E-CEB84C12A05F}"/>
              </a:ext>
            </a:extLst>
          </p:cNvPr>
          <p:cNvSpPr txBox="1"/>
          <p:nvPr/>
        </p:nvSpPr>
        <p:spPr>
          <a:xfrm>
            <a:off x="94593" y="910674"/>
            <a:ext cx="12097407" cy="5632311"/>
          </a:xfrm>
          <a:prstGeom prst="rect">
            <a:avLst/>
          </a:prstGeom>
          <a:noFill/>
        </p:spPr>
        <p:txBody>
          <a:bodyPr wrap="square">
            <a:spAutoFit/>
          </a:bodyPr>
          <a:lstStyle/>
          <a:p>
            <a:pPr marL="571500" indent="-571500">
              <a:buFont typeface="Arial" panose="020B0604020202020204" pitchFamily="34" charset="0"/>
              <a:buChar char="•"/>
            </a:pPr>
            <a:r>
              <a:rPr lang="en-US" sz="4000" b="1" dirty="0">
                <a:solidFill>
                  <a:schemeClr val="bg1">
                    <a:lumMod val="10000"/>
                    <a:lumOff val="90000"/>
                  </a:schemeClr>
                </a:solidFill>
                <a:latin typeface="Arial" panose="020B0604020202020204" pitchFamily="34" charset="0"/>
                <a:ea typeface="+mj-ea"/>
                <a:cs typeface="+mj-cs"/>
              </a:rPr>
              <a:t>Analogous to a traditional BOM, but for software </a:t>
            </a:r>
          </a:p>
          <a:p>
            <a:pPr marL="571500" indent="-571500">
              <a:buFont typeface="Arial" panose="020B0604020202020204" pitchFamily="34" charset="0"/>
              <a:buChar char="•"/>
            </a:pPr>
            <a:r>
              <a:rPr lang="en-US" sz="4000" b="1" dirty="0">
                <a:solidFill>
                  <a:schemeClr val="bg1">
                    <a:lumMod val="10000"/>
                    <a:lumOff val="90000"/>
                  </a:schemeClr>
                </a:solidFill>
                <a:latin typeface="Arial" panose="020B0604020202020204" pitchFamily="34" charset="0"/>
                <a:ea typeface="+mj-ea"/>
                <a:cs typeface="+mj-cs"/>
              </a:rPr>
              <a:t>Structured list defining the composition of software</a:t>
            </a:r>
          </a:p>
          <a:p>
            <a:pPr marL="571500" indent="-571500">
              <a:buFont typeface="Arial" panose="020B0604020202020204" pitchFamily="34" charset="0"/>
              <a:buChar char="•"/>
            </a:pPr>
            <a:r>
              <a:rPr lang="en-US" sz="4000" b="1" dirty="0">
                <a:solidFill>
                  <a:schemeClr val="bg1">
                    <a:lumMod val="10000"/>
                    <a:lumOff val="90000"/>
                  </a:schemeClr>
                </a:solidFill>
                <a:latin typeface="Arial" panose="020B0604020202020204" pitchFamily="34" charset="0"/>
                <a:ea typeface="+mj-ea"/>
                <a:cs typeface="+mj-cs"/>
              </a:rPr>
              <a:t>Provides a detailed inventory of all the third-party and open-source components, libraries, frameworks, and dependencies that are used to build a software application. </a:t>
            </a:r>
          </a:p>
          <a:p>
            <a:pPr marL="571500" indent="-571500">
              <a:buFont typeface="Arial" panose="020B0604020202020204" pitchFamily="34" charset="0"/>
              <a:buChar char="•"/>
            </a:pPr>
            <a:endParaRPr lang="en-US" sz="4000" b="1" dirty="0">
              <a:solidFill>
                <a:schemeClr val="bg1">
                  <a:lumMod val="10000"/>
                  <a:lumOff val="90000"/>
                </a:schemeClr>
              </a:solidFill>
              <a:latin typeface="Arial" panose="020B0604020202020204" pitchFamily="34" charset="0"/>
              <a:ea typeface="+mj-ea"/>
              <a:cs typeface="+mj-cs"/>
            </a:endParaRPr>
          </a:p>
        </p:txBody>
      </p:sp>
    </p:spTree>
    <p:extLst>
      <p:ext uri="{BB962C8B-B14F-4D97-AF65-F5344CB8AC3E}">
        <p14:creationId xmlns:p14="http://schemas.microsoft.com/office/powerpoint/2010/main" val="364605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871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800" b="1" dirty="0">
              <a:solidFill>
                <a:srgbClr val="F68428"/>
              </a:solidFill>
              <a:ea typeface="+mj-ea"/>
              <a:cs typeface="+mj-cs"/>
            </a:endParaRPr>
          </a:p>
        </p:txBody>
      </p:sp>
      <p:sp>
        <p:nvSpPr>
          <p:cNvPr id="7" name="Subtitle 4">
            <a:extLst>
              <a:ext uri="{FF2B5EF4-FFF2-40B4-BE49-F238E27FC236}">
                <a16:creationId xmlns:a16="http://schemas.microsoft.com/office/drawing/2014/main" id="{8339B854-29F2-47FF-8D2D-DF50E0BC6CB0}"/>
              </a:ext>
            </a:extLst>
          </p:cNvPr>
          <p:cNvSpPr txBox="1">
            <a:spLocks/>
          </p:cNvSpPr>
          <p:nvPr/>
        </p:nvSpPr>
        <p:spPr>
          <a:xfrm>
            <a:off x="0" y="889171"/>
            <a:ext cx="12192000" cy="5968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r>
              <a:rPr lang="en-US" sz="3600" b="1" i="1" dirty="0">
                <a:ea typeface="+mj-ea"/>
              </a:rPr>
              <a:t>Software Defined Everything (SDE): </a:t>
            </a:r>
            <a:r>
              <a:rPr lang="en-US" sz="3600" b="1" dirty="0">
                <a:ea typeface="+mj-ea"/>
              </a:rPr>
              <a:t>Traditional, hardware-centric components are abstracted and controlled through software, enabling dynamic provisioning, management, and optimization of resources across various domains. This approach extends across networks, storage, computing, and even security. </a:t>
            </a:r>
          </a:p>
          <a:p>
            <a:pPr marL="457200" lvl="1" indent="-457200">
              <a:lnSpc>
                <a:spcPct val="100000"/>
              </a:lnSpc>
              <a:spcBef>
                <a:spcPts val="1000"/>
              </a:spcBef>
              <a:buClr>
                <a:schemeClr val="tx1"/>
              </a:buClr>
              <a:buSzPct val="75000"/>
              <a:defRPr/>
            </a:pPr>
            <a:r>
              <a:rPr lang="en-US" sz="3000" b="1" dirty="0">
                <a:ea typeface="+mj-ea"/>
              </a:rPr>
              <a:t>Software Defined Networking (SDN)</a:t>
            </a:r>
          </a:p>
          <a:p>
            <a:pPr marL="457200" lvl="1" indent="-457200">
              <a:lnSpc>
                <a:spcPct val="100000"/>
              </a:lnSpc>
              <a:spcBef>
                <a:spcPts val="1000"/>
              </a:spcBef>
              <a:buClr>
                <a:schemeClr val="tx1"/>
              </a:buClr>
              <a:buSzPct val="75000"/>
              <a:defRPr/>
            </a:pPr>
            <a:r>
              <a:rPr lang="en-US" sz="3000" b="1" dirty="0">
                <a:ea typeface="+mj-ea"/>
              </a:rPr>
              <a:t>Software Defined Storage (SDS)</a:t>
            </a:r>
          </a:p>
          <a:p>
            <a:pPr marL="457200" lvl="1" indent="-457200">
              <a:lnSpc>
                <a:spcPct val="100000"/>
              </a:lnSpc>
              <a:spcBef>
                <a:spcPts val="1000"/>
              </a:spcBef>
              <a:buClr>
                <a:schemeClr val="tx1"/>
              </a:buClr>
              <a:buSzPct val="75000"/>
              <a:defRPr/>
            </a:pPr>
            <a:r>
              <a:rPr lang="en-US" sz="3000" b="1" dirty="0">
                <a:ea typeface="+mj-ea"/>
              </a:rPr>
              <a:t>Software Defined Data Center (SDDC)</a:t>
            </a:r>
          </a:p>
        </p:txBody>
      </p:sp>
      <p:sp>
        <p:nvSpPr>
          <p:cNvPr id="2" name="Subtitle 4">
            <a:extLst>
              <a:ext uri="{FF2B5EF4-FFF2-40B4-BE49-F238E27FC236}">
                <a16:creationId xmlns:a16="http://schemas.microsoft.com/office/drawing/2014/main" id="{84EF3787-4F71-CCC8-37D1-C41A14254A53}"/>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Digital-first Economy</a:t>
            </a:r>
          </a:p>
        </p:txBody>
      </p:sp>
    </p:spTree>
    <p:extLst>
      <p:ext uri="{BB962C8B-B14F-4D97-AF65-F5344CB8AC3E}">
        <p14:creationId xmlns:p14="http://schemas.microsoft.com/office/powerpoint/2010/main" val="751167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Software Bill of Materials (SBOM)</a:t>
            </a:r>
          </a:p>
        </p:txBody>
      </p:sp>
      <p:sp>
        <p:nvSpPr>
          <p:cNvPr id="9" name="TextBox 8">
            <a:extLst>
              <a:ext uri="{FF2B5EF4-FFF2-40B4-BE49-F238E27FC236}">
                <a16:creationId xmlns:a16="http://schemas.microsoft.com/office/drawing/2014/main" id="{D63AEA16-2F2B-0E21-932E-CEB84C12A05F}"/>
              </a:ext>
            </a:extLst>
          </p:cNvPr>
          <p:cNvSpPr txBox="1"/>
          <p:nvPr/>
        </p:nvSpPr>
        <p:spPr>
          <a:xfrm>
            <a:off x="94593" y="910674"/>
            <a:ext cx="12097407" cy="5755422"/>
          </a:xfrm>
          <a:prstGeom prst="rect">
            <a:avLst/>
          </a:prstGeom>
          <a:noFill/>
        </p:spPr>
        <p:txBody>
          <a:bodyPr wrap="square">
            <a:spAutoFit/>
          </a:bodyPr>
          <a:lstStyle/>
          <a:p>
            <a:pPr marL="571500" indent="-571500">
              <a:buFont typeface="Arial" panose="020B0604020202020204" pitchFamily="34" charset="0"/>
              <a:buChar char="•"/>
            </a:pPr>
            <a:r>
              <a:rPr lang="en-US" sz="3800" b="1" dirty="0">
                <a:solidFill>
                  <a:schemeClr val="bg1">
                    <a:lumMod val="10000"/>
                    <a:lumOff val="90000"/>
                  </a:schemeClr>
                </a:solidFill>
                <a:latin typeface="Arial" panose="020B0604020202020204" pitchFamily="34" charset="0"/>
                <a:ea typeface="+mj-ea"/>
                <a:cs typeface="+mj-cs"/>
              </a:rPr>
              <a:t>Formal record containing the details and supply chain relationships of various components used in building software</a:t>
            </a:r>
          </a:p>
          <a:p>
            <a:pPr marL="571500" indent="-571500">
              <a:buFont typeface="Arial" panose="020B0604020202020204" pitchFamily="34" charset="0"/>
              <a:buChar char="•"/>
            </a:pPr>
            <a:r>
              <a:rPr lang="en-US" sz="3800" b="1" dirty="0">
                <a:solidFill>
                  <a:schemeClr val="bg1">
                    <a:lumMod val="10000"/>
                    <a:lumOff val="90000"/>
                  </a:schemeClr>
                </a:solidFill>
                <a:latin typeface="Arial" panose="020B0604020202020204" pitchFamily="34" charset="0"/>
                <a:ea typeface="+mj-ea"/>
                <a:cs typeface="+mj-cs"/>
              </a:rPr>
              <a:t>Enumerates components in a product</a:t>
            </a:r>
          </a:p>
          <a:p>
            <a:pPr marL="571500" indent="-571500">
              <a:buFont typeface="Arial" panose="020B0604020202020204" pitchFamily="34" charset="0"/>
              <a:buChar char="•"/>
            </a:pPr>
            <a:r>
              <a:rPr lang="en-US" sz="3800" b="1" dirty="0">
                <a:solidFill>
                  <a:schemeClr val="bg1">
                    <a:lumMod val="10000"/>
                    <a:lumOff val="90000"/>
                  </a:schemeClr>
                </a:solidFill>
                <a:latin typeface="Arial" panose="020B0604020202020204" pitchFamily="34" charset="0"/>
                <a:ea typeface="+mj-ea"/>
                <a:cs typeface="+mj-cs"/>
              </a:rPr>
              <a:t>Provides a detailed inventory of all 3rd-party and open-source components, libraries, frameworks, and dependencies in a software application</a:t>
            </a:r>
          </a:p>
          <a:p>
            <a:pPr marL="571500" indent="-571500">
              <a:buFont typeface="Arial" panose="020B0604020202020204" pitchFamily="34" charset="0"/>
              <a:buChar char="•"/>
            </a:pPr>
            <a:r>
              <a:rPr lang="en-US" sz="3800" b="1">
                <a:solidFill>
                  <a:schemeClr val="bg1">
                    <a:lumMod val="10000"/>
                    <a:lumOff val="90000"/>
                  </a:schemeClr>
                </a:solidFill>
                <a:latin typeface="Arial" panose="020B0604020202020204" pitchFamily="34" charset="0"/>
                <a:ea typeface="+mj-ea"/>
                <a:cs typeface="+mj-cs"/>
              </a:rPr>
              <a:t>Allows developer to: </a:t>
            </a:r>
            <a:endParaRPr lang="en-US" sz="3800" b="1" dirty="0">
              <a:solidFill>
                <a:schemeClr val="bg1">
                  <a:lumMod val="10000"/>
                  <a:lumOff val="90000"/>
                </a:schemeClr>
              </a:solidFill>
              <a:latin typeface="Arial" panose="020B0604020202020204" pitchFamily="34" charset="0"/>
              <a:ea typeface="+mj-ea"/>
              <a:cs typeface="+mj-cs"/>
            </a:endParaRPr>
          </a:p>
          <a:p>
            <a:pPr marL="1028700" lvl="1" indent="-571500">
              <a:buFont typeface="Arial" panose="020B0604020202020204" pitchFamily="34" charset="0"/>
              <a:buChar char="•"/>
            </a:pPr>
            <a:r>
              <a:rPr lang="en-US" sz="3200" b="1" dirty="0">
                <a:solidFill>
                  <a:schemeClr val="bg1">
                    <a:lumMod val="10000"/>
                    <a:lumOff val="90000"/>
                  </a:schemeClr>
                </a:solidFill>
                <a:latin typeface="Arial" panose="020B0604020202020204" pitchFamily="34" charset="0"/>
                <a:ea typeface="+mj-ea"/>
                <a:cs typeface="+mj-cs"/>
              </a:rPr>
              <a:t>Ensure components are up to date </a:t>
            </a:r>
          </a:p>
          <a:p>
            <a:pPr marL="1028700" lvl="1" indent="-571500">
              <a:buFont typeface="Arial" panose="020B0604020202020204" pitchFamily="34" charset="0"/>
              <a:buChar char="•"/>
            </a:pPr>
            <a:r>
              <a:rPr lang="en-US" sz="3200" b="1" dirty="0">
                <a:solidFill>
                  <a:schemeClr val="bg1">
                    <a:lumMod val="10000"/>
                    <a:lumOff val="90000"/>
                  </a:schemeClr>
                </a:solidFill>
                <a:latin typeface="Arial" panose="020B0604020202020204" pitchFamily="34" charset="0"/>
                <a:ea typeface="+mj-ea"/>
                <a:cs typeface="+mj-cs"/>
              </a:rPr>
              <a:t>Respond quickly to new vulnerabilities</a:t>
            </a:r>
          </a:p>
        </p:txBody>
      </p:sp>
    </p:spTree>
    <p:extLst>
      <p:ext uri="{BB962C8B-B14F-4D97-AF65-F5344CB8AC3E}">
        <p14:creationId xmlns:p14="http://schemas.microsoft.com/office/powerpoint/2010/main" val="22480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Software Bill of Materials (SBOM)</a:t>
            </a:r>
          </a:p>
        </p:txBody>
      </p:sp>
      <p:sp>
        <p:nvSpPr>
          <p:cNvPr id="9" name="TextBox 8">
            <a:extLst>
              <a:ext uri="{FF2B5EF4-FFF2-40B4-BE49-F238E27FC236}">
                <a16:creationId xmlns:a16="http://schemas.microsoft.com/office/drawing/2014/main" id="{D63AEA16-2F2B-0E21-932E-CEB84C12A05F}"/>
              </a:ext>
            </a:extLst>
          </p:cNvPr>
          <p:cNvSpPr txBox="1"/>
          <p:nvPr/>
        </p:nvSpPr>
        <p:spPr>
          <a:xfrm>
            <a:off x="94593" y="910674"/>
            <a:ext cx="12097407" cy="5632311"/>
          </a:xfrm>
          <a:prstGeom prst="rect">
            <a:avLst/>
          </a:prstGeom>
          <a:noFill/>
        </p:spPr>
        <p:txBody>
          <a:bodyPr wrap="square">
            <a:spAutoFit/>
          </a:bodyPr>
          <a:lstStyle/>
          <a:p>
            <a:pPr marL="571500" indent="-571500">
              <a:buFont typeface="Arial" panose="020B0604020202020204" pitchFamily="34" charset="0"/>
              <a:buChar char="•"/>
            </a:pPr>
            <a:r>
              <a:rPr lang="en-US" sz="4000" b="1" dirty="0">
                <a:solidFill>
                  <a:schemeClr val="bg1">
                    <a:lumMod val="10000"/>
                    <a:lumOff val="90000"/>
                  </a:schemeClr>
                </a:solidFill>
                <a:latin typeface="Arial" panose="020B0604020202020204" pitchFamily="34" charset="0"/>
                <a:ea typeface="+mj-ea"/>
                <a:cs typeface="+mj-cs"/>
              </a:rPr>
              <a:t>A nested inventory, a list of ingredients that make up software components.  - CISA</a:t>
            </a:r>
          </a:p>
          <a:p>
            <a:pPr marL="571500" indent="-571500">
              <a:buFont typeface="Arial" panose="020B0604020202020204" pitchFamily="34" charset="0"/>
              <a:buChar char="•"/>
            </a:pPr>
            <a:r>
              <a:rPr lang="en-US" sz="4000" b="1" dirty="0">
                <a:solidFill>
                  <a:schemeClr val="bg1">
                    <a:lumMod val="10000"/>
                    <a:lumOff val="90000"/>
                  </a:schemeClr>
                </a:solidFill>
                <a:latin typeface="Arial" panose="020B0604020202020204" pitchFamily="34" charset="0"/>
                <a:ea typeface="+mj-ea"/>
                <a:cs typeface="+mj-cs"/>
              </a:rPr>
              <a:t>Buyers can use an SBOM to perform vulnerability or license analysis</a:t>
            </a:r>
          </a:p>
          <a:p>
            <a:pPr marL="571500" indent="-571500">
              <a:buFont typeface="Arial" panose="020B0604020202020204" pitchFamily="34" charset="0"/>
              <a:buChar char="•"/>
            </a:pPr>
            <a:r>
              <a:rPr lang="en-US" sz="4000" b="1" dirty="0">
                <a:solidFill>
                  <a:schemeClr val="bg1">
                    <a:lumMod val="10000"/>
                    <a:lumOff val="90000"/>
                  </a:schemeClr>
                </a:solidFill>
                <a:latin typeface="Arial" panose="020B0604020202020204" pitchFamily="34" charset="0"/>
                <a:ea typeface="+mj-ea"/>
                <a:cs typeface="+mj-cs"/>
              </a:rPr>
              <a:t>Those who operate software can use SBOMs to quickly and easily determine whether they are at potential risk of a newly discovered vulnerability</a:t>
            </a:r>
          </a:p>
          <a:p>
            <a:pPr marL="571500" indent="-571500">
              <a:buFont typeface="Arial" panose="020B0604020202020204" pitchFamily="34" charset="0"/>
              <a:buChar char="•"/>
            </a:pPr>
            <a:endParaRPr lang="en-US" sz="4000" b="1" dirty="0">
              <a:solidFill>
                <a:schemeClr val="bg1">
                  <a:lumMod val="10000"/>
                  <a:lumOff val="90000"/>
                </a:schemeClr>
              </a:solidFill>
              <a:latin typeface="Arial" panose="020B0604020202020204" pitchFamily="34" charset="0"/>
              <a:ea typeface="+mj-ea"/>
              <a:cs typeface="+mj-cs"/>
            </a:endParaRPr>
          </a:p>
        </p:txBody>
      </p:sp>
    </p:spTree>
    <p:extLst>
      <p:ext uri="{BB962C8B-B14F-4D97-AF65-F5344CB8AC3E}">
        <p14:creationId xmlns:p14="http://schemas.microsoft.com/office/powerpoint/2010/main" val="258248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Software Bill of Materials (SBOM)</a:t>
            </a:r>
          </a:p>
        </p:txBody>
      </p:sp>
      <p:sp>
        <p:nvSpPr>
          <p:cNvPr id="9" name="TextBox 8">
            <a:extLst>
              <a:ext uri="{FF2B5EF4-FFF2-40B4-BE49-F238E27FC236}">
                <a16:creationId xmlns:a16="http://schemas.microsoft.com/office/drawing/2014/main" id="{D63AEA16-2F2B-0E21-932E-CEB84C12A05F}"/>
              </a:ext>
            </a:extLst>
          </p:cNvPr>
          <p:cNvSpPr txBox="1"/>
          <p:nvPr/>
        </p:nvSpPr>
        <p:spPr>
          <a:xfrm>
            <a:off x="94593" y="910674"/>
            <a:ext cx="12097407" cy="4401205"/>
          </a:xfrm>
          <a:prstGeom prst="rect">
            <a:avLst/>
          </a:prstGeom>
          <a:noFill/>
        </p:spPr>
        <p:txBody>
          <a:bodyPr wrap="square">
            <a:spAutoFit/>
          </a:bodyPr>
          <a:lstStyle/>
          <a:p>
            <a:r>
              <a:rPr lang="en-US" sz="4000" b="1" dirty="0">
                <a:solidFill>
                  <a:schemeClr val="bg1">
                    <a:lumMod val="10000"/>
                    <a:lumOff val="90000"/>
                  </a:schemeClr>
                </a:solidFill>
                <a:latin typeface="Arial" panose="020B0604020202020204" pitchFamily="34" charset="0"/>
                <a:ea typeface="+mj-ea"/>
                <a:cs typeface="+mj-cs"/>
              </a:rPr>
              <a:t>A formal, machine-readable inventory of software components and dependencies (which result from combining various OSS components, third-party code, and code developed in-house), technical information about those components, and the code’s hierarchical relationships - McKinsey</a:t>
            </a:r>
          </a:p>
        </p:txBody>
      </p:sp>
    </p:spTree>
    <p:extLst>
      <p:ext uri="{BB962C8B-B14F-4D97-AF65-F5344CB8AC3E}">
        <p14:creationId xmlns:p14="http://schemas.microsoft.com/office/powerpoint/2010/main" val="2088376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08E5D9-0252-9C07-7862-3A94AE2357C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19783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F8896C-6834-DD20-55D2-0BDFA3A337A6}"/>
              </a:ext>
            </a:extLst>
          </p:cNvPr>
          <p:cNvPicPr>
            <a:picLocks noChangeAspect="1"/>
          </p:cNvPicPr>
          <p:nvPr/>
        </p:nvPicPr>
        <p:blipFill>
          <a:blip r:embed="rId3"/>
          <a:stretch>
            <a:fillRect/>
          </a:stretch>
        </p:blipFill>
        <p:spPr>
          <a:xfrm>
            <a:off x="-1" y="0"/>
            <a:ext cx="12244551" cy="6858000"/>
          </a:xfrm>
          <a:prstGeom prst="rect">
            <a:avLst/>
          </a:prstGeom>
        </p:spPr>
      </p:pic>
    </p:spTree>
    <p:extLst>
      <p:ext uri="{BB962C8B-B14F-4D97-AF65-F5344CB8AC3E}">
        <p14:creationId xmlns:p14="http://schemas.microsoft.com/office/powerpoint/2010/main" val="948894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Why Use an SBOM?</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1008443"/>
            <a:ext cx="12076386" cy="5355312"/>
          </a:xfrm>
          <a:prstGeom prst="rect">
            <a:avLst/>
          </a:prstGeom>
          <a:noFill/>
        </p:spPr>
        <p:txBody>
          <a:bodyPr wrap="square">
            <a:spAutoFit/>
          </a:bodyPr>
          <a:lstStyle/>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Identify &amp; correct vulnerabilities </a:t>
            </a:r>
          </a:p>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Create transparency</a:t>
            </a:r>
          </a:p>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Qualify vendors </a:t>
            </a:r>
          </a:p>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Manage software supply chain risk </a:t>
            </a:r>
          </a:p>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Verify license compliance </a:t>
            </a:r>
          </a:p>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Foundation for Zero-Trust</a:t>
            </a:r>
          </a:p>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Indicative of a developer’s or supplier’s application of secure development practices</a:t>
            </a:r>
          </a:p>
          <a:p>
            <a:pPr marL="342900" indent="-342900">
              <a:buFont typeface="Arial" panose="020B0604020202020204" pitchFamily="34" charset="0"/>
              <a:buChar char="•"/>
            </a:pPr>
            <a:r>
              <a:rPr lang="en-US" sz="3800" b="1" dirty="0">
                <a:latin typeface="Arial" panose="020B0604020202020204" pitchFamily="34" charset="0"/>
                <a:ea typeface="+mj-ea"/>
                <a:cs typeface="Arial" panose="020B0604020202020204" pitchFamily="34" charset="0"/>
              </a:rPr>
              <a:t>Compliance: NIST SP 800-161 Rev1 / EO 14028</a:t>
            </a:r>
          </a:p>
        </p:txBody>
      </p:sp>
    </p:spTree>
    <p:extLst>
      <p:ext uri="{BB962C8B-B14F-4D97-AF65-F5344CB8AC3E}">
        <p14:creationId xmlns:p14="http://schemas.microsoft.com/office/powerpoint/2010/main" val="414457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CC054-3034-3691-7AFB-9AAA8814321B}"/>
              </a:ext>
            </a:extLst>
          </p:cNvPr>
          <p:cNvPicPr>
            <a:picLocks noChangeAspect="1"/>
          </p:cNvPicPr>
          <p:nvPr/>
        </p:nvPicPr>
        <p:blipFill>
          <a:blip r:embed="rId3"/>
          <a:stretch>
            <a:fillRect/>
          </a:stretch>
        </p:blipFill>
        <p:spPr>
          <a:xfrm>
            <a:off x="-1" y="0"/>
            <a:ext cx="12192001" cy="6858000"/>
          </a:xfrm>
          <a:prstGeom prst="rect">
            <a:avLst/>
          </a:prstGeom>
        </p:spPr>
      </p:pic>
    </p:spTree>
    <p:extLst>
      <p:ext uri="{BB962C8B-B14F-4D97-AF65-F5344CB8AC3E}">
        <p14:creationId xmlns:p14="http://schemas.microsoft.com/office/powerpoint/2010/main" val="657080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Why Use an SBOM?</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1008443"/>
            <a:ext cx="12076386" cy="5324535"/>
          </a:xfrm>
          <a:prstGeom prst="rect">
            <a:avLst/>
          </a:prstGeom>
          <a:noFill/>
        </p:spPr>
        <p:txBody>
          <a:bodyPr wrap="square">
            <a:spAutoFit/>
          </a:bodyPr>
          <a:lstStyle/>
          <a:p>
            <a:pPr marL="342900" indent="-3429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The Linux Foundation Research Team reported:</a:t>
            </a:r>
          </a:p>
          <a:p>
            <a:pPr marL="800100" lvl="1" indent="-3429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51% of organizations say SBOMs make it easier for developers to understand dependencies across components in an application </a:t>
            </a:r>
          </a:p>
          <a:p>
            <a:pPr marL="800100" lvl="1" indent="-3429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49% say SBOMs make it easier to monitor components for vulnerabilities </a:t>
            </a:r>
          </a:p>
          <a:p>
            <a:pPr marL="800100" lvl="1" indent="-3429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44% say SBOMs make it easier to manage license compliance</a:t>
            </a:r>
          </a:p>
        </p:txBody>
      </p:sp>
    </p:spTree>
    <p:extLst>
      <p:ext uri="{BB962C8B-B14F-4D97-AF65-F5344CB8AC3E}">
        <p14:creationId xmlns:p14="http://schemas.microsoft.com/office/powerpoint/2010/main" val="29472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Who Uses an SBOM?</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1008443"/>
            <a:ext cx="12076386" cy="2677656"/>
          </a:xfrm>
          <a:prstGeom prst="rect">
            <a:avLst/>
          </a:prstGeom>
          <a:noFill/>
        </p:spPr>
        <p:txBody>
          <a:bodyPr wrap="square">
            <a:spAutoFit/>
          </a:bodyPr>
          <a:lstStyle/>
          <a:p>
            <a:pPr marL="342900" indent="-3429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Traditionally used by compliance teams</a:t>
            </a:r>
          </a:p>
          <a:p>
            <a:pPr marL="342900" indent="-342900">
              <a:buFont typeface="Arial" panose="020B0604020202020204" pitchFamily="34" charset="0"/>
              <a:buChar char="•"/>
            </a:pPr>
            <a:r>
              <a:rPr lang="en-US" sz="4400" b="1" dirty="0">
                <a:latin typeface="Arial" panose="020B0604020202020204" pitchFamily="34" charset="0"/>
                <a:ea typeface="+mj-ea"/>
                <a:cs typeface="Arial" panose="020B0604020202020204" pitchFamily="34" charset="0"/>
              </a:rPr>
              <a:t>Increasingly used by:</a:t>
            </a:r>
          </a:p>
          <a:p>
            <a:pPr marL="800100" lvl="1" indent="-3429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Security teams</a:t>
            </a:r>
          </a:p>
          <a:p>
            <a:pPr marL="800100" lvl="1" indent="-3429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Development teams</a:t>
            </a:r>
          </a:p>
        </p:txBody>
      </p:sp>
    </p:spTree>
    <p:extLst>
      <p:ext uri="{BB962C8B-B14F-4D97-AF65-F5344CB8AC3E}">
        <p14:creationId xmlns:p14="http://schemas.microsoft.com/office/powerpoint/2010/main" val="26922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What’s in an SBOM?</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6001643"/>
          </a:xfrm>
          <a:prstGeom prst="rect">
            <a:avLst/>
          </a:prstGeom>
          <a:noFill/>
        </p:spPr>
        <p:txBody>
          <a:bodyPr wrap="square">
            <a:spAutoFit/>
          </a:bodyPr>
          <a:lstStyle/>
          <a:p>
            <a:r>
              <a:rPr lang="en-US" sz="4000" b="1" dirty="0">
                <a:latin typeface="Arial" panose="020B0604020202020204" pitchFamily="34" charset="0"/>
                <a:ea typeface="+mj-ea"/>
                <a:cs typeface="Arial" panose="020B0604020202020204" pitchFamily="34" charset="0"/>
              </a:rPr>
              <a:t>The National Telecommunications and Information Administration (NTIA) released “The Minimum Elements For a Software Bill of Materials” RE: EO 14028 </a:t>
            </a:r>
            <a:endParaRPr lang="en-US" sz="1600" b="1" dirty="0">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sz="3200" b="1" dirty="0">
                <a:latin typeface="Arial" panose="020B0604020202020204" pitchFamily="34" charset="0"/>
                <a:ea typeface="+mj-ea"/>
                <a:cs typeface="Arial" panose="020B0604020202020204" pitchFamily="34" charset="0"/>
              </a:rPr>
              <a:t>Supplier Name</a:t>
            </a:r>
          </a:p>
          <a:p>
            <a:pPr marL="342900" indent="-342900">
              <a:buFont typeface="Arial" panose="020B0604020202020204" pitchFamily="34" charset="0"/>
              <a:buChar char="•"/>
            </a:pPr>
            <a:r>
              <a:rPr lang="en-US" sz="3200" b="1" dirty="0">
                <a:latin typeface="Arial" panose="020B0604020202020204" pitchFamily="34" charset="0"/>
                <a:ea typeface="+mj-ea"/>
                <a:cs typeface="Arial" panose="020B0604020202020204" pitchFamily="34" charset="0"/>
              </a:rPr>
              <a:t>Component name</a:t>
            </a:r>
          </a:p>
          <a:p>
            <a:pPr marL="342900" indent="-342900">
              <a:buFont typeface="Arial" panose="020B0604020202020204" pitchFamily="34" charset="0"/>
              <a:buChar char="•"/>
            </a:pPr>
            <a:r>
              <a:rPr lang="en-US" sz="3200" b="1" dirty="0">
                <a:latin typeface="Arial" panose="020B0604020202020204" pitchFamily="34" charset="0"/>
                <a:ea typeface="+mj-ea"/>
                <a:cs typeface="Arial" panose="020B0604020202020204" pitchFamily="34" charset="0"/>
              </a:rPr>
              <a:t>Version of the component</a:t>
            </a:r>
          </a:p>
          <a:p>
            <a:pPr marL="342900" indent="-342900">
              <a:buFont typeface="Arial" panose="020B0604020202020204" pitchFamily="34" charset="0"/>
              <a:buChar char="•"/>
            </a:pPr>
            <a:r>
              <a:rPr lang="en-US" sz="3200" b="1" dirty="0">
                <a:latin typeface="Arial" panose="020B0604020202020204" pitchFamily="34" charset="0"/>
                <a:ea typeface="+mj-ea"/>
                <a:cs typeface="Arial" panose="020B0604020202020204" pitchFamily="34" charset="0"/>
              </a:rPr>
              <a:t>Other unique identifiers</a:t>
            </a:r>
          </a:p>
          <a:p>
            <a:pPr marL="342900" indent="-342900">
              <a:buFont typeface="Arial" panose="020B0604020202020204" pitchFamily="34" charset="0"/>
              <a:buChar char="•"/>
            </a:pPr>
            <a:r>
              <a:rPr lang="en-US" sz="3200" b="1" dirty="0">
                <a:latin typeface="Arial" panose="020B0604020202020204" pitchFamily="34" charset="0"/>
                <a:ea typeface="+mj-ea"/>
                <a:cs typeface="Arial" panose="020B0604020202020204" pitchFamily="34" charset="0"/>
              </a:rPr>
              <a:t>Dependency relationship</a:t>
            </a:r>
          </a:p>
          <a:p>
            <a:pPr marL="342900" indent="-342900">
              <a:buFont typeface="Arial" panose="020B0604020202020204" pitchFamily="34" charset="0"/>
              <a:buChar char="•"/>
            </a:pPr>
            <a:r>
              <a:rPr lang="en-US" sz="3200" b="1" dirty="0">
                <a:latin typeface="Arial" panose="020B0604020202020204" pitchFamily="34" charset="0"/>
                <a:ea typeface="+mj-ea"/>
                <a:cs typeface="Arial" panose="020B0604020202020204" pitchFamily="34" charset="0"/>
              </a:rPr>
              <a:t>Author of SBOM data</a:t>
            </a:r>
          </a:p>
          <a:p>
            <a:pPr marL="342900" indent="-342900">
              <a:buFont typeface="Arial" panose="020B0604020202020204" pitchFamily="34" charset="0"/>
              <a:buChar char="•"/>
            </a:pPr>
            <a:r>
              <a:rPr lang="en-US" sz="3200" b="1" dirty="0">
                <a:latin typeface="Arial" panose="020B0604020202020204" pitchFamily="34" charset="0"/>
                <a:ea typeface="+mj-ea"/>
                <a:cs typeface="Arial" panose="020B0604020202020204" pitchFamily="34" charset="0"/>
              </a:rPr>
              <a:t>Timestamp</a:t>
            </a:r>
          </a:p>
        </p:txBody>
      </p:sp>
    </p:spTree>
    <p:extLst>
      <p:ext uri="{BB962C8B-B14F-4D97-AF65-F5344CB8AC3E}">
        <p14:creationId xmlns:p14="http://schemas.microsoft.com/office/powerpoint/2010/main" val="20316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143047-FCCC-46B9-9C05-04CE2BD65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982160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SBOM Minimum Requirements</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4031873"/>
          </a:xfrm>
          <a:prstGeom prst="rect">
            <a:avLst/>
          </a:prstGeom>
          <a:noFill/>
        </p:spPr>
        <p:txBody>
          <a:bodyPr wrap="square">
            <a:spAutoFit/>
          </a:bodyPr>
          <a:lstStyle/>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One of three machine readable formats:</a:t>
            </a:r>
          </a:p>
          <a:p>
            <a:pPr marL="1028700" lvl="1" indent="-571500">
              <a:buFont typeface="Courier New" panose="02070309020205020404" pitchFamily="49" charset="0"/>
              <a:buChar char="o"/>
            </a:pPr>
            <a:r>
              <a:rPr lang="en-US" sz="3200" b="1" dirty="0">
                <a:latin typeface="Arial" panose="020B0604020202020204" pitchFamily="34" charset="0"/>
                <a:ea typeface="+mj-ea"/>
                <a:cs typeface="Arial" panose="020B0604020202020204" pitchFamily="34" charset="0"/>
              </a:rPr>
              <a:t>SPDX</a:t>
            </a:r>
          </a:p>
          <a:p>
            <a:pPr marL="1028700" lvl="1" indent="-571500">
              <a:buFont typeface="Courier New" panose="02070309020205020404" pitchFamily="49" charset="0"/>
              <a:buChar char="o"/>
            </a:pPr>
            <a:r>
              <a:rPr lang="en-US" sz="3200" b="1" dirty="0" err="1">
                <a:latin typeface="Arial" panose="020B0604020202020204" pitchFamily="34" charset="0"/>
                <a:ea typeface="+mj-ea"/>
                <a:cs typeface="Arial" panose="020B0604020202020204" pitchFamily="34" charset="0"/>
              </a:rPr>
              <a:t>CycloneDX</a:t>
            </a:r>
            <a:endParaRPr lang="en-US" sz="3200" b="1" dirty="0">
              <a:latin typeface="Arial" panose="020B0604020202020204" pitchFamily="34" charset="0"/>
              <a:ea typeface="+mj-ea"/>
              <a:cs typeface="Arial" panose="020B0604020202020204" pitchFamily="34" charset="0"/>
            </a:endParaRPr>
          </a:p>
          <a:p>
            <a:pPr marL="1028700" lvl="1" indent="-571500">
              <a:buFont typeface="Courier New" panose="02070309020205020404" pitchFamily="49" charset="0"/>
              <a:buChar char="o"/>
            </a:pPr>
            <a:r>
              <a:rPr lang="en-US" sz="3200" b="1" dirty="0">
                <a:latin typeface="Arial" panose="020B0604020202020204" pitchFamily="34" charset="0"/>
                <a:ea typeface="+mj-ea"/>
                <a:cs typeface="Arial" panose="020B0604020202020204" pitchFamily="34" charset="0"/>
              </a:rPr>
              <a:t>Software Identification Tagging (SWID)</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Generate a new SBOM for each new version</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Explain dependencies that may exist but are unknown to the developer</a:t>
            </a:r>
            <a:endParaRPr lang="en-US" sz="32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06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SBOM Formats</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735174"/>
            <a:ext cx="12076386" cy="6678751"/>
          </a:xfrm>
          <a:prstGeom prst="rect">
            <a:avLst/>
          </a:prstGeom>
          <a:noFill/>
        </p:spPr>
        <p:txBody>
          <a:bodyPr wrap="square">
            <a:spAutoFit/>
          </a:bodyPr>
          <a:lstStyle/>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Software Product Data Exchange (SPDX):</a:t>
            </a:r>
          </a:p>
          <a:p>
            <a:pPr marL="1028700" lvl="1" indent="-571500">
              <a:buFont typeface="Arial" panose="020B0604020202020204" pitchFamily="34" charset="0"/>
              <a:buChar char="•"/>
            </a:pPr>
            <a:r>
              <a:rPr lang="en-US" sz="2800" b="1" dirty="0">
                <a:latin typeface="Arial" panose="020B0604020202020204" pitchFamily="34" charset="0"/>
                <a:ea typeface="+mj-ea"/>
                <a:cs typeface="Arial" panose="020B0604020202020204" pitchFamily="34" charset="0"/>
              </a:rPr>
              <a:t>An international open standard (ISO/IEC 5962:2021) format for communicating the components, licenses, and copyrights associated with software. Open source project from Linux Foundation</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Software Identification Tagging (SWID):</a:t>
            </a:r>
          </a:p>
          <a:p>
            <a:pPr marL="1028700" lvl="1" indent="-571500">
              <a:buFont typeface="Arial" panose="020B0604020202020204" pitchFamily="34" charset="0"/>
              <a:buChar char="•"/>
            </a:pPr>
            <a:r>
              <a:rPr lang="en-US" sz="2800" b="1" dirty="0">
                <a:latin typeface="Arial" panose="020B0604020202020204" pitchFamily="34" charset="0"/>
                <a:ea typeface="+mj-ea"/>
                <a:cs typeface="Arial" panose="020B0604020202020204" pitchFamily="34" charset="0"/>
              </a:rPr>
              <a:t>Contain descriptive information about a specific release of a software product that provides a transparent way for organizations to track software installed on their devices</a:t>
            </a:r>
          </a:p>
          <a:p>
            <a:pPr marL="571500" indent="-571500">
              <a:buFont typeface="Arial" panose="020B0604020202020204" pitchFamily="34" charset="0"/>
              <a:buChar char="•"/>
            </a:pPr>
            <a:r>
              <a:rPr lang="en-US" sz="4000" b="1" dirty="0" err="1">
                <a:latin typeface="Arial" panose="020B0604020202020204" pitchFamily="34" charset="0"/>
                <a:cs typeface="Arial" panose="020B0604020202020204" pitchFamily="34" charset="0"/>
              </a:rPr>
              <a:t>CyloneDX</a:t>
            </a:r>
            <a:r>
              <a:rPr lang="en-US" sz="4000" b="1" dirty="0">
                <a:latin typeface="Arial" panose="020B0604020202020204" pitchFamily="34" charset="0"/>
                <a:cs typeface="Arial" panose="020B0604020202020204" pitchFamily="34" charset="0"/>
              </a:rPr>
              <a:t>: </a:t>
            </a:r>
          </a:p>
          <a:p>
            <a:pPr marL="1028700" lvl="1" indent="-571500">
              <a:buFont typeface="Arial" panose="020B0604020202020204" pitchFamily="34" charset="0"/>
              <a:buChar char="•"/>
            </a:pPr>
            <a:r>
              <a:rPr lang="en-US" sz="2800" b="1" dirty="0">
                <a:latin typeface="Arial" panose="020B0604020202020204" pitchFamily="34" charset="0"/>
                <a:cs typeface="Arial" panose="020B0604020202020204" pitchFamily="34" charset="0"/>
              </a:rPr>
              <a:t>Lightweight standard useful for application security contexts and supply chain component analysis. Open source project from the OWASP community</a:t>
            </a:r>
            <a:endParaRPr lang="en-US" sz="4000" b="1" dirty="0">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en-US" sz="28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3570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Foundational Capabilities</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6370975"/>
          </a:xfrm>
          <a:prstGeom prst="rect">
            <a:avLst/>
          </a:prstGeom>
          <a:noFill/>
        </p:spPr>
        <p:txBody>
          <a:bodyPr wrap="square">
            <a:spAutoFit/>
          </a:bodyPr>
          <a:lstStyle/>
          <a:p>
            <a:pPr marL="571500" indent="-571500">
              <a:buFont typeface="Arial" panose="020B0604020202020204" pitchFamily="34" charset="0"/>
              <a:buChar char="•"/>
            </a:pPr>
            <a:r>
              <a:rPr lang="en-US" sz="3300" b="1" dirty="0">
                <a:latin typeface="Arial" panose="020B0604020202020204" pitchFamily="34" charset="0"/>
                <a:ea typeface="+mj-ea"/>
                <a:cs typeface="Arial" panose="020B0604020202020204" pitchFamily="34" charset="0"/>
              </a:rPr>
              <a:t>Conform to industry standard formats to enable the automated ingestion and monitoring of versions</a:t>
            </a:r>
          </a:p>
          <a:p>
            <a:pPr marL="571500" indent="-571500">
              <a:buFont typeface="Arial" panose="020B0604020202020204" pitchFamily="34" charset="0"/>
              <a:buChar char="•"/>
            </a:pPr>
            <a:r>
              <a:rPr lang="en-US" sz="3300" b="1" dirty="0">
                <a:latin typeface="Arial" panose="020B0604020202020204" pitchFamily="34" charset="0"/>
                <a:ea typeface="+mj-ea"/>
                <a:cs typeface="Arial" panose="020B0604020202020204" pitchFamily="34" charset="0"/>
              </a:rPr>
              <a:t>Meet the NTIA’s Recommended Minimum Elements</a:t>
            </a:r>
          </a:p>
          <a:p>
            <a:pPr marL="571500" indent="-571500">
              <a:buFont typeface="Arial" panose="020B0604020202020204" pitchFamily="34" charset="0"/>
              <a:buChar char="•"/>
            </a:pPr>
            <a:r>
              <a:rPr lang="en-US" sz="3300" b="1" dirty="0">
                <a:latin typeface="Arial" panose="020B0604020202020204" pitchFamily="34" charset="0"/>
                <a:ea typeface="+mj-ea"/>
                <a:cs typeface="Arial" panose="020B0604020202020204" pitchFamily="34" charset="0"/>
              </a:rPr>
              <a:t>Available for all classes of software – including purchased software, open source software, and in-house software</a:t>
            </a:r>
          </a:p>
          <a:p>
            <a:pPr marL="571500" indent="-571500">
              <a:buFont typeface="Arial" panose="020B0604020202020204" pitchFamily="34" charset="0"/>
              <a:buChar char="•"/>
            </a:pPr>
            <a:r>
              <a:rPr lang="en-US" sz="3300" b="1" dirty="0">
                <a:latin typeface="Arial" panose="020B0604020202020204" pitchFamily="34" charset="0"/>
                <a:ea typeface="+mj-ea"/>
                <a:cs typeface="Arial" panose="020B0604020202020204" pitchFamily="34" charset="0"/>
              </a:rPr>
              <a:t>Requiring sub-tier software suppliers to produce, maintain, and provide SBOMs whenever practical</a:t>
            </a:r>
          </a:p>
          <a:p>
            <a:pPr marL="571500" indent="-571500">
              <a:buFont typeface="Arial" panose="020B0604020202020204" pitchFamily="34" charset="0"/>
              <a:buChar char="•"/>
            </a:pPr>
            <a:r>
              <a:rPr lang="en-US" sz="3300" b="1" dirty="0">
                <a:latin typeface="Arial" panose="020B0604020202020204" pitchFamily="34" charset="0"/>
                <a:ea typeface="+mj-ea"/>
                <a:cs typeface="Arial" panose="020B0604020202020204" pitchFamily="34" charset="0"/>
              </a:rPr>
              <a:t>Maintain readily accessible and digitally signed SBOM repositories</a:t>
            </a:r>
          </a:p>
          <a:p>
            <a:pPr marL="571500" indent="-571500">
              <a:buFont typeface="Arial" panose="020B0604020202020204" pitchFamily="34" charset="0"/>
              <a:buChar char="•"/>
            </a:pPr>
            <a:r>
              <a:rPr lang="en-US" sz="3300" b="1" dirty="0">
                <a:latin typeface="Arial" panose="020B0604020202020204" pitchFamily="34" charset="0"/>
                <a:ea typeface="+mj-ea"/>
                <a:cs typeface="Arial" panose="020B0604020202020204" pitchFamily="34" charset="0"/>
              </a:rPr>
              <a:t>Share SBOMs with software purchasers directly or publish them on a public website</a:t>
            </a:r>
          </a:p>
        </p:txBody>
      </p:sp>
    </p:spTree>
    <p:extLst>
      <p:ext uri="{BB962C8B-B14F-4D97-AF65-F5344CB8AC3E}">
        <p14:creationId xmlns:p14="http://schemas.microsoft.com/office/powerpoint/2010/main" val="23107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Sustaining Capabilities</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6186309"/>
          </a:xfrm>
          <a:prstGeom prst="rect">
            <a:avLst/>
          </a:prstGeom>
          <a:noFill/>
        </p:spPr>
        <p:txBody>
          <a:bodyPr wrap="square">
            <a:spAutoFit/>
          </a:bodyPr>
          <a:lstStyle/>
          <a:p>
            <a:pPr marL="571500" indent="-571500">
              <a:buFont typeface="Arial" panose="020B0604020202020204" pitchFamily="34" charset="0"/>
              <a:buChar char="•"/>
            </a:pPr>
            <a:r>
              <a:rPr lang="en-US" sz="3400" b="1" dirty="0">
                <a:latin typeface="Arial" panose="020B0604020202020204" pitchFamily="34" charset="0"/>
                <a:ea typeface="+mj-ea"/>
                <a:cs typeface="Arial" panose="020B0604020202020204" pitchFamily="34" charset="0"/>
              </a:rPr>
              <a:t>Contextualize SBOM data with additional data elements that inform the risk posture of the acquiring entity</a:t>
            </a:r>
          </a:p>
          <a:p>
            <a:pPr marL="1028700" lvl="1" indent="-571500">
              <a:buFont typeface="Arial" panose="020B0604020202020204" pitchFamily="34" charset="0"/>
              <a:buChar char="•"/>
            </a:pPr>
            <a:r>
              <a:rPr lang="en-US" sz="2800" b="1" dirty="0">
                <a:latin typeface="Arial" panose="020B0604020202020204" pitchFamily="34" charset="0"/>
                <a:ea typeface="+mj-ea"/>
                <a:cs typeface="Arial" panose="020B0604020202020204" pitchFamily="34" charset="0"/>
              </a:rPr>
              <a:t>Includes plug-ins, hardware components, organizational controls, and other community-provided components</a:t>
            </a:r>
          </a:p>
          <a:p>
            <a:pPr marL="571500" indent="-571500">
              <a:buFont typeface="Arial" panose="020B0604020202020204" pitchFamily="34" charset="0"/>
              <a:buChar char="•"/>
            </a:pPr>
            <a:r>
              <a:rPr lang="en-US" sz="3400" b="1" dirty="0">
                <a:latin typeface="Arial" panose="020B0604020202020204" pitchFamily="34" charset="0"/>
                <a:ea typeface="+mj-ea"/>
                <a:cs typeface="Arial" panose="020B0604020202020204" pitchFamily="34" charset="0"/>
              </a:rPr>
              <a:t>Integrate vulnerability detection with SBOM repositories for automated alerting RE security risks throughout the supply chain</a:t>
            </a:r>
          </a:p>
          <a:p>
            <a:pPr marL="571500" indent="-571500">
              <a:buFont typeface="Arial" panose="020B0604020202020204" pitchFamily="34" charset="0"/>
              <a:buChar char="•"/>
            </a:pPr>
            <a:r>
              <a:rPr lang="en-US" sz="3400" b="1" dirty="0">
                <a:latin typeface="Arial" panose="020B0604020202020204" pitchFamily="34" charset="0"/>
                <a:ea typeface="+mj-ea"/>
                <a:cs typeface="Arial" panose="020B0604020202020204" pitchFamily="34" charset="0"/>
              </a:rPr>
              <a:t>Ensure that current SBOMs detail the supplier’s integration of commercial software components</a:t>
            </a:r>
          </a:p>
          <a:p>
            <a:pPr marL="571500" indent="-571500">
              <a:buFont typeface="Arial" panose="020B0604020202020204" pitchFamily="34" charset="0"/>
              <a:buChar char="•"/>
            </a:pPr>
            <a:r>
              <a:rPr lang="en-US" sz="3400" b="1" dirty="0">
                <a:latin typeface="Arial" panose="020B0604020202020204" pitchFamily="34" charset="0"/>
                <a:ea typeface="+mj-ea"/>
                <a:cs typeface="Arial" panose="020B0604020202020204" pitchFamily="34" charset="0"/>
              </a:rPr>
              <a:t>Maintain vendor vulnerability disclosure reports at the component level</a:t>
            </a:r>
          </a:p>
        </p:txBody>
      </p:sp>
    </p:spTree>
    <p:extLst>
      <p:ext uri="{BB962C8B-B14F-4D97-AF65-F5344CB8AC3E}">
        <p14:creationId xmlns:p14="http://schemas.microsoft.com/office/powerpoint/2010/main" val="131608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Enhancing Capabilities</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5324535"/>
          </a:xfrm>
          <a:prstGeom prst="rect">
            <a:avLst/>
          </a:prstGeom>
          <a:noFill/>
        </p:spPr>
        <p:txBody>
          <a:bodyPr wrap="square">
            <a:spAutoFit/>
          </a:bodyPr>
          <a:lstStyle/>
          <a:p>
            <a:pPr marL="571500" indent="-571500">
              <a:buFont typeface="Arial" panose="020B0604020202020204" pitchFamily="34" charset="0"/>
              <a:buChar char="•"/>
            </a:pPr>
            <a:r>
              <a:rPr lang="en-US" sz="3400" b="1" dirty="0">
                <a:latin typeface="Arial" panose="020B0604020202020204" pitchFamily="34" charset="0"/>
                <a:ea typeface="+mj-ea"/>
                <a:cs typeface="Arial" panose="020B0604020202020204" pitchFamily="34" charset="0"/>
              </a:rPr>
              <a:t>Develop risk management and measurement capabilities to dynamically monitor the impact of SBOMs’ vulnerability disclosures on the acquiring organization. </a:t>
            </a:r>
          </a:p>
          <a:p>
            <a:pPr marL="571500" indent="-571500">
              <a:buFont typeface="Arial" panose="020B0604020202020204" pitchFamily="34" charset="0"/>
              <a:buChar char="•"/>
            </a:pPr>
            <a:r>
              <a:rPr lang="en-US" sz="3400" b="1" dirty="0">
                <a:latin typeface="Arial" panose="020B0604020202020204" pitchFamily="34" charset="0"/>
                <a:ea typeface="+mj-ea"/>
                <a:cs typeface="Arial" panose="020B0604020202020204" pitchFamily="34" charset="0"/>
              </a:rPr>
              <a:t>Align with asset inventories for further risk exposure and criticality calculations</a:t>
            </a:r>
          </a:p>
          <a:p>
            <a:pPr marL="571500" indent="-571500">
              <a:buFont typeface="Arial" panose="020B0604020202020204" pitchFamily="34" charset="0"/>
              <a:buChar char="•"/>
            </a:pPr>
            <a:r>
              <a:rPr lang="en-US" sz="3400" b="1" dirty="0">
                <a:latin typeface="Arial" panose="020B0604020202020204" pitchFamily="34" charset="0"/>
                <a:ea typeface="+mj-ea"/>
                <a:cs typeface="Arial" panose="020B0604020202020204" pitchFamily="34" charset="0"/>
              </a:rPr>
              <a:t>Perform binary decomposition of software installation packages to generate SBOMs when no vendor-supplied SBOM is available (e.g., legacy software), when technically and legally feasible</a:t>
            </a:r>
          </a:p>
        </p:txBody>
      </p:sp>
    </p:spTree>
    <p:extLst>
      <p:ext uri="{BB962C8B-B14F-4D97-AF65-F5344CB8AC3E}">
        <p14:creationId xmlns:p14="http://schemas.microsoft.com/office/powerpoint/2010/main" val="18934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screen shot of a program&#10;&#10;Description automatically generated">
            <a:extLst>
              <a:ext uri="{FF2B5EF4-FFF2-40B4-BE49-F238E27FC236}">
                <a16:creationId xmlns:a16="http://schemas.microsoft.com/office/drawing/2014/main" id="{C9DAB6AD-FE1B-E16B-B7AF-7AD90AB74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0473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CA1D4D-4E5D-A366-875B-C4CD3CA78B9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4342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SBOM Creation</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1938992"/>
          </a:xfrm>
          <a:prstGeom prst="rect">
            <a:avLst/>
          </a:prstGeom>
          <a:noFill/>
        </p:spPr>
        <p:txBody>
          <a:bodyPr wrap="square">
            <a:spAutoFit/>
          </a:bodyPr>
          <a:lstStyle/>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Manually</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Software Composition Analysis (SCA) Tools</a:t>
            </a:r>
          </a:p>
          <a:p>
            <a:pPr marL="571500" indent="-571500">
              <a:buFont typeface="Arial" panose="020B0604020202020204" pitchFamily="34" charset="0"/>
              <a:buChar char="•"/>
            </a:pPr>
            <a:r>
              <a:rPr lang="en-US" sz="4000" b="1" dirty="0">
                <a:latin typeface="Arial" panose="020B0604020202020204" pitchFamily="34" charset="0"/>
                <a:ea typeface="+mj-ea"/>
                <a:cs typeface="Arial" panose="020B0604020202020204" pitchFamily="34" charset="0"/>
              </a:rPr>
              <a:t>Software Build Process</a:t>
            </a:r>
            <a:endParaRPr lang="en-US" sz="28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81440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SCA</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5632311"/>
          </a:xfrm>
          <a:prstGeom prst="rect">
            <a:avLst/>
          </a:prstGeom>
          <a:noFill/>
        </p:spPr>
        <p:txBody>
          <a:bodyPr wrap="square">
            <a:spAutoFit/>
          </a:bodyPr>
          <a:lstStyle/>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Systematic process and set of tools aimed at identifying and assessing the FOSS software components used within an application </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Thorough examination of the software's codebase to create an inventory of all components, libraries, frameworks, and dependencies that contribute to its functionality</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Primary goal is to manage and mitigate security, licensing, and compliance risks associated with using third-party code</a:t>
            </a:r>
          </a:p>
        </p:txBody>
      </p:sp>
    </p:spTree>
    <p:extLst>
      <p:ext uri="{BB962C8B-B14F-4D97-AF65-F5344CB8AC3E}">
        <p14:creationId xmlns:p14="http://schemas.microsoft.com/office/powerpoint/2010/main" val="5490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SCA Tools</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4524315"/>
          </a:xfrm>
          <a:prstGeom prst="rect">
            <a:avLst/>
          </a:prstGeom>
          <a:noFill/>
        </p:spPr>
        <p:txBody>
          <a:bodyPr wrap="square">
            <a:spAutoFit/>
          </a:bodyPr>
          <a:lstStyle/>
          <a:p>
            <a:pPr marL="571500" indent="-571500">
              <a:buFont typeface="Arial" panose="020B0604020202020204" pitchFamily="34" charset="0"/>
              <a:buChar char="•"/>
            </a:pPr>
            <a:r>
              <a:rPr lang="en-US" sz="3600" b="1" dirty="0" err="1">
                <a:latin typeface="Arial" panose="020B0604020202020204" pitchFamily="34" charset="0"/>
                <a:ea typeface="+mj-ea"/>
                <a:cs typeface="Arial" panose="020B0604020202020204" pitchFamily="34" charset="0"/>
              </a:rPr>
              <a:t>Synk</a:t>
            </a:r>
            <a:endParaRPr lang="en-US" sz="3600" b="1" dirty="0">
              <a:latin typeface="Arial" panose="020B0604020202020204" pitchFamily="34" charset="0"/>
              <a:ea typeface="+mj-ea"/>
              <a:cs typeface="Arial" panose="020B0604020202020204" pitchFamily="34" charset="0"/>
            </a:endParaRP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Veracode</a:t>
            </a:r>
          </a:p>
          <a:p>
            <a:pPr marL="571500" indent="-571500">
              <a:buFont typeface="Arial" panose="020B0604020202020204" pitchFamily="34" charset="0"/>
              <a:buChar char="•"/>
            </a:pPr>
            <a:r>
              <a:rPr lang="en-US" sz="3600" b="1" dirty="0" err="1">
                <a:latin typeface="Arial" panose="020B0604020202020204" pitchFamily="34" charset="0"/>
                <a:ea typeface="+mj-ea"/>
                <a:cs typeface="Arial" panose="020B0604020202020204" pitchFamily="34" charset="0"/>
              </a:rPr>
              <a:t>BlackDuck</a:t>
            </a:r>
            <a:endParaRPr lang="en-US" sz="3600" b="1" dirty="0">
              <a:latin typeface="Arial" panose="020B0604020202020204" pitchFamily="34" charset="0"/>
              <a:ea typeface="+mj-ea"/>
              <a:cs typeface="Arial" panose="020B0604020202020204" pitchFamily="34" charset="0"/>
            </a:endParaRPr>
          </a:p>
          <a:p>
            <a:pPr marL="571500" indent="-571500">
              <a:buFont typeface="Arial" panose="020B0604020202020204" pitchFamily="34" charset="0"/>
              <a:buChar char="•"/>
            </a:pPr>
            <a:r>
              <a:rPr lang="en-US" sz="3600" b="1" dirty="0" err="1">
                <a:latin typeface="Arial" panose="020B0604020202020204" pitchFamily="34" charset="0"/>
                <a:ea typeface="+mj-ea"/>
                <a:cs typeface="Arial" panose="020B0604020202020204" pitchFamily="34" charset="0"/>
              </a:rPr>
              <a:t>Anchore</a:t>
            </a:r>
            <a:endParaRPr lang="en-US" sz="3600" b="1" dirty="0">
              <a:latin typeface="Arial" panose="020B0604020202020204" pitchFamily="34" charset="0"/>
              <a:ea typeface="+mj-ea"/>
              <a:cs typeface="Arial" panose="020B0604020202020204" pitchFamily="34" charset="0"/>
            </a:endParaRP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FOSSA</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Mend</a:t>
            </a:r>
          </a:p>
          <a:p>
            <a:pPr marL="571500" indent="-571500">
              <a:buFont typeface="Arial" panose="020B0604020202020204" pitchFamily="34" charset="0"/>
              <a:buChar char="•"/>
            </a:pPr>
            <a:r>
              <a:rPr lang="en-US" sz="3600" b="1" dirty="0" err="1">
                <a:latin typeface="Arial" panose="020B0604020202020204" pitchFamily="34" charset="0"/>
                <a:ea typeface="+mj-ea"/>
                <a:cs typeface="Arial" panose="020B0604020202020204" pitchFamily="34" charset="0"/>
              </a:rPr>
              <a:t>Rezillion</a:t>
            </a:r>
            <a:endParaRPr lang="en-US" sz="3600" b="1" dirty="0">
              <a:latin typeface="Arial" panose="020B0604020202020204" pitchFamily="34" charset="0"/>
              <a:ea typeface="+mj-ea"/>
              <a:cs typeface="Arial" panose="020B0604020202020204" pitchFamily="34" charset="0"/>
            </a:endParaRP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SPDX SBOM Generator</a:t>
            </a:r>
          </a:p>
        </p:txBody>
      </p:sp>
    </p:spTree>
    <p:extLst>
      <p:ext uri="{BB962C8B-B14F-4D97-AF65-F5344CB8AC3E}">
        <p14:creationId xmlns:p14="http://schemas.microsoft.com/office/powerpoint/2010/main" val="40104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5"/>
            <a:ext cx="12192000" cy="927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lang="en-US" sz="5800" b="1" dirty="0">
              <a:solidFill>
                <a:srgbClr val="F68428"/>
              </a:solidFill>
              <a:ea typeface="+mj-ea"/>
              <a:cs typeface="+mj-cs"/>
            </a:endParaRPr>
          </a:p>
        </p:txBody>
      </p:sp>
      <p:pic>
        <p:nvPicPr>
          <p:cNvPr id="2" name="Picture 1">
            <a:extLst>
              <a:ext uri="{FF2B5EF4-FFF2-40B4-BE49-F238E27FC236}">
                <a16:creationId xmlns:a16="http://schemas.microsoft.com/office/drawing/2014/main" id="{91A8D603-9CB4-4850-BEBA-3400E9BBA412}"/>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21558142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VEX</a:t>
            </a:r>
          </a:p>
        </p:txBody>
      </p:sp>
      <p:sp>
        <p:nvSpPr>
          <p:cNvPr id="3" name="TextBox 2">
            <a:extLst>
              <a:ext uri="{FF2B5EF4-FFF2-40B4-BE49-F238E27FC236}">
                <a16:creationId xmlns:a16="http://schemas.microsoft.com/office/drawing/2014/main" id="{25EC5121-B321-03A2-6C75-FDEC61801F3E}"/>
              </a:ext>
            </a:extLst>
          </p:cNvPr>
          <p:cNvSpPr txBox="1"/>
          <p:nvPr/>
        </p:nvSpPr>
        <p:spPr>
          <a:xfrm>
            <a:off x="0" y="808746"/>
            <a:ext cx="12076386" cy="5632311"/>
          </a:xfrm>
          <a:prstGeom prst="rect">
            <a:avLst/>
          </a:prstGeom>
          <a:noFill/>
        </p:spPr>
        <p:txBody>
          <a:bodyPr wrap="square">
            <a:spAutoFit/>
          </a:bodyPr>
          <a:lstStyle/>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Vulnerability Exploitability </a:t>
            </a:r>
            <a:r>
              <a:rPr lang="en-US" sz="3600" b="1" dirty="0" err="1">
                <a:latin typeface="Arial" panose="020B0604020202020204" pitchFamily="34" charset="0"/>
                <a:ea typeface="+mj-ea"/>
                <a:cs typeface="Arial" panose="020B0604020202020204" pitchFamily="34" charset="0"/>
              </a:rPr>
              <a:t>eXchange</a:t>
            </a:r>
            <a:endParaRPr lang="en-US" sz="3600" b="1" dirty="0">
              <a:latin typeface="Arial" panose="020B0604020202020204" pitchFamily="34" charset="0"/>
              <a:ea typeface="+mj-ea"/>
              <a:cs typeface="Arial" panose="020B0604020202020204" pitchFamily="34" charset="0"/>
            </a:endParaRP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VEX is not technically part of SBOM, it can exist independently</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Machine-readable security advisory that indicates if a product is affected by known vulnerabilities </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Vulnerabilities identified in the SBOM may overstate the actual risks of a product</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VEX helps to prioritize vulnerability risk</a:t>
            </a:r>
          </a:p>
          <a:p>
            <a:pPr marL="571500" indent="-571500">
              <a:buFont typeface="Arial" panose="020B0604020202020204" pitchFamily="34" charset="0"/>
              <a:buChar char="•"/>
            </a:pPr>
            <a:r>
              <a:rPr lang="en-US" sz="3600" b="1" dirty="0">
                <a:latin typeface="Arial" panose="020B0604020202020204" pitchFamily="34" charset="0"/>
                <a:ea typeface="+mj-ea"/>
                <a:cs typeface="Arial" panose="020B0604020202020204" pitchFamily="34" charset="0"/>
              </a:rPr>
              <a:t>Using both maximizes the efficiency and security of using an SBOM</a:t>
            </a:r>
          </a:p>
        </p:txBody>
      </p:sp>
    </p:spTree>
    <p:extLst>
      <p:ext uri="{BB962C8B-B14F-4D97-AF65-F5344CB8AC3E}">
        <p14:creationId xmlns:p14="http://schemas.microsoft.com/office/powerpoint/2010/main" val="11568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Secure By Design/By Default</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2" y="924360"/>
            <a:ext cx="12192001" cy="4824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571500" defTabSz="457200">
              <a:lnSpc>
                <a:spcPct val="100000"/>
              </a:lnSpc>
              <a:spcBef>
                <a:spcPts val="1000"/>
              </a:spcBef>
              <a:buClr>
                <a:schemeClr val="tx1"/>
              </a:buClr>
              <a:buSzPct val="75000"/>
              <a:defRPr/>
            </a:pPr>
            <a:r>
              <a:rPr lang="en-US" sz="4000" b="1" dirty="0">
                <a:ea typeface="+mj-ea"/>
              </a:rPr>
              <a:t>Secure by Design:</a:t>
            </a:r>
          </a:p>
          <a:p>
            <a:pPr marL="1028700" lvl="2" indent="-571500">
              <a:lnSpc>
                <a:spcPct val="100000"/>
              </a:lnSpc>
              <a:spcBef>
                <a:spcPts val="1000"/>
              </a:spcBef>
              <a:buClr>
                <a:schemeClr val="tx1"/>
              </a:buClr>
              <a:buSzPct val="75000"/>
              <a:defRPr/>
            </a:pPr>
            <a:r>
              <a:rPr lang="en-US" sz="3200" b="1" dirty="0">
                <a:ea typeface="+mj-ea"/>
              </a:rPr>
              <a:t>Products where the security of the customers is a core business requirement, not just a technical feature </a:t>
            </a:r>
          </a:p>
          <a:p>
            <a:pPr marL="571500" lvl="1" indent="-571500" defTabSz="457200">
              <a:lnSpc>
                <a:spcPct val="100000"/>
              </a:lnSpc>
              <a:spcBef>
                <a:spcPts val="1000"/>
              </a:spcBef>
              <a:buClr>
                <a:schemeClr val="tx1"/>
              </a:buClr>
              <a:buSzPct val="75000"/>
              <a:defRPr/>
            </a:pPr>
            <a:r>
              <a:rPr lang="en-US" sz="4000" b="1" dirty="0">
                <a:ea typeface="+mj-ea"/>
              </a:rPr>
              <a:t>Secure by Default:</a:t>
            </a:r>
          </a:p>
          <a:p>
            <a:pPr marL="1028700" lvl="2" indent="-571500">
              <a:lnSpc>
                <a:spcPct val="100000"/>
              </a:lnSpc>
              <a:spcBef>
                <a:spcPts val="1000"/>
              </a:spcBef>
              <a:buClr>
                <a:schemeClr val="tx1"/>
              </a:buClr>
              <a:buSzPct val="75000"/>
              <a:defRPr/>
            </a:pPr>
            <a:r>
              <a:rPr lang="en-US" sz="3200" b="1" dirty="0">
                <a:ea typeface="+mj-ea"/>
              </a:rPr>
              <a:t>Products secure to use out of the box, with little to no configuration changes and are available at no additional cost, such as multi-factor authentication (MFA), gather and log evidence of potential intrusions, and control access to sensitive information</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spTree>
    <p:extLst>
      <p:ext uri="{BB962C8B-B14F-4D97-AF65-F5344CB8AC3E}">
        <p14:creationId xmlns:p14="http://schemas.microsoft.com/office/powerpoint/2010/main" val="15641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Secure By Design/By Default</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1" y="1008443"/>
            <a:ext cx="12192001" cy="4824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457200">
              <a:lnSpc>
                <a:spcPct val="100000"/>
              </a:lnSpc>
              <a:spcBef>
                <a:spcPts val="1000"/>
              </a:spcBef>
              <a:buClr>
                <a:schemeClr val="tx1"/>
              </a:buClr>
              <a:buSzPct val="75000"/>
              <a:buNone/>
              <a:defRPr/>
            </a:pPr>
            <a:r>
              <a:rPr lang="en-US" sz="4000" b="1" dirty="0">
                <a:ea typeface="+mj-ea"/>
              </a:rPr>
              <a:t>"[Consumer] safety must be front and center in all phases of the technology product lifecycle — with security designed in from the beginning and strong safety features, like seatbelts and airbags, enabled right out of the box, without added costs. Security by Design includes actions like transitioning to memory-safe languages, having a transparent vulnerability disclosure policy, and secure coding practices.“ —Jen Easterly</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spTree>
    <p:extLst>
      <p:ext uri="{BB962C8B-B14F-4D97-AF65-F5344CB8AC3E}">
        <p14:creationId xmlns:p14="http://schemas.microsoft.com/office/powerpoint/2010/main" val="3663790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Conclusion</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0" y="777214"/>
            <a:ext cx="11918732" cy="5613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571500">
              <a:lnSpc>
                <a:spcPct val="100000"/>
              </a:lnSpc>
              <a:spcBef>
                <a:spcPts val="1000"/>
              </a:spcBef>
              <a:buClr>
                <a:schemeClr val="tx1"/>
              </a:buClr>
              <a:buSzPct val="75000"/>
              <a:defRPr/>
            </a:pPr>
            <a:r>
              <a:rPr lang="en-US" sz="4400" b="1" dirty="0">
                <a:ea typeface="+mj-ea"/>
              </a:rPr>
              <a:t>Gone from nice to have to need to have</a:t>
            </a:r>
          </a:p>
          <a:p>
            <a:pPr marL="571500" lvl="1" indent="-571500">
              <a:lnSpc>
                <a:spcPct val="100000"/>
              </a:lnSpc>
              <a:spcBef>
                <a:spcPts val="1000"/>
              </a:spcBef>
              <a:buClr>
                <a:schemeClr val="tx1"/>
              </a:buClr>
              <a:buSzPct val="75000"/>
              <a:defRPr/>
            </a:pPr>
            <a:r>
              <a:rPr lang="en-US" sz="4400" b="1" dirty="0">
                <a:ea typeface="+mj-ea"/>
              </a:rPr>
              <a:t>Identify and correct vulnerabilities</a:t>
            </a:r>
          </a:p>
          <a:p>
            <a:pPr marL="571500" lvl="1" indent="-571500">
              <a:lnSpc>
                <a:spcPct val="100000"/>
              </a:lnSpc>
              <a:spcBef>
                <a:spcPts val="1000"/>
              </a:spcBef>
              <a:buClr>
                <a:schemeClr val="tx1"/>
              </a:buClr>
              <a:buSzPct val="75000"/>
              <a:defRPr/>
            </a:pPr>
            <a:r>
              <a:rPr lang="en-US" sz="4400" b="1" dirty="0">
                <a:ea typeface="+mj-ea"/>
              </a:rPr>
              <a:t>Ensure licensing compliance</a:t>
            </a:r>
          </a:p>
          <a:p>
            <a:pPr marL="571500" lvl="1" indent="-571500">
              <a:lnSpc>
                <a:spcPct val="100000"/>
              </a:lnSpc>
              <a:spcBef>
                <a:spcPts val="1000"/>
              </a:spcBef>
              <a:buClr>
                <a:schemeClr val="tx1"/>
              </a:buClr>
              <a:buSzPct val="75000"/>
              <a:defRPr/>
            </a:pPr>
            <a:r>
              <a:rPr lang="en-US" sz="4400" b="1" dirty="0">
                <a:ea typeface="+mj-ea"/>
              </a:rPr>
              <a:t>Demonstrates commitment to quality and security</a:t>
            </a:r>
          </a:p>
          <a:p>
            <a:pPr marL="571500" lvl="1" indent="-571500">
              <a:lnSpc>
                <a:spcPct val="100000"/>
              </a:lnSpc>
              <a:spcBef>
                <a:spcPts val="1000"/>
              </a:spcBef>
              <a:buClr>
                <a:schemeClr val="tx1"/>
              </a:buClr>
              <a:buSzPct val="75000"/>
              <a:defRPr/>
            </a:pPr>
            <a:r>
              <a:rPr lang="en-US" sz="4400" b="1" dirty="0">
                <a:ea typeface="+mj-ea"/>
              </a:rPr>
              <a:t>Protect the ever-growing software supply chain</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spTree>
    <p:extLst>
      <p:ext uri="{BB962C8B-B14F-4D97-AF65-F5344CB8AC3E}">
        <p14:creationId xmlns:p14="http://schemas.microsoft.com/office/powerpoint/2010/main" val="41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Conclusion</a:t>
            </a:r>
          </a:p>
        </p:txBody>
      </p:sp>
      <p:sp>
        <p:nvSpPr>
          <p:cNvPr id="7" name="Subtitle 4">
            <a:extLst>
              <a:ext uri="{FF2B5EF4-FFF2-40B4-BE49-F238E27FC236}">
                <a16:creationId xmlns:a16="http://schemas.microsoft.com/office/drawing/2014/main" id="{6D581230-0C33-4F07-B3D9-4A0DA7F9F6BD}"/>
              </a:ext>
            </a:extLst>
          </p:cNvPr>
          <p:cNvSpPr txBox="1">
            <a:spLocks/>
          </p:cNvSpPr>
          <p:nvPr/>
        </p:nvSpPr>
        <p:spPr>
          <a:xfrm>
            <a:off x="-2" y="745134"/>
            <a:ext cx="11918732" cy="437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571500">
              <a:lnSpc>
                <a:spcPct val="100000"/>
              </a:lnSpc>
              <a:spcBef>
                <a:spcPts val="1000"/>
              </a:spcBef>
              <a:buClr>
                <a:schemeClr val="tx1"/>
              </a:buClr>
              <a:buSzPct val="75000"/>
              <a:defRPr/>
            </a:pPr>
            <a:r>
              <a:rPr lang="en-US" sz="4400" b="1" dirty="0">
                <a:ea typeface="+mj-ea"/>
              </a:rPr>
              <a:t>Gartner says 60% of organizations building or procuring critical infrastructure software will mandate and standardize SBOMs by 2025</a:t>
            </a:r>
          </a:p>
          <a:p>
            <a:pPr marL="571500" lvl="1" indent="-571500">
              <a:lnSpc>
                <a:spcPct val="100000"/>
              </a:lnSpc>
              <a:spcBef>
                <a:spcPts val="1000"/>
              </a:spcBef>
              <a:buClr>
                <a:schemeClr val="tx1"/>
              </a:buClr>
              <a:buSzPct val="75000"/>
              <a:defRPr/>
            </a:pPr>
            <a:r>
              <a:rPr lang="en-US" sz="4400" b="1" dirty="0">
                <a:ea typeface="+mj-ea"/>
              </a:rPr>
              <a:t>Linux Foundation Research said 78% of organizations expected to produce or consume SBOMs in 2022</a:t>
            </a:r>
          </a:p>
          <a:p>
            <a:pPr marL="571500" lvl="1" indent="-571500">
              <a:lnSpc>
                <a:spcPct val="100000"/>
              </a:lnSpc>
              <a:spcBef>
                <a:spcPts val="1000"/>
              </a:spcBef>
              <a:buClr>
                <a:schemeClr val="tx1"/>
              </a:buClr>
              <a:buSzPct val="75000"/>
              <a:defRPr/>
            </a:pPr>
            <a:r>
              <a:rPr lang="en-US" sz="4400" b="1" dirty="0">
                <a:ea typeface="+mj-ea"/>
              </a:rPr>
              <a:t>Protect society!</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spTree>
    <p:extLst>
      <p:ext uri="{BB962C8B-B14F-4D97-AF65-F5344CB8AC3E}">
        <p14:creationId xmlns:p14="http://schemas.microsoft.com/office/powerpoint/2010/main" val="23507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pic>
        <p:nvPicPr>
          <p:cNvPr id="5" name="Picture 4" descr="A person singing with her hands up&#10;&#10;Description automatically generated">
            <a:extLst>
              <a:ext uri="{FF2B5EF4-FFF2-40B4-BE49-F238E27FC236}">
                <a16:creationId xmlns:a16="http://schemas.microsoft.com/office/drawing/2014/main" id="{F8536AA7-8E61-16AD-D2D7-78D3430D2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911"/>
          </a:xfrm>
          <a:prstGeom prst="rect">
            <a:avLst/>
          </a:prstGeom>
        </p:spPr>
      </p:pic>
    </p:spTree>
    <p:extLst>
      <p:ext uri="{BB962C8B-B14F-4D97-AF65-F5344CB8AC3E}">
        <p14:creationId xmlns:p14="http://schemas.microsoft.com/office/powerpoint/2010/main" val="3802792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4EF28-6892-9324-23A9-0F5A8B39390C}"/>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933173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For more information</a:t>
            </a:r>
            <a:r>
              <a:rPr lang="en-US" sz="5800" b="1" dirty="0">
                <a:solidFill>
                  <a:srgbClr val="F68428"/>
                </a:solidFill>
                <a:ea typeface="+mj-ea"/>
                <a:cs typeface="+mj-cs"/>
              </a:rPr>
              <a:t>:</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sp>
        <p:nvSpPr>
          <p:cNvPr id="2" name="Subtitle 4">
            <a:extLst>
              <a:ext uri="{FF2B5EF4-FFF2-40B4-BE49-F238E27FC236}">
                <a16:creationId xmlns:a16="http://schemas.microsoft.com/office/drawing/2014/main" id="{87AC0DD3-51FD-521B-0392-8A4F5552AAEF}"/>
              </a:ext>
            </a:extLst>
          </p:cNvPr>
          <p:cNvSpPr txBox="1">
            <a:spLocks/>
          </p:cNvSpPr>
          <p:nvPr/>
        </p:nvSpPr>
        <p:spPr>
          <a:xfrm>
            <a:off x="-2" y="963605"/>
            <a:ext cx="6491111" cy="5234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Bruce </a:t>
            </a:r>
            <a:r>
              <a:rPr lang="en-US" sz="3000" b="1" dirty="0" err="1">
                <a:ea typeface="+mj-ea"/>
              </a:rPr>
              <a:t>Schneier</a:t>
            </a:r>
            <a:r>
              <a:rPr lang="en-US" sz="3000" b="1" dirty="0">
                <a:ea typeface="+mj-ea"/>
              </a:rPr>
              <a:t>:@</a:t>
            </a:r>
            <a:r>
              <a:rPr lang="en-US" sz="3000" b="1" dirty="0" err="1">
                <a:ea typeface="+mj-ea"/>
              </a:rPr>
              <a:t>schneierblog</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US-CERT: @USCERT_gov</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ea typeface="+mj-ea"/>
              </a:rPr>
              <a:t>SecurityWeek</a:t>
            </a:r>
            <a:r>
              <a:rPr lang="en-US" sz="3000" b="1" dirty="0">
                <a:ea typeface="+mj-ea"/>
              </a:rPr>
              <a:t>: @</a:t>
            </a:r>
            <a:r>
              <a:rPr lang="en-US" sz="3000" b="1" dirty="0" err="1">
                <a:ea typeface="+mj-ea"/>
              </a:rPr>
              <a:t>SecurityWeek</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Center for Internet Security: @</a:t>
            </a:r>
            <a:r>
              <a:rPr lang="en-US" sz="3000" b="1" dirty="0" err="1">
                <a:ea typeface="+mj-ea"/>
              </a:rPr>
              <a:t>CISecurity</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MSRC: @</a:t>
            </a:r>
            <a:r>
              <a:rPr lang="en-US" sz="3000" b="1" dirty="0" err="1">
                <a:ea typeface="+mj-ea"/>
              </a:rPr>
              <a:t>msftsecresponse</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NIST Cyber: @</a:t>
            </a:r>
            <a:r>
              <a:rPr lang="en-US" sz="3000" b="1" dirty="0" err="1">
                <a:ea typeface="+mj-ea"/>
              </a:rPr>
              <a:t>NISTcyber</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Intrust IT: @IntrustIT</a:t>
            </a:r>
          </a:p>
          <a:p>
            <a:endParaRPr lang="en-US" sz="3200" b="1" dirty="0"/>
          </a:p>
        </p:txBody>
      </p:sp>
      <p:sp>
        <p:nvSpPr>
          <p:cNvPr id="5" name="Subtitle 4">
            <a:extLst>
              <a:ext uri="{FF2B5EF4-FFF2-40B4-BE49-F238E27FC236}">
                <a16:creationId xmlns:a16="http://schemas.microsoft.com/office/drawing/2014/main" id="{8C0EED1F-53A1-2C47-8386-59221DD4D440}"/>
              </a:ext>
            </a:extLst>
          </p:cNvPr>
          <p:cNvSpPr txBox="1">
            <a:spLocks/>
          </p:cNvSpPr>
          <p:nvPr/>
        </p:nvSpPr>
        <p:spPr>
          <a:xfrm>
            <a:off x="6023295" y="1133847"/>
            <a:ext cx="6168705" cy="5063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ODNI: @ODNIgov</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CISA: </a:t>
            </a:r>
            <a:r>
              <a:rPr lang="en-US" sz="3000" b="1" dirty="0" err="1">
                <a:ea typeface="+mj-ea"/>
              </a:rPr>
              <a:t>CISAgov</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MSRC: @msftsecresponse</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Microsoft Secure: @</a:t>
            </a:r>
            <a:r>
              <a:rPr lang="en-US" sz="3000" b="1" dirty="0" err="1">
                <a:ea typeface="+mj-ea"/>
              </a:rPr>
              <a:t>msftsecurity</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RSA: @</a:t>
            </a:r>
            <a:r>
              <a:rPr lang="en-US" sz="3000" b="1" dirty="0" err="1">
                <a:ea typeface="+mj-ea"/>
              </a:rPr>
              <a:t>RSAsecurity</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ea typeface="+mj-ea"/>
              </a:rPr>
              <a:t>Mikko</a:t>
            </a:r>
            <a:r>
              <a:rPr lang="en-US" sz="3000" b="1" dirty="0">
                <a:ea typeface="+mj-ea"/>
              </a:rPr>
              <a:t> </a:t>
            </a:r>
            <a:r>
              <a:rPr lang="en-US" sz="3000" b="1" dirty="0" err="1">
                <a:ea typeface="+mj-ea"/>
              </a:rPr>
              <a:t>Hypponen</a:t>
            </a:r>
            <a:r>
              <a:rPr lang="en-US" sz="3000" b="1" dirty="0">
                <a:ea typeface="+mj-ea"/>
              </a:rPr>
              <a:t>: @</a:t>
            </a:r>
            <a:r>
              <a:rPr lang="en-US" sz="3000" b="1" dirty="0" err="1">
                <a:ea typeface="+mj-ea"/>
              </a:rPr>
              <a:t>mikko</a:t>
            </a:r>
            <a:endParaRPr lang="en-US" sz="3000" b="1" dirty="0">
              <a:ea typeface="+mj-ea"/>
            </a:endParaRPr>
          </a:p>
          <a:p>
            <a:pPr marL="685800" lvl="2">
              <a:lnSpc>
                <a:spcPct val="100000"/>
              </a:lnSpc>
              <a:spcBef>
                <a:spcPts val="1000"/>
              </a:spcBef>
              <a:buClr>
                <a:schemeClr val="tx1"/>
              </a:buClr>
              <a:buSzPct val="75000"/>
              <a:buFont typeface="Wingdings" panose="05000000000000000000" pitchFamily="2" charset="2"/>
              <a:buChar char="§"/>
              <a:defRPr/>
            </a:pPr>
            <a:r>
              <a:rPr lang="en-US" sz="3000" b="1" dirty="0" err="1">
                <a:ea typeface="+mj-ea"/>
              </a:rPr>
              <a:t>CSOnline</a:t>
            </a:r>
            <a:r>
              <a:rPr lang="en-US" sz="3000" b="1" dirty="0">
                <a:ea typeface="+mj-ea"/>
              </a:rPr>
              <a:t>: @CSOonline</a:t>
            </a:r>
          </a:p>
          <a:p>
            <a:pPr marL="685800" lvl="2">
              <a:lnSpc>
                <a:spcPct val="100000"/>
              </a:lnSpc>
              <a:spcBef>
                <a:spcPts val="1000"/>
              </a:spcBef>
              <a:buClr>
                <a:schemeClr val="tx1"/>
              </a:buClr>
              <a:buSzPct val="75000"/>
              <a:buFont typeface="Wingdings" panose="05000000000000000000" pitchFamily="2" charset="2"/>
              <a:buChar char="§"/>
              <a:defRPr/>
            </a:pPr>
            <a:r>
              <a:rPr lang="en-US" sz="3000" b="1" dirty="0">
                <a:ea typeface="+mj-ea"/>
              </a:rPr>
              <a:t>Me: @DaveHatter</a:t>
            </a:r>
          </a:p>
        </p:txBody>
      </p:sp>
    </p:spTree>
    <p:extLst>
      <p:ext uri="{BB962C8B-B14F-4D97-AF65-F5344CB8AC3E}">
        <p14:creationId xmlns:p14="http://schemas.microsoft.com/office/powerpoint/2010/main" val="3858030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C9446F6A-17ED-41F5-BBBD-3207ABFBDB05}"/>
              </a:ext>
            </a:extLst>
          </p:cNvPr>
          <p:cNvSpPr txBox="1">
            <a:spLocks/>
          </p:cNvSpPr>
          <p:nvPr/>
        </p:nvSpPr>
        <p:spPr>
          <a:xfrm>
            <a:off x="0" y="17584"/>
            <a:ext cx="12192000" cy="990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800" b="1" dirty="0">
                <a:solidFill>
                  <a:srgbClr val="F68428"/>
                </a:solidFill>
                <a:ea typeface="+mj-ea"/>
              </a:rPr>
              <a:t>Additional Resources</a:t>
            </a:r>
          </a:p>
        </p:txBody>
      </p:sp>
      <p:sp>
        <p:nvSpPr>
          <p:cNvPr id="4" name="Subtitle 4">
            <a:extLst>
              <a:ext uri="{FF2B5EF4-FFF2-40B4-BE49-F238E27FC236}">
                <a16:creationId xmlns:a16="http://schemas.microsoft.com/office/drawing/2014/main" id="{E66DA87B-1A51-0279-FC3A-B69AA3F88E96}"/>
              </a:ext>
            </a:extLst>
          </p:cNvPr>
          <p:cNvSpPr txBox="1">
            <a:spLocks/>
          </p:cNvSpPr>
          <p:nvPr/>
        </p:nvSpPr>
        <p:spPr>
          <a:xfrm>
            <a:off x="-2" y="4918840"/>
            <a:ext cx="12192002" cy="2883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1000"/>
              </a:spcBef>
              <a:buClr>
                <a:schemeClr val="tx1"/>
              </a:buClr>
              <a:buSzPct val="75000"/>
              <a:buNone/>
              <a:defRPr/>
            </a:pPr>
            <a:endParaRPr lang="en-US" sz="3600" b="1" dirty="0">
              <a:solidFill>
                <a:srgbClr val="F68428"/>
              </a:solidFill>
              <a:ea typeface="+mj-ea"/>
              <a:cs typeface="+mj-cs"/>
            </a:endParaRPr>
          </a:p>
        </p:txBody>
      </p:sp>
      <p:sp>
        <p:nvSpPr>
          <p:cNvPr id="3" name="Subtitle 4">
            <a:extLst>
              <a:ext uri="{FF2B5EF4-FFF2-40B4-BE49-F238E27FC236}">
                <a16:creationId xmlns:a16="http://schemas.microsoft.com/office/drawing/2014/main" id="{DD3062B4-8895-3D6D-DC58-0595E6FC5853}"/>
              </a:ext>
            </a:extLst>
          </p:cNvPr>
          <p:cNvSpPr txBox="1">
            <a:spLocks/>
          </p:cNvSpPr>
          <p:nvPr/>
        </p:nvSpPr>
        <p:spPr>
          <a:xfrm>
            <a:off x="36785" y="757640"/>
            <a:ext cx="12118428" cy="6100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https://www.ntia.gov/files/ntia/publications/ntia_sbom_formats_and_standards_whitepaper_-_version_20191025.pdf</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https://www.cisa.gov/sbom</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https://www.nist.gov/itl/executive-order-14028-improving-nations-cybersecurity/software-security-supply-chains-software-1</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https://www.cisa.gov/sites/default/files/2023-04/sbom-types-document-508c.pdf</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https://csrc.nist.gov/projects/Software-Identification-SWID</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https://www.nist.gov/itl/executive-order-14028-improving-nations-cybersecurity/software-security-supply-chains-software-1</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https://csrc.nist.gov/pubs/sp/800/218/final</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https://csrc.nist.gov/pubs/sp/800/161/r1/final</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https://www.cisa.gov/news-events/events/sbom-rama</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https://www.cisa.gov/securebydesign</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https://www.nsa.gov/About/Cybersecurity-Collaboration-Center/Enduring-Security-Framework/</a:t>
            </a:r>
          </a:p>
          <a:p>
            <a:pPr marL="228600" lvl="1">
              <a:lnSpc>
                <a:spcPct val="100000"/>
              </a:lnSpc>
              <a:spcBef>
                <a:spcPts val="1000"/>
              </a:spcBef>
              <a:buClr>
                <a:schemeClr val="tx1"/>
              </a:buClr>
              <a:buSzPct val="75000"/>
              <a:buFont typeface="Wingdings" panose="05000000000000000000" pitchFamily="2" charset="2"/>
              <a:buChar char="§"/>
              <a:defRPr/>
            </a:pPr>
            <a:r>
              <a:rPr lang="en-US" sz="1800" b="1" dirty="0"/>
              <a:t>https://media.defense.gov/2023/Nov/09/2003338086/-1/-1/0/SECURING%20THE%20SOFTWARE%20SUPPLY%20CHAIN%20RECOMMENDED%20PRACTICES%20FOR%20SOFTWARE%20BILL%20OF%20MATERIALS%20CONSUMPTION.PDF</a:t>
            </a:r>
          </a:p>
        </p:txBody>
      </p:sp>
    </p:spTree>
    <p:extLst>
      <p:ext uri="{BB962C8B-B14F-4D97-AF65-F5344CB8AC3E}">
        <p14:creationId xmlns:p14="http://schemas.microsoft.com/office/powerpoint/2010/main" val="602815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8D5A4C3-B707-4DFB-8625-43F87E1D4C5C}"/>
              </a:ext>
            </a:extLst>
          </p:cNvPr>
          <p:cNvSpPr txBox="1">
            <a:spLocks/>
          </p:cNvSpPr>
          <p:nvPr/>
        </p:nvSpPr>
        <p:spPr>
          <a:xfrm>
            <a:off x="0" y="0"/>
            <a:ext cx="12192000" cy="1106488"/>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8800" b="1" dirty="0">
                <a:solidFill>
                  <a:srgbClr val="F68428"/>
                </a:solidFill>
                <a:latin typeface="Arial Black" panose="020B0A04020102020204" pitchFamily="34" charset="0"/>
              </a:rPr>
              <a:t> </a:t>
            </a:r>
            <a:r>
              <a:rPr lang="en-US" sz="8800" b="1" dirty="0">
                <a:solidFill>
                  <a:srgbClr val="F68428"/>
                </a:solidFill>
                <a:latin typeface="Arial Black" panose="020B0A04020102020204" pitchFamily="34" charset="0"/>
                <a:cs typeface="Arial" panose="020B0604020202020204" pitchFamily="34" charset="0"/>
              </a:rPr>
              <a:t>Q &amp; A</a:t>
            </a:r>
          </a:p>
        </p:txBody>
      </p:sp>
      <p:sp>
        <p:nvSpPr>
          <p:cNvPr id="10" name="Subtitle 4">
            <a:extLst>
              <a:ext uri="{FF2B5EF4-FFF2-40B4-BE49-F238E27FC236}">
                <a16:creationId xmlns:a16="http://schemas.microsoft.com/office/drawing/2014/main" id="{2ECC916E-B660-4EF3-A3A2-E01CCCD11F21}"/>
              </a:ext>
            </a:extLst>
          </p:cNvPr>
          <p:cNvSpPr txBox="1">
            <a:spLocks/>
          </p:cNvSpPr>
          <p:nvPr/>
        </p:nvSpPr>
        <p:spPr>
          <a:xfrm>
            <a:off x="-1" y="5349765"/>
            <a:ext cx="12192000" cy="1291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2" indent="0" algn="ctr">
              <a:buSzPct val="60000"/>
              <a:buNone/>
              <a:defRPr/>
            </a:pPr>
            <a:r>
              <a:rPr lang="en-US" sz="4800" b="1" dirty="0">
                <a:solidFill>
                  <a:schemeClr val="bg1">
                    <a:lumMod val="10000"/>
                    <a:lumOff val="90000"/>
                  </a:schemeClr>
                </a:solidFill>
                <a:ea typeface="+mj-ea"/>
                <a:cs typeface="+mj-cs"/>
              </a:rPr>
              <a:t>“Cybersecurity is national security” </a:t>
            </a:r>
          </a:p>
          <a:p>
            <a:pPr marL="400050" lvl="2" indent="0" algn="ctr">
              <a:buSzPct val="60000"/>
              <a:buNone/>
              <a:defRPr/>
            </a:pPr>
            <a:r>
              <a:rPr lang="en-US" sz="4800" b="1" dirty="0">
                <a:solidFill>
                  <a:schemeClr val="bg1">
                    <a:lumMod val="10000"/>
                    <a:lumOff val="90000"/>
                  </a:schemeClr>
                </a:solidFill>
                <a:ea typeface="+mj-ea"/>
                <a:cs typeface="+mj-cs"/>
              </a:rPr>
              <a:t>- NSA Director General Paul Nakasone</a:t>
            </a:r>
          </a:p>
        </p:txBody>
      </p:sp>
      <p:pic>
        <p:nvPicPr>
          <p:cNvPr id="11" name="Picture 10">
            <a:extLst>
              <a:ext uri="{FF2B5EF4-FFF2-40B4-BE49-F238E27FC236}">
                <a16:creationId xmlns:a16="http://schemas.microsoft.com/office/drawing/2014/main" id="{AF8A15CB-F526-4587-A485-E17C87D5E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45" y="1067593"/>
            <a:ext cx="11862107" cy="4282172"/>
          </a:xfrm>
          <a:prstGeom prst="rect">
            <a:avLst/>
          </a:prstGeom>
        </p:spPr>
      </p:pic>
      <p:pic>
        <p:nvPicPr>
          <p:cNvPr id="2" name="Picture 1">
            <a:extLst>
              <a:ext uri="{FF2B5EF4-FFF2-40B4-BE49-F238E27FC236}">
                <a16:creationId xmlns:a16="http://schemas.microsoft.com/office/drawing/2014/main" id="{59202AC5-0377-8627-43D7-7116A3A68482}"/>
              </a:ext>
            </a:extLst>
          </p:cNvPr>
          <p:cNvPicPr>
            <a:picLocks noChangeAspect="1"/>
          </p:cNvPicPr>
          <p:nvPr/>
        </p:nvPicPr>
        <p:blipFill>
          <a:blip r:embed="rId4"/>
          <a:stretch>
            <a:fillRect/>
          </a:stretch>
        </p:blipFill>
        <p:spPr>
          <a:xfrm>
            <a:off x="4290790" y="1067594"/>
            <a:ext cx="3911680" cy="4282171"/>
          </a:xfrm>
          <a:prstGeom prst="rect">
            <a:avLst/>
          </a:prstGeom>
        </p:spPr>
      </p:pic>
    </p:spTree>
    <p:extLst>
      <p:ext uri="{BB962C8B-B14F-4D97-AF65-F5344CB8AC3E}">
        <p14:creationId xmlns:p14="http://schemas.microsoft.com/office/powerpoint/2010/main" val="30525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A03A9D-B175-44DA-83CC-CC6BCE62FA3E}"/>
              </a:ext>
            </a:extLst>
          </p:cNvPr>
          <p:cNvPicPr>
            <a:picLocks noChangeAspect="1"/>
          </p:cNvPicPr>
          <p:nvPr/>
        </p:nvPicPr>
        <p:blipFill>
          <a:blip r:embed="rId3"/>
          <a:stretch>
            <a:fillRect/>
          </a:stretch>
        </p:blipFill>
        <p:spPr>
          <a:xfrm>
            <a:off x="5834465" y="4023401"/>
            <a:ext cx="6369077" cy="1243808"/>
          </a:xfrm>
          <a:prstGeom prst="rect">
            <a:avLst/>
          </a:prstGeom>
        </p:spPr>
      </p:pic>
      <p:pic>
        <p:nvPicPr>
          <p:cNvPr id="5" name="Picture 4">
            <a:extLst>
              <a:ext uri="{FF2B5EF4-FFF2-40B4-BE49-F238E27FC236}">
                <a16:creationId xmlns:a16="http://schemas.microsoft.com/office/drawing/2014/main" id="{AD15C528-5959-422B-8E2B-6B768E2AA1F8}"/>
              </a:ext>
            </a:extLst>
          </p:cNvPr>
          <p:cNvPicPr>
            <a:picLocks noChangeAspect="1"/>
          </p:cNvPicPr>
          <p:nvPr/>
        </p:nvPicPr>
        <p:blipFill>
          <a:blip r:embed="rId4"/>
          <a:stretch>
            <a:fillRect/>
          </a:stretch>
        </p:blipFill>
        <p:spPr>
          <a:xfrm>
            <a:off x="5811378" y="1370181"/>
            <a:ext cx="6392165" cy="1370181"/>
          </a:xfrm>
          <a:prstGeom prst="rect">
            <a:avLst/>
          </a:prstGeom>
        </p:spPr>
      </p:pic>
      <p:pic>
        <p:nvPicPr>
          <p:cNvPr id="6" name="Picture 5">
            <a:extLst>
              <a:ext uri="{FF2B5EF4-FFF2-40B4-BE49-F238E27FC236}">
                <a16:creationId xmlns:a16="http://schemas.microsoft.com/office/drawing/2014/main" id="{BD55B2D4-6F99-4DEF-A49F-F995292A9F50}"/>
              </a:ext>
            </a:extLst>
          </p:cNvPr>
          <p:cNvPicPr>
            <a:picLocks noChangeAspect="1"/>
          </p:cNvPicPr>
          <p:nvPr/>
        </p:nvPicPr>
        <p:blipFill>
          <a:blip r:embed="rId5"/>
          <a:stretch>
            <a:fillRect/>
          </a:stretch>
        </p:blipFill>
        <p:spPr>
          <a:xfrm>
            <a:off x="5811378" y="5237886"/>
            <a:ext cx="6380622" cy="1620114"/>
          </a:xfrm>
          <a:prstGeom prst="rect">
            <a:avLst/>
          </a:prstGeom>
        </p:spPr>
      </p:pic>
      <p:pic>
        <p:nvPicPr>
          <p:cNvPr id="8" name="Picture 7">
            <a:extLst>
              <a:ext uri="{FF2B5EF4-FFF2-40B4-BE49-F238E27FC236}">
                <a16:creationId xmlns:a16="http://schemas.microsoft.com/office/drawing/2014/main" id="{893D6A67-F012-94F5-7F3F-B95A3001238E}"/>
              </a:ext>
            </a:extLst>
          </p:cNvPr>
          <p:cNvPicPr>
            <a:picLocks noChangeAspect="1"/>
          </p:cNvPicPr>
          <p:nvPr/>
        </p:nvPicPr>
        <p:blipFill>
          <a:blip r:embed="rId6"/>
          <a:stretch>
            <a:fillRect/>
          </a:stretch>
        </p:blipFill>
        <p:spPr>
          <a:xfrm>
            <a:off x="-15707" y="3872508"/>
            <a:ext cx="5863269" cy="1429560"/>
          </a:xfrm>
          <a:prstGeom prst="rect">
            <a:avLst/>
          </a:prstGeom>
        </p:spPr>
      </p:pic>
      <p:pic>
        <p:nvPicPr>
          <p:cNvPr id="3" name="Picture 2">
            <a:extLst>
              <a:ext uri="{FF2B5EF4-FFF2-40B4-BE49-F238E27FC236}">
                <a16:creationId xmlns:a16="http://schemas.microsoft.com/office/drawing/2014/main" id="{74E2E9D6-79E4-8CC0-B0AA-70B5AB35D696}"/>
              </a:ext>
            </a:extLst>
          </p:cNvPr>
          <p:cNvPicPr>
            <a:picLocks noChangeAspect="1"/>
          </p:cNvPicPr>
          <p:nvPr/>
        </p:nvPicPr>
        <p:blipFill>
          <a:blip r:embed="rId7"/>
          <a:stretch>
            <a:fillRect/>
          </a:stretch>
        </p:blipFill>
        <p:spPr>
          <a:xfrm>
            <a:off x="20479" y="1337056"/>
            <a:ext cx="5827084" cy="1462685"/>
          </a:xfrm>
          <a:prstGeom prst="rect">
            <a:avLst/>
          </a:prstGeom>
        </p:spPr>
      </p:pic>
      <p:pic>
        <p:nvPicPr>
          <p:cNvPr id="11" name="Picture 10">
            <a:extLst>
              <a:ext uri="{FF2B5EF4-FFF2-40B4-BE49-F238E27FC236}">
                <a16:creationId xmlns:a16="http://schemas.microsoft.com/office/drawing/2014/main" id="{DD98858E-CF8E-F964-D283-7114F887E3B0}"/>
              </a:ext>
            </a:extLst>
          </p:cNvPr>
          <p:cNvPicPr>
            <a:picLocks noChangeAspect="1"/>
          </p:cNvPicPr>
          <p:nvPr/>
        </p:nvPicPr>
        <p:blipFill>
          <a:blip r:embed="rId8"/>
          <a:stretch>
            <a:fillRect/>
          </a:stretch>
        </p:blipFill>
        <p:spPr>
          <a:xfrm>
            <a:off x="0" y="5302068"/>
            <a:ext cx="5811378" cy="1555932"/>
          </a:xfrm>
          <a:prstGeom prst="rect">
            <a:avLst/>
          </a:prstGeom>
        </p:spPr>
      </p:pic>
      <p:pic>
        <p:nvPicPr>
          <p:cNvPr id="4" name="Picture 3">
            <a:extLst>
              <a:ext uri="{FF2B5EF4-FFF2-40B4-BE49-F238E27FC236}">
                <a16:creationId xmlns:a16="http://schemas.microsoft.com/office/drawing/2014/main" id="{B4741FF6-F467-8D5B-4986-AB5A2504BAC3}"/>
              </a:ext>
            </a:extLst>
          </p:cNvPr>
          <p:cNvPicPr>
            <a:picLocks noChangeAspect="1"/>
          </p:cNvPicPr>
          <p:nvPr/>
        </p:nvPicPr>
        <p:blipFill>
          <a:blip r:embed="rId9"/>
          <a:stretch>
            <a:fillRect/>
          </a:stretch>
        </p:blipFill>
        <p:spPr>
          <a:xfrm>
            <a:off x="11543" y="0"/>
            <a:ext cx="12192000" cy="1370181"/>
          </a:xfrm>
          <a:prstGeom prst="rect">
            <a:avLst/>
          </a:prstGeom>
        </p:spPr>
      </p:pic>
      <p:pic>
        <p:nvPicPr>
          <p:cNvPr id="23" name="Picture 22">
            <a:extLst>
              <a:ext uri="{FF2B5EF4-FFF2-40B4-BE49-F238E27FC236}">
                <a16:creationId xmlns:a16="http://schemas.microsoft.com/office/drawing/2014/main" id="{357A4FB3-8767-4F5F-A87D-41E3C13AF602}"/>
              </a:ext>
            </a:extLst>
          </p:cNvPr>
          <p:cNvPicPr>
            <a:picLocks noChangeAspect="1"/>
          </p:cNvPicPr>
          <p:nvPr/>
        </p:nvPicPr>
        <p:blipFill>
          <a:blip r:embed="rId10"/>
          <a:stretch>
            <a:fillRect/>
          </a:stretch>
        </p:blipFill>
        <p:spPr>
          <a:xfrm>
            <a:off x="5847562" y="2418960"/>
            <a:ext cx="6369078" cy="1555932"/>
          </a:xfrm>
          <a:prstGeom prst="rect">
            <a:avLst/>
          </a:prstGeom>
        </p:spPr>
      </p:pic>
      <p:pic>
        <p:nvPicPr>
          <p:cNvPr id="10" name="Picture 9">
            <a:extLst>
              <a:ext uri="{FF2B5EF4-FFF2-40B4-BE49-F238E27FC236}">
                <a16:creationId xmlns:a16="http://schemas.microsoft.com/office/drawing/2014/main" id="{BA4FCC7F-037B-F9C3-CB99-7202A8A282D2}"/>
              </a:ext>
            </a:extLst>
          </p:cNvPr>
          <p:cNvPicPr>
            <a:picLocks noChangeAspect="1"/>
          </p:cNvPicPr>
          <p:nvPr/>
        </p:nvPicPr>
        <p:blipFill>
          <a:blip r:embed="rId11"/>
          <a:stretch>
            <a:fillRect/>
          </a:stretch>
        </p:blipFill>
        <p:spPr>
          <a:xfrm>
            <a:off x="-15708" y="2735559"/>
            <a:ext cx="5872207" cy="1136949"/>
          </a:xfrm>
          <a:prstGeom prst="rect">
            <a:avLst/>
          </a:prstGeom>
        </p:spPr>
      </p:pic>
    </p:spTree>
    <p:extLst>
      <p:ext uri="{BB962C8B-B14F-4D97-AF65-F5344CB8AC3E}">
        <p14:creationId xmlns:p14="http://schemas.microsoft.com/office/powerpoint/2010/main" val="2063234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5C40F626-FBCE-4840-A272-ED2F6D41A0D4}"/>
              </a:ext>
            </a:extLst>
          </p:cNvPr>
          <p:cNvSpPr txBox="1">
            <a:spLocks/>
          </p:cNvSpPr>
          <p:nvPr/>
        </p:nvSpPr>
        <p:spPr>
          <a:xfrm>
            <a:off x="344244" y="4162761"/>
            <a:ext cx="11618259" cy="1865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endParaRPr lang="en-US" dirty="0">
              <a:solidFill>
                <a:schemeClr val="accent1">
                  <a:lumMod val="60000"/>
                  <a:lumOff val="40000"/>
                </a:schemeClr>
              </a:solidFill>
            </a:endParaRPr>
          </a:p>
        </p:txBody>
      </p:sp>
      <p:sp>
        <p:nvSpPr>
          <p:cNvPr id="7" name="Title 3">
            <a:extLst>
              <a:ext uri="{FF2B5EF4-FFF2-40B4-BE49-F238E27FC236}">
                <a16:creationId xmlns:a16="http://schemas.microsoft.com/office/drawing/2014/main" id="{ABF7272E-F429-4357-BA49-FDAED1077095}"/>
              </a:ext>
            </a:extLst>
          </p:cNvPr>
          <p:cNvSpPr txBox="1">
            <a:spLocks/>
          </p:cNvSpPr>
          <p:nvPr/>
        </p:nvSpPr>
        <p:spPr>
          <a:xfrm>
            <a:off x="4128960" y="294278"/>
            <a:ext cx="8057700" cy="1222375"/>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lnSpc>
                <a:spcPct val="80000"/>
              </a:lnSpc>
              <a:spcBef>
                <a:spcPct val="20000"/>
              </a:spcBef>
            </a:pPr>
            <a:r>
              <a:rPr lang="en-US" sz="8400" b="1" dirty="0">
                <a:solidFill>
                  <a:srgbClr val="F68428"/>
                </a:solidFill>
                <a:latin typeface="Arial Black" panose="020B0A04020102020204" pitchFamily="34" charset="0"/>
                <a:ea typeface="+mn-ea"/>
                <a:cs typeface="Arial" panose="020B0604020202020204" pitchFamily="34" charset="0"/>
              </a:rPr>
              <a:t>Thank You!</a:t>
            </a:r>
          </a:p>
        </p:txBody>
      </p:sp>
      <p:pic>
        <p:nvPicPr>
          <p:cNvPr id="13" name="Picture 12">
            <a:extLst>
              <a:ext uri="{FF2B5EF4-FFF2-40B4-BE49-F238E27FC236}">
                <a16:creationId xmlns:a16="http://schemas.microsoft.com/office/drawing/2014/main" id="{827855D7-5CD1-4840-8632-483C6B728E31}"/>
              </a:ext>
            </a:extLst>
          </p:cNvPr>
          <p:cNvPicPr>
            <a:picLocks noChangeAspect="1"/>
          </p:cNvPicPr>
          <p:nvPr/>
        </p:nvPicPr>
        <p:blipFill>
          <a:blip r:embed="rId2"/>
          <a:stretch>
            <a:fillRect/>
          </a:stretch>
        </p:blipFill>
        <p:spPr>
          <a:xfrm>
            <a:off x="0" y="0"/>
            <a:ext cx="4048371" cy="1394348"/>
          </a:xfrm>
          <a:prstGeom prst="rect">
            <a:avLst/>
          </a:prstGeom>
        </p:spPr>
      </p:pic>
      <p:sp>
        <p:nvSpPr>
          <p:cNvPr id="14" name="Subtitle 1">
            <a:extLst>
              <a:ext uri="{FF2B5EF4-FFF2-40B4-BE49-F238E27FC236}">
                <a16:creationId xmlns:a16="http://schemas.microsoft.com/office/drawing/2014/main" id="{41F7BA52-B1F3-4268-9597-0749E9A9B161}"/>
              </a:ext>
            </a:extLst>
          </p:cNvPr>
          <p:cNvSpPr txBox="1">
            <a:spLocks/>
          </p:cNvSpPr>
          <p:nvPr/>
        </p:nvSpPr>
        <p:spPr>
          <a:xfrm>
            <a:off x="0" y="1682799"/>
            <a:ext cx="12192000" cy="3854875"/>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en-US" sz="3400" b="1" dirty="0">
                <a:latin typeface="Arial" panose="020B0604020202020204" pitchFamily="34" charset="0"/>
                <a:cs typeface="Arial" panose="020B0604020202020204" pitchFamily="34" charset="0"/>
              </a:rPr>
              <a:t>Dave Hatter, CISSP, CISA, CISM, CCSP, CSSLP, PMP, ITIL</a:t>
            </a:r>
          </a:p>
          <a:p>
            <a:pPr marL="0" indent="0" algn="ctr">
              <a:buNone/>
            </a:pPr>
            <a:r>
              <a:rPr lang="en-US" sz="2400" b="1" dirty="0">
                <a:latin typeface="Arial" panose="020B0604020202020204" pitchFamily="34" charset="0"/>
                <a:cs typeface="Arial" panose="020B0604020202020204" pitchFamily="34" charset="0"/>
              </a:rPr>
              <a:t>Intrust IT</a:t>
            </a:r>
          </a:p>
          <a:p>
            <a:pPr marL="0" indent="0" algn="ctr">
              <a:spcBef>
                <a:spcPts val="0"/>
              </a:spcBef>
              <a:spcAft>
                <a:spcPts val="0"/>
              </a:spcAft>
              <a:buNone/>
            </a:pPr>
            <a:r>
              <a:rPr lang="en-US" sz="2400" dirty="0">
                <a:latin typeface="Arial" panose="020B0604020202020204" pitchFamily="34" charset="0"/>
                <a:cs typeface="Arial" panose="020B0604020202020204" pitchFamily="34" charset="0"/>
              </a:rPr>
              <a:t>linkedin.com/in/</a:t>
            </a:r>
            <a:r>
              <a:rPr lang="en-US" sz="2400" dirty="0" err="1">
                <a:latin typeface="Arial" panose="020B0604020202020204" pitchFamily="34" charset="0"/>
                <a:cs typeface="Arial" panose="020B0604020202020204" pitchFamily="34" charset="0"/>
              </a:rPr>
              <a:t>davehatter</a:t>
            </a:r>
            <a:endParaRPr lang="en-US" sz="2400" dirty="0">
              <a:latin typeface="Arial" panose="020B0604020202020204" pitchFamily="34" charset="0"/>
              <a:cs typeface="Arial" panose="020B0604020202020204" pitchFamily="34" charset="0"/>
            </a:endParaRPr>
          </a:p>
          <a:p>
            <a:pPr marL="0" indent="0" algn="ctr">
              <a:spcBef>
                <a:spcPts val="0"/>
              </a:spcBef>
              <a:spcAft>
                <a:spcPts val="0"/>
              </a:spcAft>
              <a:buNone/>
            </a:pPr>
            <a:r>
              <a:rPr lang="en-US" sz="2400" dirty="0">
                <a:latin typeface="Arial" panose="020B0604020202020204" pitchFamily="34" charset="0"/>
                <a:cs typeface="Arial" panose="020B0604020202020204" pitchFamily="34" charset="0"/>
              </a:rPr>
              <a:t>twitter.com/</a:t>
            </a:r>
            <a:r>
              <a:rPr lang="en-US" sz="2400" dirty="0" err="1">
                <a:latin typeface="Arial" panose="020B0604020202020204" pitchFamily="34" charset="0"/>
                <a:cs typeface="Arial" panose="020B0604020202020204" pitchFamily="34" charset="0"/>
              </a:rPr>
              <a:t>davehatter</a:t>
            </a: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Get our checklist: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https://www.intrust-it.com/cyber-security/cyber-essentials-checklist/</a:t>
            </a:r>
          </a:p>
          <a:p>
            <a:pPr marL="0" indent="0" algn="ctr">
              <a:buNone/>
            </a:pPr>
            <a:r>
              <a:rPr lang="en-US" sz="3200" dirty="0">
                <a:latin typeface="Arial" panose="020B0604020202020204" pitchFamily="34" charset="0"/>
                <a:cs typeface="Arial" panose="020B0604020202020204" pitchFamily="34" charset="0"/>
              </a:rPr>
              <a:t>Ask about our no-cost, no-obligation vulnerability assessment</a:t>
            </a:r>
          </a:p>
        </p:txBody>
      </p:sp>
      <p:sp>
        <p:nvSpPr>
          <p:cNvPr id="2" name="Rectangle 1">
            <a:extLst>
              <a:ext uri="{FF2B5EF4-FFF2-40B4-BE49-F238E27FC236}">
                <a16:creationId xmlns:a16="http://schemas.microsoft.com/office/drawing/2014/main" id="{121507EC-6D1E-4C75-8314-FC0DB5FA6A5C}"/>
              </a:ext>
            </a:extLst>
          </p:cNvPr>
          <p:cNvSpPr/>
          <p:nvPr/>
        </p:nvSpPr>
        <p:spPr>
          <a:xfrm>
            <a:off x="114748" y="5490174"/>
            <a:ext cx="12071912" cy="1102866"/>
          </a:xfrm>
          <a:prstGeom prst="rect">
            <a:avLst/>
          </a:prstGeom>
        </p:spPr>
        <p:txBody>
          <a:bodyPr wrap="square">
            <a:spAutoFit/>
          </a:bodyPr>
          <a:lstStyle/>
          <a:p>
            <a:pPr algn="ctr" defTabSz="914400">
              <a:lnSpc>
                <a:spcPct val="90000"/>
              </a:lnSpc>
              <a:spcBef>
                <a:spcPts val="1200"/>
              </a:spcBef>
              <a:spcAft>
                <a:spcPts val="200"/>
              </a:spcAft>
              <a:buClr>
                <a:schemeClr val="tx1"/>
              </a:buClr>
            </a:pPr>
            <a:r>
              <a:rPr lang="en-US" sz="2000" b="1" dirty="0"/>
              <a:t>Catch Tech Friday live on 55KRC at 6:30 AM every Friday on 550 AM or </a:t>
            </a:r>
            <a:r>
              <a:rPr lang="en-US" sz="2000" b="1" dirty="0">
                <a:hlinkClick r:id="rId3">
                  <a:extLst>
                    <a:ext uri="{A12FA001-AC4F-418D-AE19-62706E023703}">
                      <ahyp:hlinkClr xmlns:ahyp="http://schemas.microsoft.com/office/drawing/2018/hyperlinkcolor" val="tx"/>
                    </a:ext>
                  </a:extLst>
                </a:hlinkClick>
              </a:rPr>
              <a:t>http://55krc.iheart.com</a:t>
            </a:r>
            <a:endParaRPr lang="en-US" sz="2000" b="1" dirty="0"/>
          </a:p>
          <a:p>
            <a:pPr algn="ctr" defTabSz="914400">
              <a:lnSpc>
                <a:spcPct val="90000"/>
              </a:lnSpc>
              <a:spcBef>
                <a:spcPts val="1200"/>
              </a:spcBef>
              <a:spcAft>
                <a:spcPts val="200"/>
              </a:spcAft>
              <a:buClr>
                <a:schemeClr val="tx1"/>
              </a:buClr>
            </a:pPr>
            <a:r>
              <a:rPr lang="en-US" sz="2000" b="1" dirty="0"/>
              <a:t>Catch Cyber Monday live on WTVG at 6:30 AM and Tech Support at 9:00AM every Monday on 13 ABC or https://www.13abc.com/</a:t>
            </a:r>
          </a:p>
        </p:txBody>
      </p:sp>
    </p:spTree>
    <p:extLst>
      <p:ext uri="{BB962C8B-B14F-4D97-AF65-F5344CB8AC3E}">
        <p14:creationId xmlns:p14="http://schemas.microsoft.com/office/powerpoint/2010/main" val="173493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E8BFC94-DF3B-30B2-1871-56EAAD2A1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063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5DD80C-C775-467A-52F1-53589224814C}"/>
              </a:ext>
            </a:extLst>
          </p:cNvPr>
          <p:cNvPicPr>
            <a:picLocks noChangeAspect="1"/>
          </p:cNvPicPr>
          <p:nvPr/>
        </p:nvPicPr>
        <p:blipFill>
          <a:blip r:embed="rId3"/>
          <a:stretch>
            <a:fillRect/>
          </a:stretch>
        </p:blipFill>
        <p:spPr>
          <a:xfrm>
            <a:off x="0" y="7420"/>
            <a:ext cx="12192001" cy="6872897"/>
          </a:xfrm>
          <a:prstGeom prst="rect">
            <a:avLst/>
          </a:prstGeom>
        </p:spPr>
      </p:pic>
      <p:sp>
        <p:nvSpPr>
          <p:cNvPr id="5" name="TextBox 4">
            <a:extLst>
              <a:ext uri="{FF2B5EF4-FFF2-40B4-BE49-F238E27FC236}">
                <a16:creationId xmlns:a16="http://schemas.microsoft.com/office/drawing/2014/main" id="{A74C1369-A1C4-E2AE-03F1-455886C4BAC4}"/>
              </a:ext>
            </a:extLst>
          </p:cNvPr>
          <p:cNvSpPr txBox="1"/>
          <p:nvPr/>
        </p:nvSpPr>
        <p:spPr>
          <a:xfrm>
            <a:off x="2941660" y="1804689"/>
            <a:ext cx="6942639" cy="2862322"/>
          </a:xfrm>
          <a:prstGeom prst="rect">
            <a:avLst/>
          </a:prstGeom>
          <a:solidFill>
            <a:schemeClr val="tx1">
              <a:lumMod val="65000"/>
            </a:schemeClr>
          </a:solidFill>
          <a:ln>
            <a:solidFill>
              <a:srgbClr val="FF0000"/>
            </a:solidFill>
          </a:ln>
        </p:spPr>
        <p:txBody>
          <a:bodyPr wrap="square" rtlCol="0">
            <a:spAutoFit/>
          </a:bodyPr>
          <a:lstStyle/>
          <a:p>
            <a:pPr algn="ctr"/>
            <a:r>
              <a:rPr lang="en-US" sz="3600" b="1" dirty="0">
                <a:solidFill>
                  <a:srgbClr val="FF0000"/>
                </a:solidFill>
              </a:rPr>
              <a:t>In their own words, the attacker told the SEC that </a:t>
            </a:r>
            <a:r>
              <a:rPr lang="en-US" sz="3600" b="1" dirty="0" err="1">
                <a:solidFill>
                  <a:srgbClr val="FF0000"/>
                </a:solidFill>
              </a:rPr>
              <a:t>MeridianLink</a:t>
            </a:r>
            <a:r>
              <a:rPr lang="en-US" sz="3600" b="1" dirty="0">
                <a:solidFill>
                  <a:srgbClr val="FF0000"/>
                </a:solidFill>
              </a:rPr>
              <a:t> suffered a “significant breach” and did not disclose it as required in Form 8-K, under Item 1.05.</a:t>
            </a:r>
          </a:p>
        </p:txBody>
      </p:sp>
    </p:spTree>
    <p:extLst>
      <p:ext uri="{BB962C8B-B14F-4D97-AF65-F5344CB8AC3E}">
        <p14:creationId xmlns:p14="http://schemas.microsoft.com/office/powerpoint/2010/main" val="26105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0069AA"/>
      </a:dk2>
      <a:lt2>
        <a:srgbClr val="F2F2F2"/>
      </a:lt2>
      <a:accent1>
        <a:srgbClr val="F67B28"/>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c96858b-c0ae-4e82-aa53-b3bd905b4c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90816ED41D94DB998043EAC089F20" ma:contentTypeVersion="18" ma:contentTypeDescription="Create a new document." ma:contentTypeScope="" ma:versionID="42152b847e65b42a7b54607935add0b5">
  <xsd:schema xmlns:xsd="http://www.w3.org/2001/XMLSchema" xmlns:xs="http://www.w3.org/2001/XMLSchema" xmlns:p="http://schemas.microsoft.com/office/2006/metadata/properties" xmlns:ns3="7877c17a-3ecc-4025-a5ba-6d067d2305f1" xmlns:ns4="7c96858b-c0ae-4e82-aa53-b3bd905b4c49" targetNamespace="http://schemas.microsoft.com/office/2006/metadata/properties" ma:root="true" ma:fieldsID="a165b0dfeabb94d9a84ab6736e67e108" ns3:_="" ns4:_="">
    <xsd:import namespace="7877c17a-3ecc-4025-a5ba-6d067d2305f1"/>
    <xsd:import namespace="7c96858b-c0ae-4e82-aa53-b3bd905b4c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MediaServiceLocation"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7c17a-3ecc-4025-a5ba-6d067d2305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96858b-c0ae-4e82-aa53-b3bd905b4c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13DB1-E082-425C-8888-3545B05FE5E9}">
  <ds:schemaRefs>
    <ds:schemaRef ds:uri="http://schemas.microsoft.com/sharepoint/v3/contenttype/forms"/>
  </ds:schemaRefs>
</ds:datastoreItem>
</file>

<file path=customXml/itemProps2.xml><?xml version="1.0" encoding="utf-8"?>
<ds:datastoreItem xmlns:ds="http://schemas.openxmlformats.org/officeDocument/2006/customXml" ds:itemID="{3A553AA7-E05F-4CEC-9687-F45D9C35F82C}">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7c96858b-c0ae-4e82-aa53-b3bd905b4c49"/>
    <ds:schemaRef ds:uri="http://schemas.openxmlformats.org/package/2006/metadata/core-properties"/>
    <ds:schemaRef ds:uri="http://purl.org/dc/elements/1.1/"/>
    <ds:schemaRef ds:uri="7877c17a-3ecc-4025-a5ba-6d067d2305f1"/>
    <ds:schemaRef ds:uri="http://www.w3.org/XML/1998/namespace"/>
    <ds:schemaRef ds:uri="http://purl.org/dc/dcmitype/"/>
  </ds:schemaRefs>
</ds:datastoreItem>
</file>

<file path=customXml/itemProps3.xml><?xml version="1.0" encoding="utf-8"?>
<ds:datastoreItem xmlns:ds="http://schemas.openxmlformats.org/officeDocument/2006/customXml" ds:itemID="{0EA2FDEF-F241-42B3-A42B-0AA32BEE5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77c17a-3ecc-4025-a5ba-6d067d2305f1"/>
    <ds:schemaRef ds:uri="7c96858b-c0ae-4e82-aa53-b3bd905b4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24013</TotalTime>
  <Words>3621</Words>
  <Application>Microsoft Office PowerPoint</Application>
  <PresentationFormat>Widescreen</PresentationFormat>
  <Paragraphs>386</Paragraphs>
  <Slides>70</Slides>
  <Notes>67</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Aptos</vt:lpstr>
      <vt:lpstr>Arial</vt:lpstr>
      <vt:lpstr>Arial Black</vt:lpstr>
      <vt:lpstr>Calibri</vt:lpstr>
      <vt:lpstr>Corbel</vt:lpstr>
      <vt:lpstr>Courier New</vt:lpstr>
      <vt:lpstr>Segoe UI Light</vt:lpstr>
      <vt:lpstr>Times New Roman</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Montoya</dc:creator>
  <cp:lastModifiedBy>Dave Hatter</cp:lastModifiedBy>
  <cp:revision>1117</cp:revision>
  <dcterms:created xsi:type="dcterms:W3CDTF">2017-07-31T20:34:39Z</dcterms:created>
  <dcterms:modified xsi:type="dcterms:W3CDTF">2023-12-14T12:20:40Z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0x01010063090816ED41D94DB998043EAC089F20</vt:lpwstr>
  </property>
</Properties>
</file>