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8" r:id="rId3"/>
    <p:sldId id="263" r:id="rId4"/>
    <p:sldId id="307" r:id="rId5"/>
    <p:sldId id="309" r:id="rId6"/>
    <p:sldId id="310" r:id="rId7"/>
    <p:sldId id="302" r:id="rId8"/>
    <p:sldId id="305" r:id="rId9"/>
    <p:sldId id="306" r:id="rId10"/>
    <p:sldId id="257" r:id="rId11"/>
    <p:sldId id="270" r:id="rId12"/>
    <p:sldId id="262" r:id="rId13"/>
    <p:sldId id="294" r:id="rId14"/>
    <p:sldId id="260" r:id="rId15"/>
    <p:sldId id="303" r:id="rId16"/>
    <p:sldId id="283" r:id="rId17"/>
    <p:sldId id="271" r:id="rId18"/>
    <p:sldId id="261" r:id="rId19"/>
    <p:sldId id="304" r:id="rId20"/>
    <p:sldId id="274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9" r:id="rId29"/>
    <p:sldId id="297" r:id="rId30"/>
    <p:sldId id="267" r:id="rId31"/>
    <p:sldId id="30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8F9E0C-640B-D7E6-DF66-54BCB7E610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Department of Computer Science, University of Dayton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59201-3CAE-6C9E-5EEA-967AFBFF2B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D15EE-AA81-4B10-9A61-853AA0F8E998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D3CA1-981D-8370-508D-5D0748BBA9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C6219-1A43-327C-A1C8-9DEA9624D7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12068-0C99-48EF-A3F7-773FB1589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4203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Department of Computer Science, University of Dayton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C4D8-2CE8-443E-B40F-82675133BE5E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939E-5E47-44CC-B156-3108251F2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232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A939E-5E47-44CC-B156-3108251F2F30}" type="slidenum">
              <a:rPr lang="en-US" smtClean="0"/>
              <a:t>1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6AA8E20-91AF-66B9-22D5-840DD43938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Department of Computer Science, University of Dayton</a:t>
            </a:r>
          </a:p>
        </p:txBody>
      </p:sp>
    </p:spTree>
    <p:extLst>
      <p:ext uri="{BB962C8B-B14F-4D97-AF65-F5344CB8AC3E}">
        <p14:creationId xmlns:p14="http://schemas.microsoft.com/office/powerpoint/2010/main" val="295391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D2B2-66B9-692E-31E3-FD892C5CC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9C0A0-3F27-BF17-59C5-E2248A730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34748-6D1A-B8AE-2DE2-8B4A34DE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67F8-22FF-4410-B5EB-FFD1638D66EA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DCADD-C811-401A-1F02-67A14143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9357-3F93-8A6B-C95F-ECC7C500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7F28-C518-9A86-0608-092F4CCE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A5F94-92B7-2DA9-4D9F-35EDD803A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AE4F2-66D1-5AC0-1D7F-2B1CEF0B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DCE4D-2B6C-46B4-A969-6B65F7229927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B5BE-D77F-76B8-CA9A-92116188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4ABB4-ADDC-6811-19D0-EC85CD5F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99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C553AE-9E60-BBB9-9595-A99BCF7B8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049D9-27DC-1F4B-AA8F-1677BD4D3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255DB-A62B-1F6F-DF16-074A7B93C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1D85E-2B11-4966-99AE-5952A792E839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925E6-8F32-E7A8-7172-959412E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4219A-6A46-658D-A5CC-20FBC66D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3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ABD50-35EB-52F0-B2B8-0CB0B2FFE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8805A-AFE4-7E43-55BA-8CC03B229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E1CD9-E7CF-FE75-E22B-44D9026C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52B1-DB34-4DA7-839C-9D5AA23B2C88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5CFFF-FE03-AB78-A76C-EB7D493E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B92A1-B58A-673C-DB7D-8695C3F6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4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33E77-35B7-6A2F-6E98-CEB5F8E4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03287-556A-76C6-ABD6-B19B0885C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AA005-BF67-7CDC-189F-3A3A309A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09EC0-F2C7-498B-B75B-A786D7DD952C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B5B7F-92AA-44C1-8821-6FB96708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610F-B35B-8F1F-A702-D3C4430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4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03ECC-878F-2256-8B15-0341AA4BF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08BC2-7253-1E35-6E9A-6F92EB7FB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D7C13-0032-B01E-5650-298820180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D1293-63BE-B4A1-8160-EB3A2DF5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40D0-BB67-4B10-8AF1-8BAE43812C9F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D8DE9-B33F-6554-1EB9-3BE13570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EE626-2CFE-6813-47DA-0969D423A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3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0FE6-BA1E-8A8A-8981-54684747E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A0A1B-9484-3699-CEC6-31A6B1D6A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6BA7-F261-8074-1E78-FC9DAD7CE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80576-1CCE-54C6-5535-D8C89EC34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D52A4-CA38-29CC-2D56-1E33C42B9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4F5984-B6F2-57B4-795A-A3CA056F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26F34-E459-46E6-97A0-A340ADDF5331}" type="datetime1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FC6BB-BB58-4D8B-4BE9-F5617082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473D2-EC10-BBBB-F3D7-2B053A98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3379-C296-E544-6550-07368494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961E7-2711-075D-49CB-52FF584B7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3D65E-0A0C-417D-981E-15805AD20B8B}" type="datetime1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07F9C-FA35-74BC-D584-651F0B5A3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EABE7-63A3-B585-B8A8-C33E3E845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4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97A7B7-51B3-256D-7608-AA6F2F221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9454-BA53-4AD4-8896-AA19E0357041}" type="datetime1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54EA8-7B18-9D7A-22E3-DFBDA6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8CAAF-1065-C101-4076-EB74046A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D84F-94A0-7C92-FC03-8FD5E008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D2C0-0CBE-FDA1-3C86-05BE58EF7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55D8E-B8BF-8A2C-F49A-82DA5B0CD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1D105-1874-0461-70C6-C98148FF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B431-F340-4FC6-A7DC-F8994173AB1B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57BC8-1A6F-CB6D-2369-04626B044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6BEF9E-786D-9E65-F417-6E84FD33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D9294-24ED-6162-17CC-D053E5D0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42FB5-2C80-31DF-535A-89FAB9546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158DA-9D44-A0CA-067E-56DB0EAFD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3C720-E6D1-EB7F-3DD0-072F2F1A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BF546-7F1E-4ADE-9217-377136126A29}" type="datetime1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F0297E-6B3E-0F8F-EF76-DEBA9EBC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9E158-6088-47A0-DA02-939174B5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3D2CC-BA45-95CB-B350-D01D3C01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687D9-4B0C-C32E-4E54-FB47283E8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9564E-E3EB-86DB-A0F1-9D949BECC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49111-D819-4EBF-B6D8-B92FDB9365BA}" type="datetime1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81546-E64C-1512-8F50-12B131871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049CB-E92C-9CA9-E784-E9D93394A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C30E-B946-4535-9234-95F9BDBF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6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3.svg"/><Relationship Id="rId7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A5E6B-FD74-081F-F44E-248FC2410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9112" y="2270351"/>
            <a:ext cx="9144000" cy="1158649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Privacy for Privacy Protection in Federated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0B4A6-C3CB-6B34-EB9D-9CB20BC0D3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112" y="3923470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Speaker: Ahmed El Ouadrhiri</a:t>
            </a:r>
          </a:p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Samah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Saeed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Baraheem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Zhongmei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Yao,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9D5EBA-2EA4-BB92-FA95-9A34986CF5E3}"/>
              </a:ext>
            </a:extLst>
          </p:cNvPr>
          <p:cNvSpPr txBox="1"/>
          <p:nvPr/>
        </p:nvSpPr>
        <p:spPr>
          <a:xfrm>
            <a:off x="4137252" y="5029643"/>
            <a:ext cx="370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March 09,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54B8E-5531-25EA-6D9B-3B6627D95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</a:t>
            </a:fld>
            <a:endParaRPr lang="en-US"/>
          </a:p>
        </p:txBody>
      </p:sp>
      <p:pic>
        <p:nvPicPr>
          <p:cNvPr id="8" name="image1.png">
            <a:extLst>
              <a:ext uri="{FF2B5EF4-FFF2-40B4-BE49-F238E27FC236}">
                <a16:creationId xmlns:a16="http://schemas.microsoft.com/office/drawing/2014/main" id="{A3F78669-56CE-E4A8-7B67-20CFE736605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228363" y="174896"/>
            <a:ext cx="9735273" cy="102824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8199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D11DA-C362-DA47-4A96-9FC1F3544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Federated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Learning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DE063B-0090-D05E-D2A3-0FD32150296F}"/>
              </a:ext>
            </a:extLst>
          </p:cNvPr>
          <p:cNvSpPr/>
          <p:nvPr/>
        </p:nvSpPr>
        <p:spPr>
          <a:xfrm>
            <a:off x="4718084" y="2354272"/>
            <a:ext cx="1721737" cy="481660"/>
          </a:xfrm>
          <a:prstGeom prst="rect">
            <a:avLst/>
          </a:prstGeom>
          <a:noFill/>
          <a:ln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Update global gradient </a:t>
            </a:r>
            <a:endParaRPr lang="en-US" sz="1000" dirty="0"/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5B7BBCEE-EB1C-7D66-DD35-10A26569E5A8}"/>
              </a:ext>
            </a:extLst>
          </p:cNvPr>
          <p:cNvSpPr/>
          <p:nvPr/>
        </p:nvSpPr>
        <p:spPr>
          <a:xfrm>
            <a:off x="3684811" y="4067284"/>
            <a:ext cx="440279" cy="71530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36C40CF-367E-DFEA-1728-1807E5D66F56}"/>
              </a:ext>
            </a:extLst>
          </p:cNvPr>
          <p:cNvCxnSpPr>
            <a:cxnSpLocks/>
          </p:cNvCxnSpPr>
          <p:nvPr/>
        </p:nvCxnSpPr>
        <p:spPr>
          <a:xfrm>
            <a:off x="3696880" y="4164756"/>
            <a:ext cx="43912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97C24D-BC60-B371-8988-02111C6BA7D0}"/>
              </a:ext>
            </a:extLst>
          </p:cNvPr>
          <p:cNvCxnSpPr>
            <a:cxnSpLocks/>
          </p:cNvCxnSpPr>
          <p:nvPr/>
        </p:nvCxnSpPr>
        <p:spPr>
          <a:xfrm>
            <a:off x="3687385" y="4673186"/>
            <a:ext cx="43770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AFE23C5B-9BC7-A9F7-A84C-A505F4EC94AC}"/>
              </a:ext>
            </a:extLst>
          </p:cNvPr>
          <p:cNvSpPr/>
          <p:nvPr/>
        </p:nvSpPr>
        <p:spPr>
          <a:xfrm>
            <a:off x="3852513" y="4695773"/>
            <a:ext cx="104874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2D339218-5D81-E9D3-5572-A7FD674A86FF}"/>
              </a:ext>
            </a:extLst>
          </p:cNvPr>
          <p:cNvSpPr/>
          <p:nvPr/>
        </p:nvSpPr>
        <p:spPr>
          <a:xfrm>
            <a:off x="6922358" y="4052106"/>
            <a:ext cx="440279" cy="71530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17432A-DC06-D50F-6077-E485D3E4E901}"/>
              </a:ext>
            </a:extLst>
          </p:cNvPr>
          <p:cNvCxnSpPr>
            <a:cxnSpLocks/>
          </p:cNvCxnSpPr>
          <p:nvPr/>
        </p:nvCxnSpPr>
        <p:spPr>
          <a:xfrm>
            <a:off x="6934427" y="4149578"/>
            <a:ext cx="43912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667864-F80F-635E-2BA1-EC79EC3BFBD6}"/>
              </a:ext>
            </a:extLst>
          </p:cNvPr>
          <p:cNvCxnSpPr>
            <a:cxnSpLocks/>
          </p:cNvCxnSpPr>
          <p:nvPr/>
        </p:nvCxnSpPr>
        <p:spPr>
          <a:xfrm>
            <a:off x="6924932" y="4658008"/>
            <a:ext cx="43770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854DF60C-252D-480E-D65F-CF37C5B10E7D}"/>
              </a:ext>
            </a:extLst>
          </p:cNvPr>
          <p:cNvSpPr/>
          <p:nvPr/>
        </p:nvSpPr>
        <p:spPr>
          <a:xfrm>
            <a:off x="7090060" y="4680595"/>
            <a:ext cx="104874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45B084-2BA2-9225-8FD7-479F454A5F11}"/>
              </a:ext>
            </a:extLst>
          </p:cNvPr>
          <p:cNvSpPr txBox="1"/>
          <p:nvPr/>
        </p:nvSpPr>
        <p:spPr>
          <a:xfrm>
            <a:off x="1630747" y="5011123"/>
            <a:ext cx="99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Arrow: Up 30">
            <a:extLst>
              <a:ext uri="{FF2B5EF4-FFF2-40B4-BE49-F238E27FC236}">
                <a16:creationId xmlns:a16="http://schemas.microsoft.com/office/drawing/2014/main" id="{E9983915-4DA8-52BB-26EE-73C27903D325}"/>
              </a:ext>
            </a:extLst>
          </p:cNvPr>
          <p:cNvSpPr/>
          <p:nvPr/>
        </p:nvSpPr>
        <p:spPr>
          <a:xfrm>
            <a:off x="5228581" y="3268852"/>
            <a:ext cx="161762" cy="4554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Up 31">
            <a:extLst>
              <a:ext uri="{FF2B5EF4-FFF2-40B4-BE49-F238E27FC236}">
                <a16:creationId xmlns:a16="http://schemas.microsoft.com/office/drawing/2014/main" id="{8E13AD39-8155-0840-69FB-B8BDA141F687}"/>
              </a:ext>
            </a:extLst>
          </p:cNvPr>
          <p:cNvSpPr/>
          <p:nvPr/>
        </p:nvSpPr>
        <p:spPr>
          <a:xfrm rot="10800000">
            <a:off x="5664037" y="3280509"/>
            <a:ext cx="161762" cy="45542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Graphic 35" descr="Man outline">
            <a:extLst>
              <a:ext uri="{FF2B5EF4-FFF2-40B4-BE49-F238E27FC236}">
                <a16:creationId xmlns:a16="http://schemas.microsoft.com/office/drawing/2014/main" id="{9F904748-8F48-2F54-20D6-8D58EEAB2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0038" y="4380841"/>
            <a:ext cx="594139" cy="594139"/>
          </a:xfrm>
          <a:prstGeom prst="rect">
            <a:avLst/>
          </a:prstGeom>
        </p:spPr>
      </p:pic>
      <p:pic>
        <p:nvPicPr>
          <p:cNvPr id="37" name="Graphic 36" descr="Man outline">
            <a:extLst>
              <a:ext uri="{FF2B5EF4-FFF2-40B4-BE49-F238E27FC236}">
                <a16:creationId xmlns:a16="http://schemas.microsoft.com/office/drawing/2014/main" id="{AD42266C-C41D-FDE7-31E4-135D94D2E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4234" y="4329623"/>
            <a:ext cx="594139" cy="594139"/>
          </a:xfrm>
          <a:prstGeom prst="rect">
            <a:avLst/>
          </a:prstGeom>
        </p:spPr>
      </p:pic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09F23BFD-DAB1-C5F1-47A7-A4C74E8768D4}"/>
              </a:ext>
            </a:extLst>
          </p:cNvPr>
          <p:cNvSpPr/>
          <p:nvPr/>
        </p:nvSpPr>
        <p:spPr>
          <a:xfrm>
            <a:off x="2087790" y="4072009"/>
            <a:ext cx="440279" cy="71530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486DB2-622E-8DB6-6D02-DBCB690D2B24}"/>
              </a:ext>
            </a:extLst>
          </p:cNvPr>
          <p:cNvCxnSpPr>
            <a:cxnSpLocks/>
          </p:cNvCxnSpPr>
          <p:nvPr/>
        </p:nvCxnSpPr>
        <p:spPr>
          <a:xfrm>
            <a:off x="2099859" y="4169481"/>
            <a:ext cx="43912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63DF3C-4BB0-11DF-0173-C58D2BDB19A4}"/>
              </a:ext>
            </a:extLst>
          </p:cNvPr>
          <p:cNvCxnSpPr>
            <a:cxnSpLocks/>
          </p:cNvCxnSpPr>
          <p:nvPr/>
        </p:nvCxnSpPr>
        <p:spPr>
          <a:xfrm>
            <a:off x="2090364" y="4677911"/>
            <a:ext cx="437705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Terminator 40">
            <a:extLst>
              <a:ext uri="{FF2B5EF4-FFF2-40B4-BE49-F238E27FC236}">
                <a16:creationId xmlns:a16="http://schemas.microsoft.com/office/drawing/2014/main" id="{F7881922-3FE1-4639-D5C5-9623BC23E11B}"/>
              </a:ext>
            </a:extLst>
          </p:cNvPr>
          <p:cNvSpPr/>
          <p:nvPr/>
        </p:nvSpPr>
        <p:spPr>
          <a:xfrm>
            <a:off x="2255492" y="4700498"/>
            <a:ext cx="104874" cy="4571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41" descr="Man outline">
            <a:extLst>
              <a:ext uri="{FF2B5EF4-FFF2-40B4-BE49-F238E27FC236}">
                <a16:creationId xmlns:a16="http://schemas.microsoft.com/office/drawing/2014/main" id="{C940C51F-679A-F5EE-7552-FE3196B3A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3017" y="4385566"/>
            <a:ext cx="594139" cy="59413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91E41FF-99AC-CA42-848A-B1A8FB66D1F5}"/>
              </a:ext>
            </a:extLst>
          </p:cNvPr>
          <p:cNvSpPr txBox="1"/>
          <p:nvPr/>
        </p:nvSpPr>
        <p:spPr>
          <a:xfrm>
            <a:off x="3306194" y="5021770"/>
            <a:ext cx="9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452163-01AD-C743-02FB-5B08E6AE8E99}"/>
              </a:ext>
            </a:extLst>
          </p:cNvPr>
          <p:cNvSpPr txBox="1"/>
          <p:nvPr/>
        </p:nvSpPr>
        <p:spPr>
          <a:xfrm>
            <a:off x="6643534" y="4940066"/>
            <a:ext cx="99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A40AF6-1D7F-6F84-9EDB-1342FAAEBC59}"/>
              </a:ext>
            </a:extLst>
          </p:cNvPr>
          <p:cNvSpPr txBox="1"/>
          <p:nvPr/>
        </p:nvSpPr>
        <p:spPr>
          <a:xfrm>
            <a:off x="6115883" y="4896611"/>
            <a:ext cx="483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134724E-6317-7793-C2F6-C841BF05F06F}"/>
              </a:ext>
            </a:extLst>
          </p:cNvPr>
          <p:cNvSpPr/>
          <p:nvPr/>
        </p:nvSpPr>
        <p:spPr>
          <a:xfrm>
            <a:off x="6017760" y="3393009"/>
            <a:ext cx="1358046" cy="41381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Global gradient</a:t>
            </a:r>
            <a:endParaRPr lang="en-US" sz="12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2BEB4D-228C-C374-6932-F46A8E4B7A53}"/>
              </a:ext>
            </a:extLst>
          </p:cNvPr>
          <p:cNvSpPr/>
          <p:nvPr/>
        </p:nvSpPr>
        <p:spPr>
          <a:xfrm>
            <a:off x="3688935" y="3352992"/>
            <a:ext cx="1358046" cy="41381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Helvetica" panose="020B0604020202020204" pitchFamily="34" charset="0"/>
              </a:rPr>
              <a:t>L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ocal gradients</a:t>
            </a:r>
            <a:endParaRPr lang="en-US" sz="1200" dirty="0"/>
          </a:p>
        </p:txBody>
      </p:sp>
      <p:pic>
        <p:nvPicPr>
          <p:cNvPr id="48" name="Content Placeholder 6" descr="Cloud outline">
            <a:extLst>
              <a:ext uri="{FF2B5EF4-FFF2-40B4-BE49-F238E27FC236}">
                <a16:creationId xmlns:a16="http://schemas.microsoft.com/office/drawing/2014/main" id="{01372FB9-32D9-A633-B5C1-505A75203C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7387" y="1194071"/>
            <a:ext cx="3506455" cy="227437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8203D1D-F157-FE54-0007-22148A83D92C}"/>
              </a:ext>
            </a:extLst>
          </p:cNvPr>
          <p:cNvSpPr txBox="1"/>
          <p:nvPr/>
        </p:nvSpPr>
        <p:spPr>
          <a:xfrm>
            <a:off x="4818076" y="1375346"/>
            <a:ext cx="163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server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1C8CEE-39F2-E1D4-5B1A-C9C93E2C3488}"/>
              </a:ext>
            </a:extLst>
          </p:cNvPr>
          <p:cNvSpPr/>
          <p:nvPr/>
        </p:nvSpPr>
        <p:spPr>
          <a:xfrm>
            <a:off x="1623017" y="3824086"/>
            <a:ext cx="6156857" cy="1900633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4C84330-4738-4C1C-AD5B-4F6A5DCB0132}"/>
              </a:ext>
            </a:extLst>
          </p:cNvPr>
          <p:cNvSpPr/>
          <p:nvPr/>
        </p:nvSpPr>
        <p:spPr>
          <a:xfrm>
            <a:off x="8984879" y="2567855"/>
            <a:ext cx="1910304" cy="4525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Pre-training step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A038C4-BB29-9727-D02D-C6C9093746E8}"/>
              </a:ext>
            </a:extLst>
          </p:cNvPr>
          <p:cNvSpPr/>
          <p:nvPr/>
        </p:nvSpPr>
        <p:spPr>
          <a:xfrm>
            <a:off x="8195007" y="3020368"/>
            <a:ext cx="3490048" cy="1056756"/>
          </a:xfrm>
          <a:custGeom>
            <a:avLst/>
            <a:gdLst>
              <a:gd name="connsiteX0" fmla="*/ 0 w 3490048"/>
              <a:gd name="connsiteY0" fmla="*/ 0 h 1056756"/>
              <a:gd name="connsiteX1" fmla="*/ 546774 w 3490048"/>
              <a:gd name="connsiteY1" fmla="*/ 0 h 1056756"/>
              <a:gd name="connsiteX2" fmla="*/ 1023747 w 3490048"/>
              <a:gd name="connsiteY2" fmla="*/ 0 h 1056756"/>
              <a:gd name="connsiteX3" fmla="*/ 1675223 w 3490048"/>
              <a:gd name="connsiteY3" fmla="*/ 0 h 1056756"/>
              <a:gd name="connsiteX4" fmla="*/ 2221997 w 3490048"/>
              <a:gd name="connsiteY4" fmla="*/ 0 h 1056756"/>
              <a:gd name="connsiteX5" fmla="*/ 2768771 w 3490048"/>
              <a:gd name="connsiteY5" fmla="*/ 0 h 1056756"/>
              <a:gd name="connsiteX6" fmla="*/ 3490048 w 3490048"/>
              <a:gd name="connsiteY6" fmla="*/ 0 h 1056756"/>
              <a:gd name="connsiteX7" fmla="*/ 3490048 w 3490048"/>
              <a:gd name="connsiteY7" fmla="*/ 507243 h 1056756"/>
              <a:gd name="connsiteX8" fmla="*/ 3490048 w 3490048"/>
              <a:gd name="connsiteY8" fmla="*/ 1056756 h 1056756"/>
              <a:gd name="connsiteX9" fmla="*/ 2978174 w 3490048"/>
              <a:gd name="connsiteY9" fmla="*/ 1056756 h 1056756"/>
              <a:gd name="connsiteX10" fmla="*/ 2396500 w 3490048"/>
              <a:gd name="connsiteY10" fmla="*/ 1056756 h 1056756"/>
              <a:gd name="connsiteX11" fmla="*/ 1814825 w 3490048"/>
              <a:gd name="connsiteY11" fmla="*/ 1056756 h 1056756"/>
              <a:gd name="connsiteX12" fmla="*/ 1268051 w 3490048"/>
              <a:gd name="connsiteY12" fmla="*/ 1056756 h 1056756"/>
              <a:gd name="connsiteX13" fmla="*/ 616575 w 3490048"/>
              <a:gd name="connsiteY13" fmla="*/ 1056756 h 1056756"/>
              <a:gd name="connsiteX14" fmla="*/ 0 w 3490048"/>
              <a:gd name="connsiteY14" fmla="*/ 1056756 h 1056756"/>
              <a:gd name="connsiteX15" fmla="*/ 0 w 3490048"/>
              <a:gd name="connsiteY15" fmla="*/ 549513 h 1056756"/>
              <a:gd name="connsiteX16" fmla="*/ 0 w 3490048"/>
              <a:gd name="connsiteY16" fmla="*/ 0 h 105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0048" h="1056756" extrusionOk="0">
                <a:moveTo>
                  <a:pt x="0" y="0"/>
                </a:moveTo>
                <a:cubicBezTo>
                  <a:pt x="221481" y="-45128"/>
                  <a:pt x="431881" y="37999"/>
                  <a:pt x="546774" y="0"/>
                </a:cubicBezTo>
                <a:cubicBezTo>
                  <a:pt x="661667" y="-37999"/>
                  <a:pt x="803723" y="40270"/>
                  <a:pt x="1023747" y="0"/>
                </a:cubicBezTo>
                <a:cubicBezTo>
                  <a:pt x="1243771" y="-40270"/>
                  <a:pt x="1544487" y="40808"/>
                  <a:pt x="1675223" y="0"/>
                </a:cubicBezTo>
                <a:cubicBezTo>
                  <a:pt x="1805959" y="-40808"/>
                  <a:pt x="2013045" y="60526"/>
                  <a:pt x="2221997" y="0"/>
                </a:cubicBezTo>
                <a:cubicBezTo>
                  <a:pt x="2430949" y="-60526"/>
                  <a:pt x="2602201" y="47157"/>
                  <a:pt x="2768771" y="0"/>
                </a:cubicBezTo>
                <a:cubicBezTo>
                  <a:pt x="2935341" y="-47157"/>
                  <a:pt x="3292767" y="64954"/>
                  <a:pt x="3490048" y="0"/>
                </a:cubicBezTo>
                <a:cubicBezTo>
                  <a:pt x="3533215" y="191772"/>
                  <a:pt x="3486914" y="380902"/>
                  <a:pt x="3490048" y="507243"/>
                </a:cubicBezTo>
                <a:cubicBezTo>
                  <a:pt x="3493182" y="633584"/>
                  <a:pt x="3478625" y="828683"/>
                  <a:pt x="3490048" y="1056756"/>
                </a:cubicBezTo>
                <a:cubicBezTo>
                  <a:pt x="3278187" y="1076384"/>
                  <a:pt x="3163812" y="1044906"/>
                  <a:pt x="2978174" y="1056756"/>
                </a:cubicBezTo>
                <a:cubicBezTo>
                  <a:pt x="2792536" y="1068606"/>
                  <a:pt x="2625768" y="1007624"/>
                  <a:pt x="2396500" y="1056756"/>
                </a:cubicBezTo>
                <a:cubicBezTo>
                  <a:pt x="2167232" y="1105888"/>
                  <a:pt x="2071014" y="1055695"/>
                  <a:pt x="1814825" y="1056756"/>
                </a:cubicBezTo>
                <a:cubicBezTo>
                  <a:pt x="1558637" y="1057817"/>
                  <a:pt x="1488976" y="1027095"/>
                  <a:pt x="1268051" y="1056756"/>
                </a:cubicBezTo>
                <a:cubicBezTo>
                  <a:pt x="1047126" y="1086417"/>
                  <a:pt x="816034" y="999407"/>
                  <a:pt x="616575" y="1056756"/>
                </a:cubicBezTo>
                <a:cubicBezTo>
                  <a:pt x="417116" y="1114105"/>
                  <a:pt x="303167" y="1050439"/>
                  <a:pt x="0" y="1056756"/>
                </a:cubicBezTo>
                <a:cubicBezTo>
                  <a:pt x="-25941" y="868307"/>
                  <a:pt x="16129" y="743295"/>
                  <a:pt x="0" y="549513"/>
                </a:cubicBezTo>
                <a:cubicBezTo>
                  <a:pt x="-16129" y="355731"/>
                  <a:pt x="50718" y="145609"/>
                  <a:pt x="0" y="0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server sends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Learning model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Initial global gradient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BDE92054-8460-0F4D-3FD3-FE19A8672433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74898" y="3386885"/>
            <a:ext cx="2090005" cy="526559"/>
          </a:xfrm>
          <a:prstGeom prst="bentConnector4">
            <a:avLst>
              <a:gd name="adj1" fmla="val -751"/>
              <a:gd name="adj2" fmla="val 17855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428F08A-8337-3727-5FB5-DDFD1F4FF989}"/>
              </a:ext>
            </a:extLst>
          </p:cNvPr>
          <p:cNvSpPr/>
          <p:nvPr/>
        </p:nvSpPr>
        <p:spPr>
          <a:xfrm>
            <a:off x="6017760" y="2995962"/>
            <a:ext cx="1358046" cy="389283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1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D7FB591-5B8C-AD11-E850-EA67066A963A}"/>
              </a:ext>
            </a:extLst>
          </p:cNvPr>
          <p:cNvSpPr/>
          <p:nvPr/>
        </p:nvSpPr>
        <p:spPr>
          <a:xfrm>
            <a:off x="3698277" y="2951850"/>
            <a:ext cx="1358046" cy="389283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3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C66DCF31-E846-F168-9145-46B5E58EAFE0}"/>
              </a:ext>
            </a:extLst>
          </p:cNvPr>
          <p:cNvSpPr/>
          <p:nvPr/>
        </p:nvSpPr>
        <p:spPr>
          <a:xfrm>
            <a:off x="4709480" y="4068095"/>
            <a:ext cx="1095926" cy="446485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2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D005184-B8CE-63EC-6684-E67F8B8EB3C1}"/>
              </a:ext>
            </a:extLst>
          </p:cNvPr>
          <p:cNvSpPr/>
          <p:nvPr/>
        </p:nvSpPr>
        <p:spPr>
          <a:xfrm>
            <a:off x="4437503" y="4508739"/>
            <a:ext cx="1550544" cy="730457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Each client trains the model on the local dataset</a:t>
            </a:r>
            <a:endParaRPr lang="en-US" sz="1200" dirty="0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C10427E-D534-81A0-C149-F59A4874FD57}"/>
              </a:ext>
            </a:extLst>
          </p:cNvPr>
          <p:cNvSpPr/>
          <p:nvPr/>
        </p:nvSpPr>
        <p:spPr>
          <a:xfrm>
            <a:off x="4899930" y="1952739"/>
            <a:ext cx="1358046" cy="389283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4</a:t>
            </a:r>
          </a:p>
        </p:txBody>
      </p:sp>
      <p:sp>
        <p:nvSpPr>
          <p:cNvPr id="73" name="Slide Number Placeholder 72">
            <a:extLst>
              <a:ext uri="{FF2B5EF4-FFF2-40B4-BE49-F238E27FC236}">
                <a16:creationId xmlns:a16="http://schemas.microsoft.com/office/drawing/2014/main" id="{C872AF98-BEDD-B474-8F2C-8A724873F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4E0DC-EDE3-7A34-62A7-41F26E1379E7}"/>
              </a:ext>
            </a:extLst>
          </p:cNvPr>
          <p:cNvSpPr txBox="1"/>
          <p:nvPr/>
        </p:nvSpPr>
        <p:spPr>
          <a:xfrm>
            <a:off x="1403965" y="1463502"/>
            <a:ext cx="2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dataset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1C0EADD2-057D-9896-5910-8631524B8408}"/>
              </a:ext>
            </a:extLst>
          </p:cNvPr>
          <p:cNvSpPr/>
          <p:nvPr/>
        </p:nvSpPr>
        <p:spPr>
          <a:xfrm>
            <a:off x="1417415" y="1855420"/>
            <a:ext cx="1090328" cy="83708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DCC8A1-AC88-AC62-1B19-0AF9507E2192}"/>
              </a:ext>
            </a:extLst>
          </p:cNvPr>
          <p:cNvCxnSpPr/>
          <p:nvPr/>
        </p:nvCxnSpPr>
        <p:spPr>
          <a:xfrm>
            <a:off x="2628673" y="2094837"/>
            <a:ext cx="1507327" cy="259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3A7B033-1D14-0991-1226-FC3AF7D1769F}"/>
              </a:ext>
            </a:extLst>
          </p:cNvPr>
          <p:cNvSpPr txBox="1"/>
          <p:nvPr/>
        </p:nvSpPr>
        <p:spPr>
          <a:xfrm>
            <a:off x="6077383" y="4054626"/>
            <a:ext cx="2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EE3A6-6D01-9BD1-1B31-B12EFF495E46}"/>
              </a:ext>
            </a:extLst>
          </p:cNvPr>
          <p:cNvSpPr txBox="1"/>
          <p:nvPr/>
        </p:nvSpPr>
        <p:spPr>
          <a:xfrm>
            <a:off x="2811417" y="4066020"/>
            <a:ext cx="2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9B2AA-2AF2-07FE-54BF-ABB9C6973F56}"/>
              </a:ext>
            </a:extLst>
          </p:cNvPr>
          <p:cNvSpPr txBox="1"/>
          <p:nvPr/>
        </p:nvSpPr>
        <p:spPr>
          <a:xfrm>
            <a:off x="1206190" y="4076002"/>
            <a:ext cx="299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1692725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8280-3FA1-0C93-A2D5-0AB88A4E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3" y="18255"/>
            <a:ext cx="10515600" cy="1325563"/>
          </a:xfrm>
        </p:spPr>
        <p:txBody>
          <a:bodyPr/>
          <a:lstStyle/>
          <a:p>
            <a:r>
              <a:rPr lang="en-US" b="1" dirty="0"/>
              <a:t>Federated Learning vs Traditional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AF02-8641-CB0C-C185-5CDF75302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446"/>
            <a:ext cx="10515600" cy="4833145"/>
          </a:xfrm>
        </p:spPr>
        <p:txBody>
          <a:bodyPr/>
          <a:lstStyle/>
          <a:p>
            <a:r>
              <a:rPr lang="en-US" dirty="0"/>
              <a:t>Mitigating the central server computational load</a:t>
            </a:r>
          </a:p>
          <a:p>
            <a:endParaRPr lang="en-US" dirty="0"/>
          </a:p>
          <a:p>
            <a:r>
              <a:rPr lang="en-US" dirty="0"/>
              <a:t>Training on large-scale datasets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Protecting the users’ privacy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9A347-9999-5FD2-7534-BCAF925F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8F174-5D1D-B10D-6055-263FA75B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Examples of federated learning 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6DE83-B7AB-5DDF-0C0B-1921DB8C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914"/>
            <a:ext cx="10515600" cy="458764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Diagnosis model using different hospitals.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News recommendation model.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Visual target detection using data from different organizations.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B553F-9E4C-EDF6-BFF6-1B4CF958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80C7-B19B-A409-2D2B-910E39D2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A1BA-AF49-34FE-E55C-E4AADF65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518"/>
            <a:ext cx="10515600" cy="4652963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Federated Learning</a:t>
            </a:r>
          </a:p>
          <a:p>
            <a:pPr>
              <a:spcAft>
                <a:spcPts val="1200"/>
              </a:spcAft>
            </a:pPr>
            <a:r>
              <a:rPr lang="en-US" sz="4000" b="1" dirty="0"/>
              <a:t>Problem Description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My other works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Research plan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What I will contribute to Rockford University.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F9DE8-29DA-921F-1148-21E4FB35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14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7212-256F-C8B3-F8A7-2DEA3E03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Motivation and problem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BD99-D67E-1F0B-8BBA-EB1247014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/>
          <a:lstStyle/>
          <a:p>
            <a:r>
              <a:rPr lang="en-US" dirty="0"/>
              <a:t>Attackers could retrieve a client’s training dataset using the shared gradient.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708F54-07DB-5588-F006-83AEB605FF81}"/>
              </a:ext>
            </a:extLst>
          </p:cNvPr>
          <p:cNvSpPr/>
          <p:nvPr/>
        </p:nvSpPr>
        <p:spPr>
          <a:xfrm>
            <a:off x="5062490" y="3545205"/>
            <a:ext cx="2125802" cy="394816"/>
          </a:xfrm>
          <a:prstGeom prst="rect">
            <a:avLst/>
          </a:prstGeom>
          <a:noFill/>
          <a:ln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Update global gradient</a:t>
            </a:r>
            <a:endParaRPr lang="en-US" sz="1000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8E4AD3E7-C752-BD4D-9609-2FEC38C71A22}"/>
              </a:ext>
            </a:extLst>
          </p:cNvPr>
          <p:cNvSpPr/>
          <p:nvPr/>
        </p:nvSpPr>
        <p:spPr>
          <a:xfrm>
            <a:off x="4300958" y="5263735"/>
            <a:ext cx="425932" cy="59032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D39703-FBCA-F9EF-2F6C-78DACA9C5A3E}"/>
              </a:ext>
            </a:extLst>
          </p:cNvPr>
          <p:cNvCxnSpPr>
            <a:cxnSpLocks/>
          </p:cNvCxnSpPr>
          <p:nvPr/>
        </p:nvCxnSpPr>
        <p:spPr>
          <a:xfrm>
            <a:off x="4313026" y="5236227"/>
            <a:ext cx="42481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6818A5-5397-2F46-EF03-2058DFD87367}"/>
              </a:ext>
            </a:extLst>
          </p:cNvPr>
          <p:cNvCxnSpPr>
            <a:cxnSpLocks/>
          </p:cNvCxnSpPr>
          <p:nvPr/>
        </p:nvCxnSpPr>
        <p:spPr>
          <a:xfrm>
            <a:off x="4303531" y="5744657"/>
            <a:ext cx="42344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D5B73BF9-B793-4B1F-F506-22B6252AD820}"/>
              </a:ext>
            </a:extLst>
          </p:cNvPr>
          <p:cNvSpPr/>
          <p:nvPr/>
        </p:nvSpPr>
        <p:spPr>
          <a:xfrm>
            <a:off x="4468659" y="5761916"/>
            <a:ext cx="101456" cy="51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B63D7D4-2278-4613-CAB3-C5F1F7E4DD25}"/>
              </a:ext>
            </a:extLst>
          </p:cNvPr>
          <p:cNvSpPr/>
          <p:nvPr/>
        </p:nvSpPr>
        <p:spPr>
          <a:xfrm>
            <a:off x="7397177" y="5284502"/>
            <a:ext cx="425932" cy="59032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0CC096-550C-ECA2-861F-BE2DB786659A}"/>
              </a:ext>
            </a:extLst>
          </p:cNvPr>
          <p:cNvCxnSpPr>
            <a:cxnSpLocks/>
          </p:cNvCxnSpPr>
          <p:nvPr/>
        </p:nvCxnSpPr>
        <p:spPr>
          <a:xfrm>
            <a:off x="7409245" y="5256994"/>
            <a:ext cx="42481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DBAFEF-2CA2-0C1E-28BC-3ACF4034CB81}"/>
              </a:ext>
            </a:extLst>
          </p:cNvPr>
          <p:cNvCxnSpPr>
            <a:cxnSpLocks/>
          </p:cNvCxnSpPr>
          <p:nvPr/>
        </p:nvCxnSpPr>
        <p:spPr>
          <a:xfrm>
            <a:off x="7399750" y="5765424"/>
            <a:ext cx="42344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FEDC17AE-3174-28F1-56E5-91F86C7959DF}"/>
              </a:ext>
            </a:extLst>
          </p:cNvPr>
          <p:cNvSpPr/>
          <p:nvPr/>
        </p:nvSpPr>
        <p:spPr>
          <a:xfrm>
            <a:off x="7564878" y="5782683"/>
            <a:ext cx="101456" cy="51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B3620-9A50-2813-7C68-B890843C46C7}"/>
              </a:ext>
            </a:extLst>
          </p:cNvPr>
          <p:cNvSpPr txBox="1"/>
          <p:nvPr/>
        </p:nvSpPr>
        <p:spPr>
          <a:xfrm>
            <a:off x="2307539" y="6147213"/>
            <a:ext cx="96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9EF650E-5D2B-0A04-6B43-F0D5376ADA88}"/>
              </a:ext>
            </a:extLst>
          </p:cNvPr>
          <p:cNvSpPr/>
          <p:nvPr/>
        </p:nvSpPr>
        <p:spPr>
          <a:xfrm>
            <a:off x="5703399" y="4455840"/>
            <a:ext cx="156490" cy="3758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769CE3F8-AFD8-BFC1-05B8-4E8A7CDC1839}"/>
              </a:ext>
            </a:extLst>
          </p:cNvPr>
          <p:cNvSpPr/>
          <p:nvPr/>
        </p:nvSpPr>
        <p:spPr>
          <a:xfrm rot="10800000">
            <a:off x="6138854" y="4467495"/>
            <a:ext cx="156490" cy="3758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Man outline">
            <a:extLst>
              <a:ext uri="{FF2B5EF4-FFF2-40B4-BE49-F238E27FC236}">
                <a16:creationId xmlns:a16="http://schemas.microsoft.com/office/drawing/2014/main" id="{BC42A65D-D2B2-88F7-7D35-8614468ED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6184" y="5426070"/>
            <a:ext cx="620382" cy="620382"/>
          </a:xfrm>
          <a:prstGeom prst="rect">
            <a:avLst/>
          </a:prstGeom>
        </p:spPr>
      </p:pic>
      <p:pic>
        <p:nvPicPr>
          <p:cNvPr id="17" name="Graphic 16" descr="Man outline">
            <a:extLst>
              <a:ext uri="{FF2B5EF4-FFF2-40B4-BE49-F238E27FC236}">
                <a16:creationId xmlns:a16="http://schemas.microsoft.com/office/drawing/2014/main" id="{68212E7B-0EB1-1B49-A974-F19735F50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9052" y="5410797"/>
            <a:ext cx="620382" cy="620382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D504980E-81C2-A2CE-8D8F-7C74183A4A36}"/>
              </a:ext>
            </a:extLst>
          </p:cNvPr>
          <p:cNvSpPr/>
          <p:nvPr/>
        </p:nvSpPr>
        <p:spPr>
          <a:xfrm>
            <a:off x="2703937" y="5268460"/>
            <a:ext cx="425932" cy="59032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E1009F-8AB2-5AA8-A572-480A3ABC7A56}"/>
              </a:ext>
            </a:extLst>
          </p:cNvPr>
          <p:cNvCxnSpPr>
            <a:cxnSpLocks/>
          </p:cNvCxnSpPr>
          <p:nvPr/>
        </p:nvCxnSpPr>
        <p:spPr>
          <a:xfrm>
            <a:off x="2716005" y="5240952"/>
            <a:ext cx="42481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422857-1BCB-47C3-B04C-FD63B342C347}"/>
              </a:ext>
            </a:extLst>
          </p:cNvPr>
          <p:cNvCxnSpPr>
            <a:cxnSpLocks/>
          </p:cNvCxnSpPr>
          <p:nvPr/>
        </p:nvCxnSpPr>
        <p:spPr>
          <a:xfrm>
            <a:off x="2706510" y="5749382"/>
            <a:ext cx="42344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6EAA494A-EE46-E583-C4EF-FE70005489AE}"/>
              </a:ext>
            </a:extLst>
          </p:cNvPr>
          <p:cNvSpPr/>
          <p:nvPr/>
        </p:nvSpPr>
        <p:spPr>
          <a:xfrm>
            <a:off x="2871638" y="5766641"/>
            <a:ext cx="101456" cy="51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Man outline">
            <a:extLst>
              <a:ext uri="{FF2B5EF4-FFF2-40B4-BE49-F238E27FC236}">
                <a16:creationId xmlns:a16="http://schemas.microsoft.com/office/drawing/2014/main" id="{A6D21408-99C6-0DA4-8E53-7CF0CAA4E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9163" y="5430795"/>
            <a:ext cx="620382" cy="6203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FEA2D4-5D54-FD49-6A24-CD980EB25CE7}"/>
              </a:ext>
            </a:extLst>
          </p:cNvPr>
          <p:cNvSpPr txBox="1"/>
          <p:nvPr/>
        </p:nvSpPr>
        <p:spPr>
          <a:xfrm>
            <a:off x="3982987" y="6125578"/>
            <a:ext cx="90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031C24-612F-D335-E1C4-1D791E2ED33A}"/>
              </a:ext>
            </a:extLst>
          </p:cNvPr>
          <p:cNvSpPr txBox="1"/>
          <p:nvPr/>
        </p:nvSpPr>
        <p:spPr>
          <a:xfrm>
            <a:off x="7118351" y="6100784"/>
            <a:ext cx="96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E8695C-721F-BA76-D28A-74E842366746}"/>
              </a:ext>
            </a:extLst>
          </p:cNvPr>
          <p:cNvSpPr txBox="1"/>
          <p:nvPr/>
        </p:nvSpPr>
        <p:spPr>
          <a:xfrm>
            <a:off x="6590701" y="6057329"/>
            <a:ext cx="46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F11F6E-BA96-9507-8D5F-43279B85B38A}"/>
              </a:ext>
            </a:extLst>
          </p:cNvPr>
          <p:cNvSpPr/>
          <p:nvPr/>
        </p:nvSpPr>
        <p:spPr>
          <a:xfrm>
            <a:off x="6492577" y="4507409"/>
            <a:ext cx="1313791" cy="341509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Global gradient</a:t>
            </a:r>
            <a:endParaRPr lang="en-US" sz="1200" dirty="0"/>
          </a:p>
        </p:txBody>
      </p:sp>
      <p:pic>
        <p:nvPicPr>
          <p:cNvPr id="28" name="Content Placeholder 6" descr="Cloud outline">
            <a:extLst>
              <a:ext uri="{FF2B5EF4-FFF2-40B4-BE49-F238E27FC236}">
                <a16:creationId xmlns:a16="http://schemas.microsoft.com/office/drawing/2014/main" id="{8D592A77-E2CA-0BA9-AC1F-245BB7206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3543" y="2271201"/>
            <a:ext cx="3661337" cy="23748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3DAEF55-CBC0-DF16-9328-419807BCD747}"/>
              </a:ext>
            </a:extLst>
          </p:cNvPr>
          <p:cNvSpPr txBox="1"/>
          <p:nvPr/>
        </p:nvSpPr>
        <p:spPr>
          <a:xfrm>
            <a:off x="5336479" y="2461928"/>
            <a:ext cx="15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server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9DD3AF-A358-A889-2D3D-31421D3DE2AC}"/>
              </a:ext>
            </a:extLst>
          </p:cNvPr>
          <p:cNvSpPr/>
          <p:nvPr/>
        </p:nvSpPr>
        <p:spPr>
          <a:xfrm>
            <a:off x="2239163" y="4941953"/>
            <a:ext cx="5867693" cy="1556901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87CCE9-E226-5E8B-C29A-DF61F9C6E105}"/>
              </a:ext>
            </a:extLst>
          </p:cNvPr>
          <p:cNvSpPr/>
          <p:nvPr/>
        </p:nvSpPr>
        <p:spPr>
          <a:xfrm>
            <a:off x="6492577" y="4171394"/>
            <a:ext cx="1313791" cy="32126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D590C2E-71CB-B39C-362E-C91D228C2132}"/>
              </a:ext>
            </a:extLst>
          </p:cNvPr>
          <p:cNvSpPr/>
          <p:nvPr/>
        </p:nvSpPr>
        <p:spPr>
          <a:xfrm>
            <a:off x="4173094" y="4127282"/>
            <a:ext cx="1313791" cy="32126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07CD803-9834-F675-B417-B3A89333FF4B}"/>
              </a:ext>
            </a:extLst>
          </p:cNvPr>
          <p:cNvSpPr/>
          <p:nvPr/>
        </p:nvSpPr>
        <p:spPr>
          <a:xfrm>
            <a:off x="5285784" y="5259601"/>
            <a:ext cx="1060213" cy="368474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C9DC56-E7A8-A6BC-73A2-0B9D7919CF6F}"/>
              </a:ext>
            </a:extLst>
          </p:cNvPr>
          <p:cNvSpPr/>
          <p:nvPr/>
        </p:nvSpPr>
        <p:spPr>
          <a:xfrm>
            <a:off x="5101346" y="5628564"/>
            <a:ext cx="1500016" cy="602829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Each client trains the model on the local dataset</a:t>
            </a:r>
            <a:endParaRPr lang="en-US" sz="12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DDCA4AE-5E3F-2415-4806-0E90CCF0C8BE}"/>
              </a:ext>
            </a:extLst>
          </p:cNvPr>
          <p:cNvSpPr/>
          <p:nvPr/>
        </p:nvSpPr>
        <p:spPr>
          <a:xfrm>
            <a:off x="5374747" y="3215259"/>
            <a:ext cx="1313791" cy="32126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9BF78F4-9606-2D1E-6647-65AD8AEF56E6}"/>
              </a:ext>
            </a:extLst>
          </p:cNvPr>
          <p:cNvSpPr/>
          <p:nvPr/>
        </p:nvSpPr>
        <p:spPr>
          <a:xfrm>
            <a:off x="4159717" y="4467266"/>
            <a:ext cx="1358046" cy="41381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Helvetica" panose="020B0604020202020204" pitchFamily="34" charset="0"/>
              </a:rPr>
              <a:t>L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ocal gradients</a:t>
            </a:r>
            <a:endParaRPr lang="en-US" sz="1200" dirty="0"/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EC672FC4-8858-833D-43E8-55FDB5119C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24431" y="4713103"/>
            <a:ext cx="2090005" cy="526559"/>
          </a:xfrm>
          <a:prstGeom prst="bentConnector4">
            <a:avLst>
              <a:gd name="adj1" fmla="val -751"/>
              <a:gd name="adj2" fmla="val 14754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5273E76E-95FE-C0CC-AB9A-D1E57F47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14</a:t>
            </a:fld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AFB147D-5C9C-9076-C135-77ECFF7878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991" y="2185633"/>
            <a:ext cx="632950" cy="693725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6673EE9-9B0C-623F-40FF-0A12EC9F2E96}"/>
              </a:ext>
            </a:extLst>
          </p:cNvPr>
          <p:cNvCxnSpPr>
            <a:cxnSpLocks/>
          </p:cNvCxnSpPr>
          <p:nvPr/>
        </p:nvCxnSpPr>
        <p:spPr>
          <a:xfrm>
            <a:off x="1588120" y="2831260"/>
            <a:ext cx="2572373" cy="18435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61FAA4C-B7E0-467B-DCFB-D0F59C6D902E}"/>
              </a:ext>
            </a:extLst>
          </p:cNvPr>
          <p:cNvSpPr txBox="1"/>
          <p:nvPr/>
        </p:nvSpPr>
        <p:spPr>
          <a:xfrm>
            <a:off x="647632" y="4593291"/>
            <a:ext cx="1463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C69E0A-66C8-AA31-C2E0-F49C04383F32}"/>
              </a:ext>
            </a:extLst>
          </p:cNvPr>
          <p:cNvSpPr txBox="1"/>
          <p:nvPr/>
        </p:nvSpPr>
        <p:spPr>
          <a:xfrm>
            <a:off x="674623" y="3077311"/>
            <a:ext cx="1463115" cy="381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Gradient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5ED7E8-56CB-3D70-041F-1E4038202F00}"/>
              </a:ext>
            </a:extLst>
          </p:cNvPr>
          <p:cNvSpPr txBox="1"/>
          <p:nvPr/>
        </p:nvSpPr>
        <p:spPr>
          <a:xfrm>
            <a:off x="246243" y="3785325"/>
            <a:ext cx="2108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Reverse engineering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377DFBF-D665-DCB5-3CF4-B546958FC2D5}"/>
              </a:ext>
            </a:extLst>
          </p:cNvPr>
          <p:cNvCxnSpPr/>
          <p:nvPr/>
        </p:nvCxnSpPr>
        <p:spPr>
          <a:xfrm>
            <a:off x="1170258" y="3398799"/>
            <a:ext cx="0" cy="3482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48AEEC9-F4FF-F6C1-F153-0F6B38A4C63E}"/>
              </a:ext>
            </a:extLst>
          </p:cNvPr>
          <p:cNvCxnSpPr/>
          <p:nvPr/>
        </p:nvCxnSpPr>
        <p:spPr>
          <a:xfrm>
            <a:off x="1170258" y="4119021"/>
            <a:ext cx="0" cy="3482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DE29335-0853-1ACE-866F-BDABA621AD5A}"/>
              </a:ext>
            </a:extLst>
          </p:cNvPr>
          <p:cNvSpPr txBox="1"/>
          <p:nvPr/>
        </p:nvSpPr>
        <p:spPr>
          <a:xfrm>
            <a:off x="2409258" y="3300184"/>
            <a:ext cx="1463115" cy="381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Intercepts</a:t>
            </a:r>
          </a:p>
        </p:txBody>
      </p:sp>
    </p:spTree>
    <p:extLst>
      <p:ext uri="{BB962C8B-B14F-4D97-AF65-F5344CB8AC3E}">
        <p14:creationId xmlns:p14="http://schemas.microsoft.com/office/powerpoint/2010/main" val="33981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7212-256F-C8B3-F8A7-2DEA3E03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Motivation and problem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BD99-D67E-1F0B-8BBA-EB1247014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0343"/>
            <a:ext cx="10515600" cy="50666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Solution: Add noise to local gradients.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708F54-07DB-5588-F006-83AEB605FF81}"/>
              </a:ext>
            </a:extLst>
          </p:cNvPr>
          <p:cNvSpPr/>
          <p:nvPr/>
        </p:nvSpPr>
        <p:spPr>
          <a:xfrm>
            <a:off x="5062490" y="3545205"/>
            <a:ext cx="2125802" cy="394816"/>
          </a:xfrm>
          <a:prstGeom prst="rect">
            <a:avLst/>
          </a:prstGeom>
          <a:noFill/>
          <a:ln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Update global gradient</a:t>
            </a:r>
            <a:endParaRPr lang="en-US" sz="1000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8E4AD3E7-C752-BD4D-9609-2FEC38C71A22}"/>
              </a:ext>
            </a:extLst>
          </p:cNvPr>
          <p:cNvSpPr/>
          <p:nvPr/>
        </p:nvSpPr>
        <p:spPr>
          <a:xfrm>
            <a:off x="4300958" y="5263735"/>
            <a:ext cx="425932" cy="59032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D39703-FBCA-F9EF-2F6C-78DACA9C5A3E}"/>
              </a:ext>
            </a:extLst>
          </p:cNvPr>
          <p:cNvCxnSpPr>
            <a:cxnSpLocks/>
          </p:cNvCxnSpPr>
          <p:nvPr/>
        </p:nvCxnSpPr>
        <p:spPr>
          <a:xfrm>
            <a:off x="4313026" y="5236227"/>
            <a:ext cx="42481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6818A5-5397-2F46-EF03-2058DFD87367}"/>
              </a:ext>
            </a:extLst>
          </p:cNvPr>
          <p:cNvCxnSpPr>
            <a:cxnSpLocks/>
          </p:cNvCxnSpPr>
          <p:nvPr/>
        </p:nvCxnSpPr>
        <p:spPr>
          <a:xfrm>
            <a:off x="4303531" y="5744657"/>
            <a:ext cx="42344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D5B73BF9-B793-4B1F-F506-22B6252AD820}"/>
              </a:ext>
            </a:extLst>
          </p:cNvPr>
          <p:cNvSpPr/>
          <p:nvPr/>
        </p:nvSpPr>
        <p:spPr>
          <a:xfrm>
            <a:off x="4468659" y="5761916"/>
            <a:ext cx="101456" cy="51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B63D7D4-2278-4613-CAB3-C5F1F7E4DD25}"/>
              </a:ext>
            </a:extLst>
          </p:cNvPr>
          <p:cNvSpPr/>
          <p:nvPr/>
        </p:nvSpPr>
        <p:spPr>
          <a:xfrm>
            <a:off x="7397177" y="5284502"/>
            <a:ext cx="425932" cy="59032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0CC096-550C-ECA2-861F-BE2DB786659A}"/>
              </a:ext>
            </a:extLst>
          </p:cNvPr>
          <p:cNvCxnSpPr>
            <a:cxnSpLocks/>
          </p:cNvCxnSpPr>
          <p:nvPr/>
        </p:nvCxnSpPr>
        <p:spPr>
          <a:xfrm>
            <a:off x="7409245" y="5256994"/>
            <a:ext cx="42481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DBAFEF-2CA2-0C1E-28BC-3ACF4034CB81}"/>
              </a:ext>
            </a:extLst>
          </p:cNvPr>
          <p:cNvCxnSpPr>
            <a:cxnSpLocks/>
          </p:cNvCxnSpPr>
          <p:nvPr/>
        </p:nvCxnSpPr>
        <p:spPr>
          <a:xfrm>
            <a:off x="7399750" y="5765424"/>
            <a:ext cx="42344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FEDC17AE-3174-28F1-56E5-91F86C7959DF}"/>
              </a:ext>
            </a:extLst>
          </p:cNvPr>
          <p:cNvSpPr/>
          <p:nvPr/>
        </p:nvSpPr>
        <p:spPr>
          <a:xfrm>
            <a:off x="7564878" y="5782683"/>
            <a:ext cx="101456" cy="51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B3620-9A50-2813-7C68-B890843C46C7}"/>
              </a:ext>
            </a:extLst>
          </p:cNvPr>
          <p:cNvSpPr txBox="1"/>
          <p:nvPr/>
        </p:nvSpPr>
        <p:spPr>
          <a:xfrm>
            <a:off x="2307539" y="6147213"/>
            <a:ext cx="96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59EF650E-5D2B-0A04-6B43-F0D5376ADA88}"/>
              </a:ext>
            </a:extLst>
          </p:cNvPr>
          <p:cNvSpPr/>
          <p:nvPr/>
        </p:nvSpPr>
        <p:spPr>
          <a:xfrm>
            <a:off x="5703399" y="4455840"/>
            <a:ext cx="156490" cy="3758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769CE3F8-AFD8-BFC1-05B8-4E8A7CDC1839}"/>
              </a:ext>
            </a:extLst>
          </p:cNvPr>
          <p:cNvSpPr/>
          <p:nvPr/>
        </p:nvSpPr>
        <p:spPr>
          <a:xfrm rot="10800000">
            <a:off x="6138854" y="4467495"/>
            <a:ext cx="156490" cy="3758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Man outline">
            <a:extLst>
              <a:ext uri="{FF2B5EF4-FFF2-40B4-BE49-F238E27FC236}">
                <a16:creationId xmlns:a16="http://schemas.microsoft.com/office/drawing/2014/main" id="{BC42A65D-D2B2-88F7-7D35-8614468ED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6184" y="5426070"/>
            <a:ext cx="620382" cy="620382"/>
          </a:xfrm>
          <a:prstGeom prst="rect">
            <a:avLst/>
          </a:prstGeom>
        </p:spPr>
      </p:pic>
      <p:pic>
        <p:nvPicPr>
          <p:cNvPr id="17" name="Graphic 16" descr="Man outline">
            <a:extLst>
              <a:ext uri="{FF2B5EF4-FFF2-40B4-BE49-F238E27FC236}">
                <a16:creationId xmlns:a16="http://schemas.microsoft.com/office/drawing/2014/main" id="{68212E7B-0EB1-1B49-A974-F19735F50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9052" y="5410797"/>
            <a:ext cx="620382" cy="620382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D504980E-81C2-A2CE-8D8F-7C74183A4A36}"/>
              </a:ext>
            </a:extLst>
          </p:cNvPr>
          <p:cNvSpPr/>
          <p:nvPr/>
        </p:nvSpPr>
        <p:spPr>
          <a:xfrm>
            <a:off x="2703937" y="5268460"/>
            <a:ext cx="425932" cy="59032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E1009F-8AB2-5AA8-A572-480A3ABC7A56}"/>
              </a:ext>
            </a:extLst>
          </p:cNvPr>
          <p:cNvCxnSpPr>
            <a:cxnSpLocks/>
          </p:cNvCxnSpPr>
          <p:nvPr/>
        </p:nvCxnSpPr>
        <p:spPr>
          <a:xfrm>
            <a:off x="2716005" y="5240952"/>
            <a:ext cx="42481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422857-1BCB-47C3-B04C-FD63B342C347}"/>
              </a:ext>
            </a:extLst>
          </p:cNvPr>
          <p:cNvCxnSpPr>
            <a:cxnSpLocks/>
          </p:cNvCxnSpPr>
          <p:nvPr/>
        </p:nvCxnSpPr>
        <p:spPr>
          <a:xfrm>
            <a:off x="2706510" y="5749382"/>
            <a:ext cx="42344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6EAA494A-EE46-E583-C4EF-FE70005489AE}"/>
              </a:ext>
            </a:extLst>
          </p:cNvPr>
          <p:cNvSpPr/>
          <p:nvPr/>
        </p:nvSpPr>
        <p:spPr>
          <a:xfrm>
            <a:off x="2871638" y="5766641"/>
            <a:ext cx="101456" cy="51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Man outline">
            <a:extLst>
              <a:ext uri="{FF2B5EF4-FFF2-40B4-BE49-F238E27FC236}">
                <a16:creationId xmlns:a16="http://schemas.microsoft.com/office/drawing/2014/main" id="{A6D21408-99C6-0DA4-8E53-7CF0CAA4E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9163" y="5430795"/>
            <a:ext cx="620382" cy="6203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FEA2D4-5D54-FD49-6A24-CD980EB25CE7}"/>
              </a:ext>
            </a:extLst>
          </p:cNvPr>
          <p:cNvSpPr txBox="1"/>
          <p:nvPr/>
        </p:nvSpPr>
        <p:spPr>
          <a:xfrm>
            <a:off x="3982987" y="6125578"/>
            <a:ext cx="90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031C24-612F-D335-E1C4-1D791E2ED33A}"/>
              </a:ext>
            </a:extLst>
          </p:cNvPr>
          <p:cNvSpPr txBox="1"/>
          <p:nvPr/>
        </p:nvSpPr>
        <p:spPr>
          <a:xfrm>
            <a:off x="7118351" y="6100784"/>
            <a:ext cx="96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E8695C-721F-BA76-D28A-74E842366746}"/>
              </a:ext>
            </a:extLst>
          </p:cNvPr>
          <p:cNvSpPr txBox="1"/>
          <p:nvPr/>
        </p:nvSpPr>
        <p:spPr>
          <a:xfrm>
            <a:off x="6590701" y="6057329"/>
            <a:ext cx="46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F11F6E-BA96-9507-8D5F-43279B85B38A}"/>
              </a:ext>
            </a:extLst>
          </p:cNvPr>
          <p:cNvSpPr/>
          <p:nvPr/>
        </p:nvSpPr>
        <p:spPr>
          <a:xfrm>
            <a:off x="6492577" y="4507409"/>
            <a:ext cx="1313791" cy="341509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Global gradient</a:t>
            </a:r>
            <a:endParaRPr lang="en-US" sz="1200" dirty="0"/>
          </a:p>
        </p:txBody>
      </p:sp>
      <p:pic>
        <p:nvPicPr>
          <p:cNvPr id="28" name="Content Placeholder 6" descr="Cloud outline">
            <a:extLst>
              <a:ext uri="{FF2B5EF4-FFF2-40B4-BE49-F238E27FC236}">
                <a16:creationId xmlns:a16="http://schemas.microsoft.com/office/drawing/2014/main" id="{8D592A77-E2CA-0BA9-AC1F-245BB7206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3543" y="2271201"/>
            <a:ext cx="3661337" cy="237483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3DAEF55-CBC0-DF16-9328-419807BCD747}"/>
              </a:ext>
            </a:extLst>
          </p:cNvPr>
          <p:cNvSpPr txBox="1"/>
          <p:nvPr/>
        </p:nvSpPr>
        <p:spPr>
          <a:xfrm>
            <a:off x="5336479" y="2461928"/>
            <a:ext cx="157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Central server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89DD3AF-A358-A889-2D3D-31421D3DE2AC}"/>
              </a:ext>
            </a:extLst>
          </p:cNvPr>
          <p:cNvSpPr/>
          <p:nvPr/>
        </p:nvSpPr>
        <p:spPr>
          <a:xfrm>
            <a:off x="2239163" y="4941953"/>
            <a:ext cx="5867693" cy="1556901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E87CCE9-E226-5E8B-C29A-DF61F9C6E105}"/>
              </a:ext>
            </a:extLst>
          </p:cNvPr>
          <p:cNvSpPr/>
          <p:nvPr/>
        </p:nvSpPr>
        <p:spPr>
          <a:xfrm>
            <a:off x="6492577" y="4171394"/>
            <a:ext cx="1313791" cy="32126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D590C2E-71CB-B39C-362E-C91D228C2132}"/>
              </a:ext>
            </a:extLst>
          </p:cNvPr>
          <p:cNvSpPr/>
          <p:nvPr/>
        </p:nvSpPr>
        <p:spPr>
          <a:xfrm>
            <a:off x="4173094" y="4127282"/>
            <a:ext cx="1313791" cy="32126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3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07CD803-9834-F675-B417-B3A89333FF4B}"/>
              </a:ext>
            </a:extLst>
          </p:cNvPr>
          <p:cNvSpPr/>
          <p:nvPr/>
        </p:nvSpPr>
        <p:spPr>
          <a:xfrm>
            <a:off x="5285784" y="5259601"/>
            <a:ext cx="1060213" cy="368474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8C9DC56-E7A8-A6BC-73A2-0B9D7919CF6F}"/>
              </a:ext>
            </a:extLst>
          </p:cNvPr>
          <p:cNvSpPr/>
          <p:nvPr/>
        </p:nvSpPr>
        <p:spPr>
          <a:xfrm>
            <a:off x="5101346" y="5628564"/>
            <a:ext cx="1500016" cy="602829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Each client trains the model on the local dataset</a:t>
            </a:r>
            <a:endParaRPr lang="en-US" sz="12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DDCA4AE-5E3F-2415-4806-0E90CCF0C8BE}"/>
              </a:ext>
            </a:extLst>
          </p:cNvPr>
          <p:cNvSpPr/>
          <p:nvPr/>
        </p:nvSpPr>
        <p:spPr>
          <a:xfrm>
            <a:off x="5374747" y="3215259"/>
            <a:ext cx="1313791" cy="32126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4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EC672FC4-8858-833D-43E8-55FDB5119CAA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24431" y="4713103"/>
            <a:ext cx="2090005" cy="526559"/>
          </a:xfrm>
          <a:prstGeom prst="bentConnector4">
            <a:avLst>
              <a:gd name="adj1" fmla="val -751"/>
              <a:gd name="adj2" fmla="val 14754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62C3774-6D12-1733-734F-970485C96E27}"/>
              </a:ext>
            </a:extLst>
          </p:cNvPr>
          <p:cNvSpPr/>
          <p:nvPr/>
        </p:nvSpPr>
        <p:spPr>
          <a:xfrm>
            <a:off x="4162584" y="4439633"/>
            <a:ext cx="1351778" cy="453207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Helvetica" panose="020B0604020202020204" pitchFamily="34" charset="0"/>
              </a:rPr>
              <a:t>Noisy</a:t>
            </a:r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</a:rPr>
              <a:t> L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ocal gradients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0" name="Slide Number Placeholder 59">
            <a:extLst>
              <a:ext uri="{FF2B5EF4-FFF2-40B4-BE49-F238E27FC236}">
                <a16:creationId xmlns:a16="http://schemas.microsoft.com/office/drawing/2014/main" id="{5273E76E-95FE-C0CC-AB9A-D1E57F47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4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2847-C2F2-ACED-A517-BCA51E4A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Differential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AE1E-A9BE-8CE2-DA14-2D16E5486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735" y="1196680"/>
            <a:ext cx="10515600" cy="5355771"/>
          </a:xfrm>
        </p:spPr>
        <p:txBody>
          <a:bodyPr/>
          <a:lstStyle/>
          <a:p>
            <a:r>
              <a:rPr lang="en-US" dirty="0"/>
              <a:t>Analyzing a dataset without revealing a single individual private information.</a:t>
            </a:r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Graphic 4" descr="Group of women outline">
            <a:extLst>
              <a:ext uri="{FF2B5EF4-FFF2-40B4-BE49-F238E27FC236}">
                <a16:creationId xmlns:a16="http://schemas.microsoft.com/office/drawing/2014/main" id="{60CFAB65-C171-57EC-D889-207E82D1A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721" y="3198727"/>
            <a:ext cx="914400" cy="914400"/>
          </a:xfrm>
          <a:prstGeom prst="rect">
            <a:avLst/>
          </a:prstGeom>
        </p:spPr>
      </p:pic>
      <p:pic>
        <p:nvPicPr>
          <p:cNvPr id="11" name="Graphic 10" descr="Man outline">
            <a:extLst>
              <a:ext uri="{FF2B5EF4-FFF2-40B4-BE49-F238E27FC236}">
                <a16:creationId xmlns:a16="http://schemas.microsoft.com/office/drawing/2014/main" id="{267B481F-CA3A-BDE0-1D61-26CDC3F5E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4340" y="4474554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9DAD067-9D33-E968-B5DD-A632272382F0}"/>
              </a:ext>
            </a:extLst>
          </p:cNvPr>
          <p:cNvSpPr txBox="1"/>
          <p:nvPr/>
        </p:nvSpPr>
        <p:spPr>
          <a:xfrm>
            <a:off x="3956359" y="3505233"/>
            <a:ext cx="177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 Model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4A3A6-4EEC-AFC8-A214-92FD5B57CAFC}"/>
              </a:ext>
            </a:extLst>
          </p:cNvPr>
          <p:cNvSpPr txBox="1"/>
          <p:nvPr/>
        </p:nvSpPr>
        <p:spPr>
          <a:xfrm>
            <a:off x="6232473" y="2819347"/>
            <a:ext cx="130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Smoking probability</a:t>
            </a:r>
          </a:p>
        </p:txBody>
      </p:sp>
      <p:pic>
        <p:nvPicPr>
          <p:cNvPr id="16" name="Graphic 15" descr="Group of women outline">
            <a:extLst>
              <a:ext uri="{FF2B5EF4-FFF2-40B4-BE49-F238E27FC236}">
                <a16:creationId xmlns:a16="http://schemas.microsoft.com/office/drawing/2014/main" id="{6BF2EB88-7B69-D45D-4550-ACD0BE4B3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864" y="4503090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6E11889-1A41-A7D1-7B05-7556BBA64ACB}"/>
              </a:ext>
            </a:extLst>
          </p:cNvPr>
          <p:cNvSpPr txBox="1"/>
          <p:nvPr/>
        </p:nvSpPr>
        <p:spPr>
          <a:xfrm>
            <a:off x="6670248" y="3484731"/>
            <a:ext cx="177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D3E65-0DA7-83F9-710A-13428DE4C285}"/>
              </a:ext>
            </a:extLst>
          </p:cNvPr>
          <p:cNvSpPr txBox="1"/>
          <p:nvPr/>
        </p:nvSpPr>
        <p:spPr>
          <a:xfrm>
            <a:off x="6553605" y="4736739"/>
            <a:ext cx="177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0.62</a:t>
            </a:r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2F4C5D54-CC88-70A8-F169-24DEC4F08006}"/>
              </a:ext>
            </a:extLst>
          </p:cNvPr>
          <p:cNvSpPr/>
          <p:nvPr/>
        </p:nvSpPr>
        <p:spPr>
          <a:xfrm>
            <a:off x="1457400" y="4703266"/>
            <a:ext cx="45388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578A79-FB07-4988-56A0-47BE1086E126}"/>
              </a:ext>
            </a:extLst>
          </p:cNvPr>
          <p:cNvCxnSpPr/>
          <p:nvPr/>
        </p:nvCxnSpPr>
        <p:spPr>
          <a:xfrm>
            <a:off x="1670996" y="3677455"/>
            <a:ext cx="2178185" cy="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450F32C-5690-66C9-AED6-D4584A85729F}"/>
              </a:ext>
            </a:extLst>
          </p:cNvPr>
          <p:cNvCxnSpPr>
            <a:cxnSpLocks/>
          </p:cNvCxnSpPr>
          <p:nvPr/>
        </p:nvCxnSpPr>
        <p:spPr>
          <a:xfrm>
            <a:off x="5303700" y="3678964"/>
            <a:ext cx="1303929" cy="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486104A-F455-EA03-9999-18B88FF414B3}"/>
              </a:ext>
            </a:extLst>
          </p:cNvPr>
          <p:cNvCxnSpPr>
            <a:cxnSpLocks/>
          </p:cNvCxnSpPr>
          <p:nvPr/>
        </p:nvCxnSpPr>
        <p:spPr>
          <a:xfrm>
            <a:off x="2462291" y="4904836"/>
            <a:ext cx="1280033" cy="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B54FD80-6719-14B6-2B0C-7949A0B031CB}"/>
              </a:ext>
            </a:extLst>
          </p:cNvPr>
          <p:cNvSpPr txBox="1"/>
          <p:nvPr/>
        </p:nvSpPr>
        <p:spPr>
          <a:xfrm>
            <a:off x="3867783" y="4731729"/>
            <a:ext cx="177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 Model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6C5BCF5-0C3B-9407-1023-835213D504FC}"/>
              </a:ext>
            </a:extLst>
          </p:cNvPr>
          <p:cNvSpPr txBox="1"/>
          <p:nvPr/>
        </p:nvSpPr>
        <p:spPr>
          <a:xfrm>
            <a:off x="511381" y="2875834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Dataset 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A55A13-92FA-091D-583E-4876B53A87DF}"/>
              </a:ext>
            </a:extLst>
          </p:cNvPr>
          <p:cNvSpPr txBox="1"/>
          <p:nvPr/>
        </p:nvSpPr>
        <p:spPr>
          <a:xfrm>
            <a:off x="1022014" y="4171530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Dataset D’</a:t>
            </a:r>
          </a:p>
        </p:txBody>
      </p:sp>
      <p:pic>
        <p:nvPicPr>
          <p:cNvPr id="4" name="Graphic 3" descr="Man outline">
            <a:extLst>
              <a:ext uri="{FF2B5EF4-FFF2-40B4-BE49-F238E27FC236}">
                <a16:creationId xmlns:a16="http://schemas.microsoft.com/office/drawing/2014/main" id="{A71D94A3-2882-9992-5D5B-808CC11CE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2697" y="5812657"/>
            <a:ext cx="914400" cy="914400"/>
          </a:xfrm>
          <a:prstGeom prst="rect">
            <a:avLst/>
          </a:prstGeom>
        </p:spPr>
      </p:pic>
      <p:pic>
        <p:nvPicPr>
          <p:cNvPr id="6" name="Graphic 5" descr="Group of women outline">
            <a:extLst>
              <a:ext uri="{FF2B5EF4-FFF2-40B4-BE49-F238E27FC236}">
                <a16:creationId xmlns:a16="http://schemas.microsoft.com/office/drawing/2014/main" id="{A5C173AD-D9B1-5219-A644-CAE3B8134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221" y="5841193"/>
            <a:ext cx="914400" cy="914400"/>
          </a:xfrm>
          <a:prstGeom prst="rect">
            <a:avLst/>
          </a:prstGeom>
        </p:spPr>
      </p:pic>
      <p:sp>
        <p:nvSpPr>
          <p:cNvPr id="7" name="Plus Sign 6">
            <a:extLst>
              <a:ext uri="{FF2B5EF4-FFF2-40B4-BE49-F238E27FC236}">
                <a16:creationId xmlns:a16="http://schemas.microsoft.com/office/drawing/2014/main" id="{6F09A21E-71A4-D3FA-504F-B430E85B0A3C}"/>
              </a:ext>
            </a:extLst>
          </p:cNvPr>
          <p:cNvSpPr/>
          <p:nvPr/>
        </p:nvSpPr>
        <p:spPr>
          <a:xfrm>
            <a:off x="1445757" y="6041369"/>
            <a:ext cx="45388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8692A0-F3A3-F1CC-3304-FB6CE758785A}"/>
              </a:ext>
            </a:extLst>
          </p:cNvPr>
          <p:cNvCxnSpPr>
            <a:cxnSpLocks/>
          </p:cNvCxnSpPr>
          <p:nvPr/>
        </p:nvCxnSpPr>
        <p:spPr>
          <a:xfrm>
            <a:off x="2450648" y="6242939"/>
            <a:ext cx="1280033" cy="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50769F1-0FD8-F415-DF97-643B0920E38C}"/>
              </a:ext>
            </a:extLst>
          </p:cNvPr>
          <p:cNvSpPr txBox="1"/>
          <p:nvPr/>
        </p:nvSpPr>
        <p:spPr>
          <a:xfrm>
            <a:off x="3844899" y="5974332"/>
            <a:ext cx="177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ML Model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585236-4866-1D67-209D-6CB5D2F04BB2}"/>
              </a:ext>
            </a:extLst>
          </p:cNvPr>
          <p:cNvSpPr txBox="1"/>
          <p:nvPr/>
        </p:nvSpPr>
        <p:spPr>
          <a:xfrm>
            <a:off x="1062194" y="5488609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Dataset D’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6A6616-A450-4D38-9731-677D0941A10B}"/>
              </a:ext>
            </a:extLst>
          </p:cNvPr>
          <p:cNvSpPr txBox="1"/>
          <p:nvPr/>
        </p:nvSpPr>
        <p:spPr>
          <a:xfrm>
            <a:off x="6607629" y="5948570"/>
            <a:ext cx="177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0.87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78631DF-FF1A-0713-15EB-28C96E75A18F}"/>
                  </a:ext>
                </a:extLst>
              </p:cNvPr>
              <p:cNvSpPr/>
              <p:nvPr/>
            </p:nvSpPr>
            <p:spPr>
              <a:xfrm>
                <a:off x="7649685" y="3851154"/>
                <a:ext cx="2183541" cy="697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0.62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=0.014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78631DF-FF1A-0713-15EB-28C96E75A1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685" y="3851154"/>
                <a:ext cx="2183541" cy="697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69B930-757D-31CA-3662-7BAD21869D3F}"/>
                  </a:ext>
                </a:extLst>
              </p:cNvPr>
              <p:cNvSpPr/>
              <p:nvPr/>
            </p:nvSpPr>
            <p:spPr>
              <a:xfrm>
                <a:off x="7616406" y="5215051"/>
                <a:ext cx="2183541" cy="82572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0.87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0.6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61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3769B930-757D-31CA-3662-7BAD21869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406" y="5215051"/>
                <a:ext cx="2183541" cy="82572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EE7998B-5717-7E58-9A1C-2169B8016C5B}"/>
              </a:ext>
            </a:extLst>
          </p:cNvPr>
          <p:cNvCxnSpPr>
            <a:cxnSpLocks/>
          </p:cNvCxnSpPr>
          <p:nvPr/>
        </p:nvCxnSpPr>
        <p:spPr>
          <a:xfrm>
            <a:off x="5176171" y="6170635"/>
            <a:ext cx="1303929" cy="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3BED59-36A9-1264-B2B8-06D06BE3F087}"/>
              </a:ext>
            </a:extLst>
          </p:cNvPr>
          <p:cNvCxnSpPr>
            <a:cxnSpLocks/>
          </p:cNvCxnSpPr>
          <p:nvPr/>
        </p:nvCxnSpPr>
        <p:spPr>
          <a:xfrm>
            <a:off x="5176172" y="4904836"/>
            <a:ext cx="1303929" cy="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A43DE4C-0813-083F-167D-F846569DB0EB}"/>
              </a:ext>
            </a:extLst>
          </p:cNvPr>
          <p:cNvSpPr txBox="1"/>
          <p:nvPr/>
        </p:nvSpPr>
        <p:spPr>
          <a:xfrm>
            <a:off x="10557705" y="3984236"/>
            <a:ext cx="1912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Privacy loss evaluation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4A9DD8BF-1A7B-CDBA-9B3E-D265B26E4123}"/>
              </a:ext>
            </a:extLst>
          </p:cNvPr>
          <p:cNvCxnSpPr>
            <a:cxnSpLocks/>
          </p:cNvCxnSpPr>
          <p:nvPr/>
        </p:nvCxnSpPr>
        <p:spPr>
          <a:xfrm>
            <a:off x="6933384" y="3921065"/>
            <a:ext cx="765247" cy="2917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55D5E09-CAC9-21F9-104C-0128FC5F1439}"/>
              </a:ext>
            </a:extLst>
          </p:cNvPr>
          <p:cNvCxnSpPr>
            <a:cxnSpLocks/>
          </p:cNvCxnSpPr>
          <p:nvPr/>
        </p:nvCxnSpPr>
        <p:spPr>
          <a:xfrm flipV="1">
            <a:off x="7084727" y="4399885"/>
            <a:ext cx="567384" cy="316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D8C03F7-B22A-5576-1C47-C3DC3C06E01B}"/>
              </a:ext>
            </a:extLst>
          </p:cNvPr>
          <p:cNvCxnSpPr/>
          <p:nvPr/>
        </p:nvCxnSpPr>
        <p:spPr>
          <a:xfrm>
            <a:off x="7084727" y="5106071"/>
            <a:ext cx="613904" cy="3825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D7CDE20F-1B07-FA0A-29C2-A19107A0B397}"/>
              </a:ext>
            </a:extLst>
          </p:cNvPr>
          <p:cNvCxnSpPr/>
          <p:nvPr/>
        </p:nvCxnSpPr>
        <p:spPr>
          <a:xfrm flipV="1">
            <a:off x="7257659" y="5797911"/>
            <a:ext cx="473668" cy="337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A0183EE8-93F9-D87B-A81C-1F912257268D}"/>
              </a:ext>
            </a:extLst>
          </p:cNvPr>
          <p:cNvSpPr txBox="1"/>
          <p:nvPr/>
        </p:nvSpPr>
        <p:spPr>
          <a:xfrm>
            <a:off x="7266558" y="4760472"/>
            <a:ext cx="274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Less privacy loss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904F652-DCCA-C322-FACD-F530F0E1BC24}"/>
              </a:ext>
            </a:extLst>
          </p:cNvPr>
          <p:cNvSpPr txBox="1"/>
          <p:nvPr/>
        </p:nvSpPr>
        <p:spPr>
          <a:xfrm>
            <a:off x="7542336" y="6030312"/>
            <a:ext cx="274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More privacy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303D483-D757-5452-A547-CF04C3B142B3}"/>
                  </a:ext>
                </a:extLst>
              </p:cNvPr>
              <p:cNvSpPr/>
              <p:nvPr/>
            </p:nvSpPr>
            <p:spPr>
              <a:xfrm>
                <a:off x="9578419" y="4712815"/>
                <a:ext cx="2985658" cy="697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303D483-D757-5452-A547-CF04C3B14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419" y="4712815"/>
                <a:ext cx="2985658" cy="6971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05A7677-E074-F02B-4FE9-E14534C26453}"/>
              </a:ext>
            </a:extLst>
          </p:cNvPr>
          <p:cNvCxnSpPr>
            <a:cxnSpLocks/>
          </p:cNvCxnSpPr>
          <p:nvPr/>
        </p:nvCxnSpPr>
        <p:spPr>
          <a:xfrm flipH="1" flipV="1">
            <a:off x="9781790" y="4356196"/>
            <a:ext cx="710799" cy="4042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E386826-810B-A272-9C1A-C7709E431AB4}"/>
              </a:ext>
            </a:extLst>
          </p:cNvPr>
          <p:cNvCxnSpPr>
            <a:cxnSpLocks/>
          </p:cNvCxnSpPr>
          <p:nvPr/>
        </p:nvCxnSpPr>
        <p:spPr>
          <a:xfrm flipH="1">
            <a:off x="9717783" y="5359485"/>
            <a:ext cx="817965" cy="3130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Slide Number Placeholder 78">
            <a:extLst>
              <a:ext uri="{FF2B5EF4-FFF2-40B4-BE49-F238E27FC236}">
                <a16:creationId xmlns:a16="http://schemas.microsoft.com/office/drawing/2014/main" id="{FBF9EA1C-C150-DCFD-A59C-E8F44BB3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7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32847-C2F2-ACED-A517-BCA51E4A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Differential Privacy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771FF8-4F3B-E191-7FC8-0D79E3BAA451}"/>
                  </a:ext>
                </a:extLst>
              </p:cNvPr>
              <p:cNvSpPr/>
              <p:nvPr/>
            </p:nvSpPr>
            <p:spPr>
              <a:xfrm>
                <a:off x="1266434" y="1419658"/>
                <a:ext cx="5892143" cy="14843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0771FF8-4F3B-E191-7FC8-0D79E3BAA4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34" y="1419658"/>
                <a:ext cx="5892143" cy="14843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6AE5366-72C6-F8C3-CB13-3713C281E894}"/>
                  </a:ext>
                </a:extLst>
              </p:cNvPr>
              <p:cNvSpPr/>
              <p:nvPr/>
            </p:nvSpPr>
            <p:spPr>
              <a:xfrm>
                <a:off x="5725886" y="2750849"/>
                <a:ext cx="7473176" cy="697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0" dirty="0">
                    <a:solidFill>
                      <a:schemeClr val="tx1"/>
                    </a:solidFill>
                  </a:rPr>
                  <a:t>The </a:t>
                </a:r>
                <a:r>
                  <a:rPr lang="en-US" sz="2800" dirty="0">
                    <a:solidFill>
                      <a:schemeClr val="tx1"/>
                    </a:solidFill>
                  </a:rPr>
                  <a:t>model </a:t>
                </a:r>
                <a:r>
                  <a:rPr lang="en-US" sz="2800" b="0" dirty="0">
                    <a:solidFill>
                      <a:schemeClr val="tx1"/>
                    </a:solidFill>
                  </a:rPr>
                  <a:t>M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 differentially private </a:t>
                </a: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6AE5366-72C6-F8C3-CB13-3713C281E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86" y="2750849"/>
                <a:ext cx="7473176" cy="697165"/>
              </a:xfrm>
              <a:prstGeom prst="rect">
                <a:avLst/>
              </a:prstGeom>
              <a:blipFill>
                <a:blip r:embed="rId3"/>
                <a:stretch>
                  <a:fillRect l="-1631" b="-121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856A1EF-381A-348F-7B49-2D734C5F84E5}"/>
                  </a:ext>
                </a:extLst>
              </p:cNvPr>
              <p:cNvSpPr/>
              <p:nvPr/>
            </p:nvSpPr>
            <p:spPr>
              <a:xfrm>
                <a:off x="1266434" y="4520098"/>
                <a:ext cx="6560633" cy="6971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856A1EF-381A-348F-7B49-2D734C5F8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34" y="4520098"/>
                <a:ext cx="6560633" cy="6971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7733FAE4-91FF-5D31-A125-6916F858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17</a:t>
            </a:fld>
            <a:endParaRPr lang="en-US"/>
          </a:p>
        </p:txBody>
      </p:sp>
      <p:sp>
        <p:nvSpPr>
          <p:cNvPr id="39" name="Arrow: Left-Right 38">
            <a:extLst>
              <a:ext uri="{FF2B5EF4-FFF2-40B4-BE49-F238E27FC236}">
                <a16:creationId xmlns:a16="http://schemas.microsoft.com/office/drawing/2014/main" id="{F6F524DD-9655-D9AC-B881-DCAF5348F93D}"/>
              </a:ext>
            </a:extLst>
          </p:cNvPr>
          <p:cNvSpPr/>
          <p:nvPr/>
        </p:nvSpPr>
        <p:spPr>
          <a:xfrm rot="5400000">
            <a:off x="2434000" y="3457959"/>
            <a:ext cx="1370695" cy="3628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4260F8-7919-6069-A1F7-C51C507B0F76}"/>
              </a:ext>
            </a:extLst>
          </p:cNvPr>
          <p:cNvSpPr txBox="1"/>
          <p:nvPr/>
        </p:nvSpPr>
        <p:spPr>
          <a:xfrm>
            <a:off x="7840183" y="1419658"/>
            <a:ext cx="240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Privacy budget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4CD6897-D658-5BF1-F1F0-994128EDE5A6}"/>
              </a:ext>
            </a:extLst>
          </p:cNvPr>
          <p:cNvCxnSpPr>
            <a:cxnSpLocks/>
          </p:cNvCxnSpPr>
          <p:nvPr/>
        </p:nvCxnSpPr>
        <p:spPr>
          <a:xfrm flipH="1">
            <a:off x="6846849" y="1806498"/>
            <a:ext cx="993334" cy="321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0D5678BE-4050-9537-8B45-3B2D7EC6B1D2}"/>
              </a:ext>
            </a:extLst>
          </p:cNvPr>
          <p:cNvSpPr txBox="1"/>
          <p:nvPr/>
        </p:nvSpPr>
        <p:spPr>
          <a:xfrm>
            <a:off x="5062654" y="5707214"/>
            <a:ext cx="3807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Formal definition 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9100549-BCAA-EF90-22A0-29CFE46400ED}"/>
              </a:ext>
            </a:extLst>
          </p:cNvPr>
          <p:cNvCxnSpPr/>
          <p:nvPr/>
        </p:nvCxnSpPr>
        <p:spPr>
          <a:xfrm flipH="1" flipV="1">
            <a:off x="5486401" y="5438343"/>
            <a:ext cx="478971" cy="3671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73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0330-F5AA-EEAF-8B09-21E26B45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Motivation &amp; Problem Description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F2AD91-EB92-A560-7036-4176DB9C7E9C}"/>
              </a:ext>
            </a:extLst>
          </p:cNvPr>
          <p:cNvSpPr/>
          <p:nvPr/>
        </p:nvSpPr>
        <p:spPr>
          <a:xfrm>
            <a:off x="7755754" y="2543998"/>
            <a:ext cx="1626048" cy="397061"/>
          </a:xfrm>
          <a:prstGeom prst="rect">
            <a:avLst/>
          </a:prstGeom>
          <a:noFill/>
          <a:ln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Update global gradient  </a:t>
            </a:r>
            <a:endParaRPr lang="en-US" sz="1000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31FE3FFF-5756-C12D-0A56-9695FEE745E9}"/>
              </a:ext>
            </a:extLst>
          </p:cNvPr>
          <p:cNvSpPr/>
          <p:nvPr/>
        </p:nvSpPr>
        <p:spPr>
          <a:xfrm>
            <a:off x="6793619" y="4284732"/>
            <a:ext cx="425932" cy="59032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52BA28-63A6-A7B8-D5B9-388937ADE286}"/>
              </a:ext>
            </a:extLst>
          </p:cNvPr>
          <p:cNvCxnSpPr>
            <a:cxnSpLocks/>
          </p:cNvCxnSpPr>
          <p:nvPr/>
        </p:nvCxnSpPr>
        <p:spPr>
          <a:xfrm>
            <a:off x="6805687" y="4257224"/>
            <a:ext cx="42481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737FE3-BFDD-2672-ACC3-6C6219E3A3DE}"/>
              </a:ext>
            </a:extLst>
          </p:cNvPr>
          <p:cNvCxnSpPr>
            <a:cxnSpLocks/>
          </p:cNvCxnSpPr>
          <p:nvPr/>
        </p:nvCxnSpPr>
        <p:spPr>
          <a:xfrm>
            <a:off x="6796192" y="4765654"/>
            <a:ext cx="42344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AE1E519D-40A1-D82E-2FDD-E5FCF1DA8496}"/>
              </a:ext>
            </a:extLst>
          </p:cNvPr>
          <p:cNvSpPr/>
          <p:nvPr/>
        </p:nvSpPr>
        <p:spPr>
          <a:xfrm>
            <a:off x="6961320" y="4782913"/>
            <a:ext cx="101456" cy="51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B43757AC-8ADE-417F-8EB3-AF77108F82CA}"/>
              </a:ext>
            </a:extLst>
          </p:cNvPr>
          <p:cNvSpPr/>
          <p:nvPr/>
        </p:nvSpPr>
        <p:spPr>
          <a:xfrm>
            <a:off x="9927157" y="4294182"/>
            <a:ext cx="425932" cy="59032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EE1969-E0B1-1E29-4D43-28B683135BD4}"/>
              </a:ext>
            </a:extLst>
          </p:cNvPr>
          <p:cNvCxnSpPr>
            <a:cxnSpLocks/>
          </p:cNvCxnSpPr>
          <p:nvPr/>
        </p:nvCxnSpPr>
        <p:spPr>
          <a:xfrm>
            <a:off x="9939225" y="4266674"/>
            <a:ext cx="42481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A73E91-43BA-81D4-8D42-053DCF520C20}"/>
              </a:ext>
            </a:extLst>
          </p:cNvPr>
          <p:cNvCxnSpPr>
            <a:cxnSpLocks/>
          </p:cNvCxnSpPr>
          <p:nvPr/>
        </p:nvCxnSpPr>
        <p:spPr>
          <a:xfrm>
            <a:off x="9929730" y="4775104"/>
            <a:ext cx="42344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80505857-FEC5-B44F-0E38-A12DD6F1802A}"/>
              </a:ext>
            </a:extLst>
          </p:cNvPr>
          <p:cNvSpPr/>
          <p:nvPr/>
        </p:nvSpPr>
        <p:spPr>
          <a:xfrm>
            <a:off x="10094858" y="4792363"/>
            <a:ext cx="101456" cy="51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E76F6-135E-256A-B67D-08D0898A76BB}"/>
              </a:ext>
            </a:extLst>
          </p:cNvPr>
          <p:cNvSpPr txBox="1"/>
          <p:nvPr/>
        </p:nvSpPr>
        <p:spPr>
          <a:xfrm>
            <a:off x="4739553" y="5156893"/>
            <a:ext cx="96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C3551F24-17F1-3F03-82F9-77A3E8A6EECB}"/>
              </a:ext>
            </a:extLst>
          </p:cNvPr>
          <p:cNvSpPr/>
          <p:nvPr/>
        </p:nvSpPr>
        <p:spPr>
          <a:xfrm>
            <a:off x="8233379" y="3465520"/>
            <a:ext cx="156490" cy="3758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Up 14">
            <a:extLst>
              <a:ext uri="{FF2B5EF4-FFF2-40B4-BE49-F238E27FC236}">
                <a16:creationId xmlns:a16="http://schemas.microsoft.com/office/drawing/2014/main" id="{41577B04-BC83-5DEC-F37E-AC22205C95E8}"/>
              </a:ext>
            </a:extLst>
          </p:cNvPr>
          <p:cNvSpPr/>
          <p:nvPr/>
        </p:nvSpPr>
        <p:spPr>
          <a:xfrm rot="10800000">
            <a:off x="8668834" y="3477175"/>
            <a:ext cx="156490" cy="3758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Man outline">
            <a:extLst>
              <a:ext uri="{FF2B5EF4-FFF2-40B4-BE49-F238E27FC236}">
                <a16:creationId xmlns:a16="http://schemas.microsoft.com/office/drawing/2014/main" id="{37B78A0E-EEDF-1755-934D-BA2E97B05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8845" y="4447067"/>
            <a:ext cx="620382" cy="620382"/>
          </a:xfrm>
          <a:prstGeom prst="rect">
            <a:avLst/>
          </a:prstGeom>
        </p:spPr>
      </p:pic>
      <p:pic>
        <p:nvPicPr>
          <p:cNvPr id="17" name="Graphic 16" descr="Man outline">
            <a:extLst>
              <a:ext uri="{FF2B5EF4-FFF2-40B4-BE49-F238E27FC236}">
                <a16:creationId xmlns:a16="http://schemas.microsoft.com/office/drawing/2014/main" id="{3A30CB5D-10F2-C823-AA29-740A67C08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9032" y="4420477"/>
            <a:ext cx="620382" cy="620382"/>
          </a:xfrm>
          <a:prstGeom prst="rect">
            <a:avLst/>
          </a:prstGeom>
        </p:spPr>
      </p:pic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2B5569F9-4BAB-75BA-943E-9CCC46B605C3}"/>
              </a:ext>
            </a:extLst>
          </p:cNvPr>
          <p:cNvSpPr/>
          <p:nvPr/>
        </p:nvSpPr>
        <p:spPr>
          <a:xfrm>
            <a:off x="5196598" y="4289457"/>
            <a:ext cx="425932" cy="59032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00"/>
              </a:highligh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6DA7C37-BAEE-50F0-D1DF-42759272F4AA}"/>
              </a:ext>
            </a:extLst>
          </p:cNvPr>
          <p:cNvCxnSpPr>
            <a:cxnSpLocks/>
          </p:cNvCxnSpPr>
          <p:nvPr/>
        </p:nvCxnSpPr>
        <p:spPr>
          <a:xfrm>
            <a:off x="5208666" y="4261949"/>
            <a:ext cx="424811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A50622-8478-1D68-0A45-6A0AAE6E4BF6}"/>
              </a:ext>
            </a:extLst>
          </p:cNvPr>
          <p:cNvCxnSpPr>
            <a:cxnSpLocks/>
          </p:cNvCxnSpPr>
          <p:nvPr/>
        </p:nvCxnSpPr>
        <p:spPr>
          <a:xfrm>
            <a:off x="5199171" y="4770379"/>
            <a:ext cx="423442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358480D6-A675-609F-B3D6-C1B6B8FDD508}"/>
              </a:ext>
            </a:extLst>
          </p:cNvPr>
          <p:cNvSpPr/>
          <p:nvPr/>
        </p:nvSpPr>
        <p:spPr>
          <a:xfrm>
            <a:off x="5364299" y="4787638"/>
            <a:ext cx="101456" cy="5104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Man outline">
            <a:extLst>
              <a:ext uri="{FF2B5EF4-FFF2-40B4-BE49-F238E27FC236}">
                <a16:creationId xmlns:a16="http://schemas.microsoft.com/office/drawing/2014/main" id="{1823A5E1-3C78-BBB6-13C5-9ED0EA178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1824" y="4451792"/>
            <a:ext cx="620382" cy="6203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256F17C-7503-C360-F574-E496A4E0FBA6}"/>
              </a:ext>
            </a:extLst>
          </p:cNvPr>
          <p:cNvSpPr txBox="1"/>
          <p:nvPr/>
        </p:nvSpPr>
        <p:spPr>
          <a:xfrm>
            <a:off x="6415001" y="5135258"/>
            <a:ext cx="906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5A9DC0-5ACC-FFCD-B511-CA53DC45B268}"/>
              </a:ext>
            </a:extLst>
          </p:cNvPr>
          <p:cNvSpPr txBox="1"/>
          <p:nvPr/>
        </p:nvSpPr>
        <p:spPr>
          <a:xfrm>
            <a:off x="9648331" y="5110464"/>
            <a:ext cx="965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7AD7BB-8960-B58C-22FD-0526A3F21CCB}"/>
              </a:ext>
            </a:extLst>
          </p:cNvPr>
          <p:cNvSpPr txBox="1"/>
          <p:nvPr/>
        </p:nvSpPr>
        <p:spPr>
          <a:xfrm>
            <a:off x="9120681" y="5067009"/>
            <a:ext cx="46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0A93EA-BF4D-7A7C-30C2-8E633493AFF9}"/>
              </a:ext>
            </a:extLst>
          </p:cNvPr>
          <p:cNvSpPr/>
          <p:nvPr/>
        </p:nvSpPr>
        <p:spPr>
          <a:xfrm>
            <a:off x="9022557" y="3582405"/>
            <a:ext cx="1313791" cy="341509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Global gradient</a:t>
            </a:r>
            <a:endParaRPr lang="en-US" sz="1200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BD7DE3F-4F6D-3795-8133-7B7E222265FB}"/>
              </a:ext>
            </a:extLst>
          </p:cNvPr>
          <p:cNvSpPr/>
          <p:nvPr/>
        </p:nvSpPr>
        <p:spPr>
          <a:xfrm>
            <a:off x="9022557" y="3246390"/>
            <a:ext cx="1313791" cy="32126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92D56B-E167-F6C2-EFF1-61B161F8FD77}"/>
              </a:ext>
            </a:extLst>
          </p:cNvPr>
          <p:cNvSpPr/>
          <p:nvPr/>
        </p:nvSpPr>
        <p:spPr>
          <a:xfrm>
            <a:off x="6703074" y="3136962"/>
            <a:ext cx="1313791" cy="32126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AF1DCA7-A3AD-C163-89A2-79F7B310D407}"/>
              </a:ext>
            </a:extLst>
          </p:cNvPr>
          <p:cNvSpPr/>
          <p:nvPr/>
        </p:nvSpPr>
        <p:spPr>
          <a:xfrm>
            <a:off x="7904727" y="2222731"/>
            <a:ext cx="1313791" cy="32126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4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D47CF653-6BDD-3344-7AC0-F1E8E3500AD0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54411" y="3722783"/>
            <a:ext cx="2090005" cy="526559"/>
          </a:xfrm>
          <a:prstGeom prst="bentConnector4">
            <a:avLst>
              <a:gd name="adj1" fmla="val -751"/>
              <a:gd name="adj2" fmla="val 147549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37587450-6E0C-A759-7DF0-A2CA3FA5D1F3}"/>
              </a:ext>
            </a:extLst>
          </p:cNvPr>
          <p:cNvSpPr/>
          <p:nvPr/>
        </p:nvSpPr>
        <p:spPr>
          <a:xfrm>
            <a:off x="6683422" y="3451696"/>
            <a:ext cx="1351778" cy="453207"/>
          </a:xfrm>
          <a:prstGeom prst="rect">
            <a:avLst/>
          </a:prstGeom>
          <a:solidFill>
            <a:schemeClr val="tx1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Helvetica" panose="020B0604020202020204" pitchFamily="34" charset="0"/>
              </a:rPr>
              <a:t>Noisy</a:t>
            </a:r>
            <a:r>
              <a:rPr lang="en-US" sz="1200" b="1" dirty="0">
                <a:solidFill>
                  <a:schemeClr val="bg1"/>
                </a:solidFill>
                <a:latin typeface="Helvetica" panose="020B0604020202020204" pitchFamily="34" charset="0"/>
              </a:rPr>
              <a:t> L</a:t>
            </a:r>
            <a:r>
              <a:rPr lang="en-US" sz="1200" b="1" i="0" dirty="0">
                <a:solidFill>
                  <a:schemeClr val="bg1"/>
                </a:solidFill>
                <a:effectLst/>
                <a:latin typeface="Helvetica" panose="020B0604020202020204" pitchFamily="34" charset="0"/>
              </a:rPr>
              <a:t>ocal gradients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077995F-A41D-EB97-68D0-4AFEA164D098}"/>
              </a:ext>
            </a:extLst>
          </p:cNvPr>
          <p:cNvSpPr txBox="1"/>
          <p:nvPr/>
        </p:nvSpPr>
        <p:spPr>
          <a:xfrm>
            <a:off x="1568646" y="5904712"/>
            <a:ext cx="10950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Privacy leaks over iterations. It goes from </a:t>
            </a:r>
            <a:r>
              <a:rPr lang="el-GR" sz="2400" dirty="0"/>
              <a:t>ε</a:t>
            </a:r>
            <a:r>
              <a:rPr lang="en-US" sz="2400" dirty="0"/>
              <a:t> to n x </a:t>
            </a:r>
            <a:r>
              <a:rPr lang="el-GR" sz="2400" dirty="0"/>
              <a:t>ε</a:t>
            </a:r>
            <a:r>
              <a:rPr lang="en-US" sz="2400" dirty="0"/>
              <a:t> after n iteration.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D5B8D6-AE72-6D49-C50A-2B683DE93EB6}"/>
              </a:ext>
            </a:extLst>
          </p:cNvPr>
          <p:cNvSpPr txBox="1"/>
          <p:nvPr/>
        </p:nvSpPr>
        <p:spPr>
          <a:xfrm>
            <a:off x="380757" y="2026261"/>
            <a:ext cx="5568874" cy="1200329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In 2022, researchers were able to recover the training dataset even if the gradient was protected using DP.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3910D57-E93E-0A81-2EB8-40CD33E48816}"/>
              </a:ext>
            </a:extLst>
          </p:cNvPr>
          <p:cNvCxnSpPr>
            <a:cxnSpLocks/>
          </p:cNvCxnSpPr>
          <p:nvPr/>
        </p:nvCxnSpPr>
        <p:spPr>
          <a:xfrm>
            <a:off x="5949631" y="2802495"/>
            <a:ext cx="753443" cy="46481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0EEF4055-9443-0630-F39D-C7A92C53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18</a:t>
            </a:fld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C67E95-0676-EE6E-7BCC-616528043D2B}"/>
              </a:ext>
            </a:extLst>
          </p:cNvPr>
          <p:cNvSpPr/>
          <p:nvPr/>
        </p:nvSpPr>
        <p:spPr>
          <a:xfrm>
            <a:off x="4648200" y="4127193"/>
            <a:ext cx="5988636" cy="1381296"/>
          </a:xfrm>
          <a:prstGeom prst="rect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4E74E83-E8CB-D8A0-F50D-F84EF81B04F0}"/>
              </a:ext>
            </a:extLst>
          </p:cNvPr>
          <p:cNvSpPr/>
          <p:nvPr/>
        </p:nvSpPr>
        <p:spPr>
          <a:xfrm>
            <a:off x="7707676" y="4342336"/>
            <a:ext cx="1420581" cy="274115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Training step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D0CC43-ED1A-3D04-A5C4-DEBC6A061BCA}"/>
              </a:ext>
            </a:extLst>
          </p:cNvPr>
          <p:cNvSpPr/>
          <p:nvPr/>
        </p:nvSpPr>
        <p:spPr>
          <a:xfrm>
            <a:off x="7654570" y="4629273"/>
            <a:ext cx="1500016" cy="602829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Each client trains the model on the local dataset</a:t>
            </a:r>
            <a:endParaRPr lang="en-US" sz="1200" dirty="0"/>
          </a:p>
        </p:txBody>
      </p:sp>
      <p:pic>
        <p:nvPicPr>
          <p:cNvPr id="59" name="Content Placeholder 6" descr="Cloud outline">
            <a:extLst>
              <a:ext uri="{FF2B5EF4-FFF2-40B4-BE49-F238E27FC236}">
                <a16:creationId xmlns:a16="http://schemas.microsoft.com/office/drawing/2014/main" id="{776AE668-1C7E-D364-BD21-A9E67B86D0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2958" y="1368142"/>
            <a:ext cx="3506455" cy="227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8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80C7-B19B-A409-2D2B-910E39D2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A1BA-AF49-34FE-E55C-E4AADF65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518"/>
            <a:ext cx="10515600" cy="4652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Federated Learning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Problem Description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dirty="0"/>
              <a:t>Proposed Solution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Summary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F9DE8-29DA-921F-1148-21E4FB35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24ED7-EE33-A60D-0220-8A22FF17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US" b="0" i="0" dirty="0" err="1">
                <a:solidFill>
                  <a:srgbClr val="040C28"/>
                </a:solidFill>
                <a:effectLst/>
                <a:latin typeface="Google Sans"/>
              </a:rPr>
              <a:t>Biosketch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D617B-3D69-4A2F-3948-B482A01DB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Ph.D. in computer science in 2017.</a:t>
            </a:r>
          </a:p>
          <a:p>
            <a:pPr>
              <a:spcAft>
                <a:spcPts val="1200"/>
              </a:spcAft>
            </a:pPr>
            <a:r>
              <a:rPr lang="en-US" dirty="0"/>
              <a:t>Assistant researcher at </a:t>
            </a:r>
            <a:r>
              <a:rPr lang="en-US" dirty="0" err="1"/>
              <a:t>Alfaisal</a:t>
            </a:r>
            <a:r>
              <a:rPr lang="en-US" dirty="0"/>
              <a:t> University (remotely).</a:t>
            </a:r>
          </a:p>
          <a:p>
            <a:pPr>
              <a:spcAft>
                <a:spcPts val="1200"/>
              </a:spcAft>
            </a:pPr>
            <a:r>
              <a:rPr lang="en-US" dirty="0"/>
              <a:t>Technical Project Manager at Carta Worldwide (Payment System).</a:t>
            </a:r>
          </a:p>
          <a:p>
            <a:pPr>
              <a:spcAft>
                <a:spcPts val="1200"/>
              </a:spcAft>
            </a:pPr>
            <a:r>
              <a:rPr lang="en-US" dirty="0"/>
              <a:t>Postdoctoral fellow at the University of Houston.</a:t>
            </a:r>
          </a:p>
          <a:p>
            <a:pPr>
              <a:spcAft>
                <a:spcPts val="1200"/>
              </a:spcAft>
            </a:pPr>
            <a:r>
              <a:rPr lang="en-US" dirty="0"/>
              <a:t>Postdoctoral fellow and Adjunct Faculty at the University of Dayton.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7BE04-C828-9FE7-895A-4F5D3B322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88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0330-F5AA-EEAF-8B09-21E26B45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8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Proposed 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F26E-900A-5817-AA89-3188D62A7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91" y="1217114"/>
            <a:ext cx="9784437" cy="442377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7CA66-B4A1-7D0C-ECFF-A3336D37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14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B0FE-2606-60CD-57BF-591103F9E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r>
              <a:rPr lang="en-US" dirty="0"/>
              <a:t>We proposed a new dimensionality reduction method based on Hensel’s compression.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Reduce a dataset’s dimension without losing information.</a:t>
            </a:r>
          </a:p>
          <a:p>
            <a:endParaRPr lang="en-US" dirty="0"/>
          </a:p>
          <a:p>
            <a:r>
              <a:rPr lang="en-US" dirty="0"/>
              <a:t>Hensel’s Lemma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41A68E-A71A-9FBE-131F-FE45B5B9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0"/>
            <a:ext cx="11386457" cy="1325563"/>
          </a:xfrm>
        </p:spPr>
        <p:txBody>
          <a:bodyPr/>
          <a:lstStyle/>
          <a:p>
            <a:pPr algn="ctr"/>
            <a:r>
              <a:rPr lang="en-US" b="1" dirty="0"/>
              <a:t>Layer 1. </a:t>
            </a:r>
            <a:r>
              <a:rPr lang="en-US" sz="3600" b="1" dirty="0"/>
              <a:t>Hensel’s Compression-Based Dimensionality Reduction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A23CB0-EBBB-EEC1-6E18-F56797997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95" y="4609619"/>
            <a:ext cx="8994979" cy="103510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87D3A-776C-C4B7-ADFF-7CE30C608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90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EB0FE-2606-60CD-57BF-591103F9E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851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F41A68E-A71A-9FBE-131F-FE45B5B9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" y="0"/>
            <a:ext cx="11386457" cy="1325563"/>
          </a:xfrm>
        </p:spPr>
        <p:txBody>
          <a:bodyPr/>
          <a:lstStyle/>
          <a:p>
            <a:pPr algn="ctr"/>
            <a:r>
              <a:rPr lang="en-US" b="1" dirty="0"/>
              <a:t>Layer 1. </a:t>
            </a:r>
            <a:r>
              <a:rPr lang="en-US" sz="3600" b="1" dirty="0"/>
              <a:t>Hensel’s Compression-Based Dimensionality Reduction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EAF40-654D-431C-AFE1-602FB1C79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513" y="1538997"/>
            <a:ext cx="9215357" cy="3581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0FBB732-3501-63CB-7C60-9AC76A05F208}"/>
              </a:ext>
            </a:extLst>
          </p:cNvPr>
          <p:cNvSpPr txBox="1"/>
          <p:nvPr/>
        </p:nvSpPr>
        <p:spPr>
          <a:xfrm>
            <a:off x="1480457" y="5467350"/>
            <a:ext cx="9873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 of reducing the dimension of a matrix using Hensel’s compression.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AC5057-35EF-33C9-201D-AF5905724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01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AE04-F601-5C39-4A01-883DF010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Layer 2. </a:t>
            </a:r>
            <a:r>
              <a:rPr lang="en-US" sz="4400" b="1" dirty="0"/>
              <a:t>Differential Privacy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BF6BC-1D96-26D9-1018-96FBF1C86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44" y="1343818"/>
            <a:ext cx="8382000" cy="38343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51709-0148-52D2-7B33-5BEBE9378F1A}"/>
              </a:ext>
            </a:extLst>
          </p:cNvPr>
          <p:cNvSpPr txBox="1"/>
          <p:nvPr/>
        </p:nvSpPr>
        <p:spPr>
          <a:xfrm>
            <a:off x="2002970" y="5740401"/>
            <a:ext cx="923108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Apply DP once on the compressed dataset resulting from the first layer.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A860696D-35F1-2017-FFB8-3DB069BE527B}"/>
              </a:ext>
            </a:extLst>
          </p:cNvPr>
          <p:cNvCxnSpPr>
            <a:stCxn id="5" idx="1"/>
          </p:cNvCxnSpPr>
          <p:nvPr/>
        </p:nvCxnSpPr>
        <p:spPr>
          <a:xfrm rot="10800000" flipH="1">
            <a:off x="2002970" y="3429000"/>
            <a:ext cx="740230" cy="2542234"/>
          </a:xfrm>
          <a:prstGeom prst="bentConnector4">
            <a:avLst>
              <a:gd name="adj1" fmla="val -30882"/>
              <a:gd name="adj2" fmla="val 99928"/>
            </a:avLst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6B93EF7-2DF3-6617-18FA-39CAE8352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80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9C41-E2C9-11BB-D840-705F87A6F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Experiments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26865-29D9-98FC-7B45-7268CEE3B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585" y="1572562"/>
            <a:ext cx="10960830" cy="343514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791C9-C0E8-0294-6D66-C174DE0C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E9774-737B-2509-D9F6-4222E1578EAA}"/>
              </a:ext>
            </a:extLst>
          </p:cNvPr>
          <p:cNvSpPr txBox="1"/>
          <p:nvPr/>
        </p:nvSpPr>
        <p:spPr>
          <a:xfrm>
            <a:off x="3352800" y="5254707"/>
            <a:ext cx="927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Developed deep learning model</a:t>
            </a:r>
          </a:p>
        </p:txBody>
      </p:sp>
    </p:spTree>
    <p:extLst>
      <p:ext uri="{BB962C8B-B14F-4D97-AF65-F5344CB8AC3E}">
        <p14:creationId xmlns:p14="http://schemas.microsoft.com/office/powerpoint/2010/main" val="1782925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7D3731-B7B8-2B9F-6C91-4D3AAF584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1" y="998992"/>
            <a:ext cx="9405258" cy="47065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1776DE-B6A0-9C08-F91F-CD10CA91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Experiments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3FC47-8FA0-4841-4D65-DD43151E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0D5C31-8C6C-133D-0622-C99149BC8B71}"/>
              </a:ext>
            </a:extLst>
          </p:cNvPr>
          <p:cNvSpPr txBox="1"/>
          <p:nvPr/>
        </p:nvSpPr>
        <p:spPr>
          <a:xfrm>
            <a:off x="4147458" y="5880431"/>
            <a:ext cx="927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Experiments scenarios</a:t>
            </a:r>
          </a:p>
        </p:txBody>
      </p:sp>
    </p:spTree>
    <p:extLst>
      <p:ext uri="{BB962C8B-B14F-4D97-AF65-F5344CB8AC3E}">
        <p14:creationId xmlns:p14="http://schemas.microsoft.com/office/powerpoint/2010/main" val="4165164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6E31-ADA4-36B8-B2B2-CDDA25F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Experimental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8B9CB1-C5D5-0867-6578-DFA44BAEF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657" y="1063782"/>
            <a:ext cx="6030686" cy="473043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C1E7-8C3B-5B4A-8F9E-FD030A12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93EE2-B1CA-2D5F-3561-1F1CCC6E060C}"/>
              </a:ext>
            </a:extLst>
          </p:cNvPr>
          <p:cNvSpPr txBox="1"/>
          <p:nvPr/>
        </p:nvSpPr>
        <p:spPr>
          <a:xfrm>
            <a:off x="1828800" y="5794218"/>
            <a:ext cx="12333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Scenario 1: Evaluating the impact of DP on accuracy.</a:t>
            </a:r>
          </a:p>
        </p:txBody>
      </p:sp>
    </p:spTree>
    <p:extLst>
      <p:ext uri="{BB962C8B-B14F-4D97-AF65-F5344CB8AC3E}">
        <p14:creationId xmlns:p14="http://schemas.microsoft.com/office/powerpoint/2010/main" val="298609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6E31-ADA4-36B8-B2B2-CDDA25F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Experimental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C20EA-DD43-DF7C-1B2F-01694B2E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48" y="1339790"/>
            <a:ext cx="5585493" cy="4178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F7235-B13C-8B7F-46B1-8F7661E72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9790"/>
            <a:ext cx="5496730" cy="412483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F4EDA2-3AC1-2F70-7221-7288A371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CA2CE1-E2A0-AA45-BF48-BCBEEA7A2D84}"/>
              </a:ext>
            </a:extLst>
          </p:cNvPr>
          <p:cNvSpPr txBox="1"/>
          <p:nvPr/>
        </p:nvSpPr>
        <p:spPr>
          <a:xfrm>
            <a:off x="537752" y="5402243"/>
            <a:ext cx="543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Scenario 2: Impact of DP and dimensionality reduction to 14∗14.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AF8FE-4114-CAB6-6687-2084818693CB}"/>
              </a:ext>
            </a:extLst>
          </p:cNvPr>
          <p:cNvSpPr txBox="1"/>
          <p:nvPr/>
        </p:nvSpPr>
        <p:spPr>
          <a:xfrm>
            <a:off x="6795899" y="5478856"/>
            <a:ext cx="5901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Scenario 3: Impact of DP and dimensionality reduction to 7∗7.</a:t>
            </a:r>
          </a:p>
        </p:txBody>
      </p:sp>
    </p:spTree>
    <p:extLst>
      <p:ext uri="{BB962C8B-B14F-4D97-AF65-F5344CB8AC3E}">
        <p14:creationId xmlns:p14="http://schemas.microsoft.com/office/powerpoint/2010/main" val="4231653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4BAA5-1738-0711-1666-7DC4C0A1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2616E-E00E-CF5F-D263-2C0E90805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Hensel’s compression impact accuracy?</a:t>
            </a:r>
          </a:p>
          <a:p>
            <a:endParaRPr lang="en-US" dirty="0"/>
          </a:p>
          <a:p>
            <a:r>
              <a:rPr lang="en-US" dirty="0"/>
              <a:t>Could we increase the accuracy by implementing complex learning models?</a:t>
            </a:r>
          </a:p>
          <a:p>
            <a:endParaRPr lang="en-US" dirty="0"/>
          </a:p>
          <a:p>
            <a:r>
              <a:rPr lang="en-US" dirty="0"/>
              <a:t>What is the trade-off between privacy protection and accuracy?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06B7D-F35B-BBAD-30B6-DA8D9C74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6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80C7-B19B-A409-2D2B-910E39D2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A1BA-AF49-34FE-E55C-E4AADF65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518"/>
            <a:ext cx="10515600" cy="4652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Federated Learning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Problem Description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Proposed Solution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4000" b="1" dirty="0"/>
              <a:t>Summary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F9DE8-29DA-921F-1148-21E4FB35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6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80C7-B19B-A409-2D2B-910E39D2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DA1BA-AF49-34FE-E55C-E4AADF65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609"/>
            <a:ext cx="10515600" cy="46529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Introduction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Federated Learning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Problem Description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Proposed Solution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dirty="0"/>
              <a:t>Summary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F9DE8-29DA-921F-1148-21E4FB35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78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33F51-F2AF-49A4-6F2F-4D3884FF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11490-AE38-6437-4A71-D872B9AC7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088"/>
            <a:ext cx="10515600" cy="4714875"/>
          </a:xfrm>
        </p:spPr>
        <p:txBody>
          <a:bodyPr/>
          <a:lstStyle/>
          <a:p>
            <a:r>
              <a:rPr lang="en-US" dirty="0"/>
              <a:t>Machine Learning and Deep Learning</a:t>
            </a:r>
          </a:p>
          <a:p>
            <a:endParaRPr lang="en-US" dirty="0"/>
          </a:p>
          <a:p>
            <a:r>
              <a:rPr lang="en-US" dirty="0"/>
              <a:t>Federated Learning </a:t>
            </a:r>
          </a:p>
          <a:p>
            <a:endParaRPr lang="en-US" dirty="0"/>
          </a:p>
          <a:p>
            <a:r>
              <a:rPr lang="en-US" dirty="0"/>
              <a:t>Privacy protection in federated learning using differential privacy.</a:t>
            </a:r>
          </a:p>
          <a:p>
            <a:endParaRPr lang="en-US" dirty="0"/>
          </a:p>
          <a:p>
            <a:r>
              <a:rPr lang="en-US" dirty="0"/>
              <a:t>A new dimensionality reduction method based on Hensel’s compression.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3FEE7-568B-4BA0-4A8E-957BA64D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65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75968-ABAF-11FE-754E-9AF7EA9E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1E6E8-A5CF-6A4A-2740-969941838FCA}"/>
              </a:ext>
            </a:extLst>
          </p:cNvPr>
          <p:cNvSpPr txBox="1"/>
          <p:nvPr/>
        </p:nvSpPr>
        <p:spPr>
          <a:xfrm>
            <a:off x="3145972" y="2068286"/>
            <a:ext cx="7424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0116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CB18-3002-62E4-5DE6-1021A7D5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7920D-17B2-49E9-D0D3-A99D8A24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4257"/>
            <a:ext cx="10515600" cy="4772706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What is the difference between machine learning and deep learning?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CFBC5-BFCE-91D2-3F51-2CE53DD1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1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0B5EE-171B-E393-4396-F2B9D185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Machine Learning (ML)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2EFF7-B398-36C9-7699-954C3C6E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04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model that includes one or at max two layers for learning.</a:t>
            </a:r>
          </a:p>
          <a:p>
            <a:r>
              <a:rPr lang="en-US" dirty="0"/>
              <a:t>Top 8 machine learning algorithms: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Linear regression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Logistic regression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Decision tree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SVM algorithm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Naive Bayes algorithm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KNN algorithm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K-means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Random forest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5696E-388C-7B26-DF8B-002A2697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09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1EDD8-9FF2-82E9-F381-F98C789F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Deep Learning (DL)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98F8A-FDB8-E545-72A7-1986B7EBD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DL model includes more than three layers of learning. Usually, layers comprise Neurons.</a:t>
            </a:r>
          </a:p>
          <a:p>
            <a:r>
              <a:rPr lang="en-US" dirty="0"/>
              <a:t>Most deep learning methods use neural network architectures.</a:t>
            </a:r>
          </a:p>
          <a:p>
            <a:r>
              <a:rPr lang="en-US" dirty="0"/>
              <a:t>DL steps: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Collect data from users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Implement the DL model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Training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Trained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E014B-2759-AA81-1DE6-6EBE4692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2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DC38-F15B-EB28-5813-A3ABBF9CB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1BE9-CF0C-0BD4-4E3D-1ACC0D9AB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5342"/>
            <a:ext cx="10515600" cy="49616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Traditional deep learning (DL) models</a:t>
            </a:r>
          </a:p>
          <a:p>
            <a:r>
              <a:rPr lang="en-US" dirty="0"/>
              <a:t>The server trains the deep learning model.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5A317-D9DC-A67C-40BE-04300020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704A06-4A8E-39E5-5905-C25E3346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827" y="3267387"/>
            <a:ext cx="1600282" cy="1511378"/>
          </a:xfrm>
          <a:prstGeom prst="rect">
            <a:avLst/>
          </a:prstGeom>
        </p:spPr>
      </p:pic>
      <p:pic>
        <p:nvPicPr>
          <p:cNvPr id="9" name="Graphic 8" descr="Database outline">
            <a:extLst>
              <a:ext uri="{FF2B5EF4-FFF2-40B4-BE49-F238E27FC236}">
                <a16:creationId xmlns:a16="http://schemas.microsoft.com/office/drawing/2014/main" id="{AD95DA5E-2EA7-A622-C5DD-C7085768B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9115" y="3447405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422B42-AC65-33D8-38B0-47BDBBBB217A}"/>
              </a:ext>
            </a:extLst>
          </p:cNvPr>
          <p:cNvSpPr txBox="1"/>
          <p:nvPr/>
        </p:nvSpPr>
        <p:spPr>
          <a:xfrm>
            <a:off x="7082711" y="3650378"/>
            <a:ext cx="227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Trained DL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DF90D0-F7C4-5DD8-90C7-7E8B89F77DDB}"/>
              </a:ext>
            </a:extLst>
          </p:cNvPr>
          <p:cNvSpPr txBox="1"/>
          <p:nvPr/>
        </p:nvSpPr>
        <p:spPr>
          <a:xfrm>
            <a:off x="4715720" y="4693649"/>
            <a:ext cx="104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C120FE-C976-36E3-24B7-956F5F3D9A52}"/>
              </a:ext>
            </a:extLst>
          </p:cNvPr>
          <p:cNvSpPr txBox="1"/>
          <p:nvPr/>
        </p:nvSpPr>
        <p:spPr>
          <a:xfrm>
            <a:off x="1791836" y="4401425"/>
            <a:ext cx="104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8C7FF6-95A2-1F82-7895-74BBA258E672}"/>
              </a:ext>
            </a:extLst>
          </p:cNvPr>
          <p:cNvSpPr txBox="1"/>
          <p:nvPr/>
        </p:nvSpPr>
        <p:spPr>
          <a:xfrm>
            <a:off x="3081810" y="3447405"/>
            <a:ext cx="173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B0C1133-7AAC-9508-7C75-E70C519C572A}"/>
              </a:ext>
            </a:extLst>
          </p:cNvPr>
          <p:cNvSpPr/>
          <p:nvPr/>
        </p:nvSpPr>
        <p:spPr>
          <a:xfrm>
            <a:off x="3162832" y="3904605"/>
            <a:ext cx="668388" cy="317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29C36C-FAE6-DFE2-E0A3-E8A7FAC3D721}"/>
              </a:ext>
            </a:extLst>
          </p:cNvPr>
          <p:cNvSpPr/>
          <p:nvPr/>
        </p:nvSpPr>
        <p:spPr>
          <a:xfrm>
            <a:off x="1527857" y="2540905"/>
            <a:ext cx="8267309" cy="2735874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C6B5B9-9E6A-9B29-18CA-6EF96C988088}"/>
              </a:ext>
            </a:extLst>
          </p:cNvPr>
          <p:cNvSpPr txBox="1"/>
          <p:nvPr/>
        </p:nvSpPr>
        <p:spPr>
          <a:xfrm>
            <a:off x="5082295" y="2218155"/>
            <a:ext cx="378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928E69D-3C55-7F81-A420-936E8A0A5C23}"/>
              </a:ext>
            </a:extLst>
          </p:cNvPr>
          <p:cNvSpPr/>
          <p:nvPr/>
        </p:nvSpPr>
        <p:spPr>
          <a:xfrm>
            <a:off x="6076275" y="3773416"/>
            <a:ext cx="668388" cy="317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Red apple on white background">
            <a:extLst>
              <a:ext uri="{FF2B5EF4-FFF2-40B4-BE49-F238E27FC236}">
                <a16:creationId xmlns:a16="http://schemas.microsoft.com/office/drawing/2014/main" id="{FC0AC24A-5B49-F4F4-DFAF-D2B444316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677" y="3254829"/>
            <a:ext cx="749540" cy="7495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53F44-22B9-B429-DBC9-7F699DBA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8E9B6F-7AD9-6DC2-A27C-90246529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F5CE9-EC3A-3CDA-779E-BF103B1EE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684" y="2984358"/>
            <a:ext cx="3156366" cy="29810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64FCCC-6C1B-0339-B231-0E4026D7B592}"/>
              </a:ext>
            </a:extLst>
          </p:cNvPr>
          <p:cNvSpPr txBox="1"/>
          <p:nvPr/>
        </p:nvSpPr>
        <p:spPr>
          <a:xfrm>
            <a:off x="4920342" y="2109835"/>
            <a:ext cx="3897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weight*Input +b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BD5961-6EE3-A393-3DC4-6ADB8B37FFCF}"/>
              </a:ext>
            </a:extLst>
          </p:cNvPr>
          <p:cNvCxnSpPr/>
          <p:nvPr/>
        </p:nvCxnSpPr>
        <p:spPr>
          <a:xfrm flipH="1">
            <a:off x="4669971" y="2633055"/>
            <a:ext cx="653143" cy="4476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30F460-59D7-73FF-6147-0DED2F2643CF}"/>
              </a:ext>
            </a:extLst>
          </p:cNvPr>
          <p:cNvCxnSpPr/>
          <p:nvPr/>
        </p:nvCxnSpPr>
        <p:spPr>
          <a:xfrm flipH="1">
            <a:off x="4746171" y="2633055"/>
            <a:ext cx="1099696" cy="11225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765E4F-02B2-14AE-1B51-85BCBC8D785C}"/>
              </a:ext>
            </a:extLst>
          </p:cNvPr>
          <p:cNvCxnSpPr/>
          <p:nvPr/>
        </p:nvCxnSpPr>
        <p:spPr>
          <a:xfrm flipH="1">
            <a:off x="5943600" y="2672784"/>
            <a:ext cx="370114" cy="5820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5523DCB-0F2B-05DE-FE43-5DA68EDD331C}"/>
              </a:ext>
            </a:extLst>
          </p:cNvPr>
          <p:cNvCxnSpPr/>
          <p:nvPr/>
        </p:nvCxnSpPr>
        <p:spPr>
          <a:xfrm>
            <a:off x="6607629" y="2672784"/>
            <a:ext cx="261256" cy="9630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576510-DBF1-4A07-D45B-453553114803}"/>
              </a:ext>
            </a:extLst>
          </p:cNvPr>
          <p:cNvSpPr txBox="1"/>
          <p:nvPr/>
        </p:nvSpPr>
        <p:spPr>
          <a:xfrm>
            <a:off x="7500257" y="2002971"/>
            <a:ext cx="533162" cy="763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8E4F0-8DD1-113D-59D2-0A244EA073E9}"/>
              </a:ext>
            </a:extLst>
          </p:cNvPr>
          <p:cNvSpPr txBox="1"/>
          <p:nvPr/>
        </p:nvSpPr>
        <p:spPr>
          <a:xfrm>
            <a:off x="7895561" y="2109957"/>
            <a:ext cx="2717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Activation function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DF2431-5BE7-88F0-105B-B41DAD7E37A9}"/>
              </a:ext>
            </a:extLst>
          </p:cNvPr>
          <p:cNvSpPr/>
          <p:nvPr/>
        </p:nvSpPr>
        <p:spPr>
          <a:xfrm>
            <a:off x="3201155" y="3047441"/>
            <a:ext cx="609533" cy="5821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2D2185-CF88-EF55-23A0-6AC27A3341E9}"/>
              </a:ext>
            </a:extLst>
          </p:cNvPr>
          <p:cNvSpPr/>
          <p:nvPr/>
        </p:nvSpPr>
        <p:spPr>
          <a:xfrm>
            <a:off x="3133550" y="4777479"/>
            <a:ext cx="609533" cy="5821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A close-up of an orange&#10;&#10;Description automatically generated with medium confidence">
            <a:extLst>
              <a:ext uri="{FF2B5EF4-FFF2-40B4-BE49-F238E27FC236}">
                <a16:creationId xmlns:a16="http://schemas.microsoft.com/office/drawing/2014/main" id="{A5BD7343-3830-D87E-2B6D-F62AA0360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92" y="4449915"/>
            <a:ext cx="749540" cy="79690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B6A2B71-7853-5BA3-F925-E84115E54868}"/>
              </a:ext>
            </a:extLst>
          </p:cNvPr>
          <p:cNvSpPr txBox="1"/>
          <p:nvPr/>
        </p:nvSpPr>
        <p:spPr>
          <a:xfrm>
            <a:off x="1497490" y="3080657"/>
            <a:ext cx="132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Width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31163D-F4D7-9FE5-9F6C-B47CDA5B7539}"/>
              </a:ext>
            </a:extLst>
          </p:cNvPr>
          <p:cNvSpPr txBox="1"/>
          <p:nvPr/>
        </p:nvSpPr>
        <p:spPr>
          <a:xfrm>
            <a:off x="1484001" y="4004369"/>
            <a:ext cx="132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height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E85B84-2DA1-3596-5C45-95A52063CD62}"/>
              </a:ext>
            </a:extLst>
          </p:cNvPr>
          <p:cNvSpPr txBox="1"/>
          <p:nvPr/>
        </p:nvSpPr>
        <p:spPr>
          <a:xfrm>
            <a:off x="1477029" y="4883892"/>
            <a:ext cx="1328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weight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C27F684-0295-8AAB-FD5E-8E63090B7D69}"/>
              </a:ext>
            </a:extLst>
          </p:cNvPr>
          <p:cNvSpPr/>
          <p:nvPr/>
        </p:nvSpPr>
        <p:spPr>
          <a:xfrm>
            <a:off x="3127523" y="3907525"/>
            <a:ext cx="609533" cy="58215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D13A162-2016-FC3F-1E11-C77E8489B193}"/>
              </a:ext>
            </a:extLst>
          </p:cNvPr>
          <p:cNvCxnSpPr>
            <a:cxnSpLocks/>
          </p:cNvCxnSpPr>
          <p:nvPr/>
        </p:nvCxnSpPr>
        <p:spPr>
          <a:xfrm>
            <a:off x="2310856" y="3316749"/>
            <a:ext cx="8166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E3BF88C-1768-1906-1F51-A32E518E4145}"/>
              </a:ext>
            </a:extLst>
          </p:cNvPr>
          <p:cNvCxnSpPr>
            <a:cxnSpLocks/>
          </p:cNvCxnSpPr>
          <p:nvPr/>
        </p:nvCxnSpPr>
        <p:spPr>
          <a:xfrm>
            <a:off x="2256425" y="4198604"/>
            <a:ext cx="8166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840BFBF-220E-BB88-E05E-DDA34FFD51D4}"/>
              </a:ext>
            </a:extLst>
          </p:cNvPr>
          <p:cNvCxnSpPr>
            <a:cxnSpLocks/>
          </p:cNvCxnSpPr>
          <p:nvPr/>
        </p:nvCxnSpPr>
        <p:spPr>
          <a:xfrm>
            <a:off x="2215948" y="5097933"/>
            <a:ext cx="8166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BB8D64C-E559-72BA-840E-05314FF66FA2}"/>
              </a:ext>
            </a:extLst>
          </p:cNvPr>
          <p:cNvCxnSpPr>
            <a:stCxn id="20" idx="6"/>
          </p:cNvCxnSpPr>
          <p:nvPr/>
        </p:nvCxnSpPr>
        <p:spPr>
          <a:xfrm>
            <a:off x="3810688" y="3338520"/>
            <a:ext cx="630683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79A822F-0CF7-BC55-0457-0AC855036972}"/>
              </a:ext>
            </a:extLst>
          </p:cNvPr>
          <p:cNvCxnSpPr>
            <a:cxnSpLocks/>
            <a:stCxn id="20" idx="5"/>
          </p:cNvCxnSpPr>
          <p:nvPr/>
        </p:nvCxnSpPr>
        <p:spPr>
          <a:xfrm>
            <a:off x="3721424" y="3544344"/>
            <a:ext cx="719947" cy="36318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27544EA-E0EA-8945-55E5-BCA33C04DFBF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3505922" y="3629599"/>
            <a:ext cx="903277" cy="83791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3D00089-F6BD-0CEA-841A-95ECC64A4182}"/>
              </a:ext>
            </a:extLst>
          </p:cNvPr>
          <p:cNvCxnSpPr>
            <a:stCxn id="20" idx="5"/>
          </p:cNvCxnSpPr>
          <p:nvPr/>
        </p:nvCxnSpPr>
        <p:spPr>
          <a:xfrm>
            <a:off x="3721424" y="3544344"/>
            <a:ext cx="733107" cy="181529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DFDABB6-7C53-E158-E4D8-CAC06E7AD543}"/>
              </a:ext>
            </a:extLst>
          </p:cNvPr>
          <p:cNvCxnSpPr>
            <a:stCxn id="31" idx="6"/>
          </p:cNvCxnSpPr>
          <p:nvPr/>
        </p:nvCxnSpPr>
        <p:spPr>
          <a:xfrm flipV="1">
            <a:off x="3737056" y="3449989"/>
            <a:ext cx="704315" cy="74861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CE3DC44-1949-A751-1C47-52DBA399E548}"/>
              </a:ext>
            </a:extLst>
          </p:cNvPr>
          <p:cNvCxnSpPr>
            <a:stCxn id="31" idx="6"/>
          </p:cNvCxnSpPr>
          <p:nvPr/>
        </p:nvCxnSpPr>
        <p:spPr>
          <a:xfrm flipV="1">
            <a:off x="3737056" y="3980902"/>
            <a:ext cx="733038" cy="217702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A0CC208-25EE-20F6-95FF-0AC945B9474C}"/>
              </a:ext>
            </a:extLst>
          </p:cNvPr>
          <p:cNvCxnSpPr>
            <a:stCxn id="31" idx="6"/>
          </p:cNvCxnSpPr>
          <p:nvPr/>
        </p:nvCxnSpPr>
        <p:spPr>
          <a:xfrm>
            <a:off x="3737056" y="4198604"/>
            <a:ext cx="704315" cy="28779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8502ACF-4EE6-6E68-6995-AA074CF8FEB9}"/>
              </a:ext>
            </a:extLst>
          </p:cNvPr>
          <p:cNvCxnSpPr>
            <a:stCxn id="31" idx="6"/>
          </p:cNvCxnSpPr>
          <p:nvPr/>
        </p:nvCxnSpPr>
        <p:spPr>
          <a:xfrm>
            <a:off x="3737056" y="4198604"/>
            <a:ext cx="704315" cy="1246288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B49C1A8-F708-2D3C-D72A-4CC4CDFBBD36}"/>
              </a:ext>
            </a:extLst>
          </p:cNvPr>
          <p:cNvCxnSpPr/>
          <p:nvPr/>
        </p:nvCxnSpPr>
        <p:spPr>
          <a:xfrm flipV="1">
            <a:off x="3805039" y="3584905"/>
            <a:ext cx="665055" cy="134133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A934FA5-620E-091F-2699-CFD5650A93BB}"/>
              </a:ext>
            </a:extLst>
          </p:cNvPr>
          <p:cNvCxnSpPr>
            <a:stCxn id="21" idx="6"/>
          </p:cNvCxnSpPr>
          <p:nvPr/>
        </p:nvCxnSpPr>
        <p:spPr>
          <a:xfrm flipV="1">
            <a:off x="3743083" y="4125227"/>
            <a:ext cx="755735" cy="94333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B013A32-3996-8DF8-7E64-41CB70199EBB}"/>
              </a:ext>
            </a:extLst>
          </p:cNvPr>
          <p:cNvCxnSpPr/>
          <p:nvPr/>
        </p:nvCxnSpPr>
        <p:spPr>
          <a:xfrm flipV="1">
            <a:off x="3693487" y="4673334"/>
            <a:ext cx="779185" cy="44448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0AFF694-6CB4-7441-9027-310D41E6EE39}"/>
              </a:ext>
            </a:extLst>
          </p:cNvPr>
          <p:cNvCxnSpPr>
            <a:stCxn id="21" idx="6"/>
          </p:cNvCxnSpPr>
          <p:nvPr/>
        </p:nvCxnSpPr>
        <p:spPr>
          <a:xfrm>
            <a:off x="3743083" y="5068558"/>
            <a:ext cx="666116" cy="47068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2A16A2C-5FBC-27CE-AA60-F0788D650ABB}"/>
              </a:ext>
            </a:extLst>
          </p:cNvPr>
          <p:cNvSpPr txBox="1"/>
          <p:nvPr/>
        </p:nvSpPr>
        <p:spPr>
          <a:xfrm>
            <a:off x="8077438" y="3449989"/>
            <a:ext cx="53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FBF86E9-CE9B-5B70-F44B-BA7974365913}"/>
              </a:ext>
            </a:extLst>
          </p:cNvPr>
          <p:cNvSpPr txBox="1"/>
          <p:nvPr/>
        </p:nvSpPr>
        <p:spPr>
          <a:xfrm>
            <a:off x="8077438" y="4774210"/>
            <a:ext cx="533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10EBF9-487D-F25F-A4A9-0EFC1DA36A25}"/>
              </a:ext>
            </a:extLst>
          </p:cNvPr>
          <p:cNvSpPr txBox="1"/>
          <p:nvPr/>
        </p:nvSpPr>
        <p:spPr>
          <a:xfrm>
            <a:off x="7615598" y="2962375"/>
            <a:ext cx="1965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Probability</a:t>
            </a:r>
          </a:p>
        </p:txBody>
      </p:sp>
      <p:graphicFrame>
        <p:nvGraphicFramePr>
          <p:cNvPr id="71" name="Table 71">
            <a:extLst>
              <a:ext uri="{FF2B5EF4-FFF2-40B4-BE49-F238E27FC236}">
                <a16:creationId xmlns:a16="http://schemas.microsoft.com/office/drawing/2014/main" id="{A44B31E6-CA28-314F-7127-3CE214AD0E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7241"/>
              </p:ext>
            </p:extLst>
          </p:nvPr>
        </p:nvGraphicFramePr>
        <p:xfrm>
          <a:off x="707578" y="576387"/>
          <a:ext cx="3483428" cy="217751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420816166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1429413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12492938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346751093"/>
                    </a:ext>
                  </a:extLst>
                </a:gridCol>
              </a:tblGrid>
              <a:tr h="544379">
                <a:tc>
                  <a:txBody>
                    <a:bodyPr/>
                    <a:lstStyle/>
                    <a:p>
                      <a:r>
                        <a:rPr lang="en-US" dirty="0"/>
                        <a:t>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690259"/>
                  </a:ext>
                </a:extLst>
              </a:tr>
              <a:tr h="544379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712057"/>
                  </a:ext>
                </a:extLst>
              </a:tr>
              <a:tr h="544379">
                <a:tc>
                  <a:txBody>
                    <a:bodyPr/>
                    <a:lstStyle/>
                    <a:p>
                      <a:r>
                        <a:rPr lang="en-US" dirty="0"/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337562"/>
                  </a:ext>
                </a:extLst>
              </a:tr>
              <a:tr h="544379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……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150763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E8B64B5E-1413-8A8D-7E3E-3B99FCB25437}"/>
              </a:ext>
            </a:extLst>
          </p:cNvPr>
          <p:cNvSpPr txBox="1"/>
          <p:nvPr/>
        </p:nvSpPr>
        <p:spPr>
          <a:xfrm>
            <a:off x="1663027" y="59682"/>
            <a:ext cx="2325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327622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93CD6-406F-CA1C-63D8-BD1FA723E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r>
              <a:rPr lang="en-US" dirty="0"/>
              <a:t>Time</a:t>
            </a:r>
          </a:p>
          <a:p>
            <a:endParaRPr lang="en-US" dirty="0"/>
          </a:p>
          <a:p>
            <a:r>
              <a:rPr lang="en-US" dirty="0"/>
              <a:t>Computational power</a:t>
            </a:r>
          </a:p>
          <a:p>
            <a:endParaRPr lang="en-US" dirty="0"/>
          </a:p>
          <a:p>
            <a:r>
              <a:rPr lang="en-US" dirty="0"/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4B69E-BE2C-DC5E-025E-08970549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CC30E-B946-4535-9234-95F9BDBF4495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FF437C4-1F05-FB1C-F6BE-C1C060419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06475"/>
          </a:xfrm>
        </p:spPr>
        <p:txBody>
          <a:bodyPr/>
          <a:lstStyle/>
          <a:p>
            <a:pPr algn="ctr"/>
            <a:r>
              <a:rPr lang="en-US" b="1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98456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9048</TotalTime>
  <Words>862</Words>
  <Application>Microsoft Office PowerPoint</Application>
  <PresentationFormat>Widescreen</PresentationFormat>
  <Paragraphs>276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Google Sans</vt:lpstr>
      <vt:lpstr>Helvetica</vt:lpstr>
      <vt:lpstr>Times New Roman</vt:lpstr>
      <vt:lpstr>Wingdings</vt:lpstr>
      <vt:lpstr>Office Theme</vt:lpstr>
      <vt:lpstr>Differential Privacy for Privacy Protection in Federated Learning</vt:lpstr>
      <vt:lpstr>Biosketch</vt:lpstr>
      <vt:lpstr>Agenda</vt:lpstr>
      <vt:lpstr>Introduction</vt:lpstr>
      <vt:lpstr>Machine Learning (ML)</vt:lpstr>
      <vt:lpstr>Deep Learning (DL)</vt:lpstr>
      <vt:lpstr>Introduction</vt:lpstr>
      <vt:lpstr>Introduction</vt:lpstr>
      <vt:lpstr>Introduction</vt:lpstr>
      <vt:lpstr>Federated Learning</vt:lpstr>
      <vt:lpstr>Federated Learning vs Traditional Learning</vt:lpstr>
      <vt:lpstr>Examples of federated learning applications</vt:lpstr>
      <vt:lpstr>Agenda</vt:lpstr>
      <vt:lpstr>Motivation and problem description</vt:lpstr>
      <vt:lpstr>Motivation and problem description</vt:lpstr>
      <vt:lpstr>Differential Privacy</vt:lpstr>
      <vt:lpstr>Differential Privacy</vt:lpstr>
      <vt:lpstr>Motivation &amp; Problem Description</vt:lpstr>
      <vt:lpstr>Agenda</vt:lpstr>
      <vt:lpstr>Proposed Solution</vt:lpstr>
      <vt:lpstr>Layer 1. Hensel’s Compression-Based Dimensionality Reduction</vt:lpstr>
      <vt:lpstr>Layer 1. Hensel’s Compression-Based Dimensionality Reduction</vt:lpstr>
      <vt:lpstr>Layer 2. Differential Privacy</vt:lpstr>
      <vt:lpstr>Experiments</vt:lpstr>
      <vt:lpstr>Experiments</vt:lpstr>
      <vt:lpstr>Experimental results</vt:lpstr>
      <vt:lpstr>Experimental results</vt:lpstr>
      <vt:lpstr>Future work</vt:lpstr>
      <vt:lpstr>Agenda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Privacy for Privacy Protection in Federated Learning</dc:title>
  <dc:creator>El Ouadrhiri, Ahmed</dc:creator>
  <cp:lastModifiedBy>El Ouadrhiri, Ahmed</cp:lastModifiedBy>
  <cp:revision>103</cp:revision>
  <dcterms:created xsi:type="dcterms:W3CDTF">2023-02-06T20:05:02Z</dcterms:created>
  <dcterms:modified xsi:type="dcterms:W3CDTF">2023-03-10T15:53:16Z</dcterms:modified>
</cp:coreProperties>
</file>