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4" r:id="rId2"/>
    <p:sldId id="258" r:id="rId3"/>
    <p:sldId id="275" r:id="rId4"/>
    <p:sldId id="277" r:id="rId5"/>
    <p:sldId id="276" r:id="rId6"/>
    <p:sldId id="279" r:id="rId7"/>
    <p:sldId id="257" r:id="rId8"/>
    <p:sldId id="259" r:id="rId9"/>
    <p:sldId id="261" r:id="rId10"/>
    <p:sldId id="282" r:id="rId11"/>
    <p:sldId id="260" r:id="rId12"/>
    <p:sldId id="262" r:id="rId13"/>
    <p:sldId id="263" r:id="rId14"/>
    <p:sldId id="264" r:id="rId15"/>
    <p:sldId id="265" r:id="rId16"/>
    <p:sldId id="266" r:id="rId17"/>
    <p:sldId id="280" r:id="rId18"/>
    <p:sldId id="268" r:id="rId19"/>
    <p:sldId id="269" r:id="rId20"/>
    <p:sldId id="270" r:id="rId21"/>
    <p:sldId id="271" r:id="rId22"/>
    <p:sldId id="281" r:id="rId23"/>
    <p:sldId id="272" r:id="rId24"/>
    <p:sldId id="283" r:id="rId25"/>
    <p:sldId id="26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8602" autoAdjust="0"/>
  </p:normalViewPr>
  <p:slideViewPr>
    <p:cSldViewPr snapToGrid="0">
      <p:cViewPr varScale="1">
        <p:scale>
          <a:sx n="101" d="100"/>
          <a:sy n="101" d="100"/>
        </p:scale>
        <p:origin x="16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BA0E4-C61B-4D92-8C95-A4C06D809EF5}"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D600D-8B2F-4D28-8839-1650122C775C}" type="slidenum">
              <a:rPr lang="en-US" smtClean="0"/>
              <a:t>‹#›</a:t>
            </a:fld>
            <a:endParaRPr lang="en-US"/>
          </a:p>
        </p:txBody>
      </p:sp>
    </p:spTree>
    <p:extLst>
      <p:ext uri="{BB962C8B-B14F-4D97-AF65-F5344CB8AC3E}">
        <p14:creationId xmlns:p14="http://schemas.microsoft.com/office/powerpoint/2010/main" val="2239729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now have a peer-to-peer consensus network and no longer require a middle-man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 need to solve the Byzantine Generals Problem, solving for consensus between parties where some are dishonest or unreliable, needed to be solved.</a:t>
            </a:r>
          </a:p>
          <a:p>
            <a:endParaRPr lang="en-US" dirty="0"/>
          </a:p>
        </p:txBody>
      </p:sp>
      <p:sp>
        <p:nvSpPr>
          <p:cNvPr id="4" name="Slide Number Placeholder 3"/>
          <p:cNvSpPr>
            <a:spLocks noGrp="1"/>
          </p:cNvSpPr>
          <p:nvPr>
            <p:ph type="sldNum" sz="quarter" idx="5"/>
          </p:nvPr>
        </p:nvSpPr>
        <p:spPr/>
        <p:txBody>
          <a:bodyPr/>
          <a:lstStyle/>
          <a:p>
            <a:fld id="{13ED600D-8B2F-4D28-8839-1650122C775C}" type="slidenum">
              <a:rPr lang="en-US" smtClean="0"/>
              <a:t>3</a:t>
            </a:fld>
            <a:endParaRPr lang="en-US"/>
          </a:p>
        </p:txBody>
      </p:sp>
    </p:spTree>
    <p:extLst>
      <p:ext uri="{BB962C8B-B14F-4D97-AF65-F5344CB8AC3E}">
        <p14:creationId xmlns:p14="http://schemas.microsoft.com/office/powerpoint/2010/main" val="313618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Middleman back out of the equation.</a:t>
            </a:r>
          </a:p>
        </p:txBody>
      </p:sp>
      <p:sp>
        <p:nvSpPr>
          <p:cNvPr id="4" name="Slide Number Placeholder 3"/>
          <p:cNvSpPr>
            <a:spLocks noGrp="1"/>
          </p:cNvSpPr>
          <p:nvPr>
            <p:ph type="sldNum" sz="quarter" idx="5"/>
          </p:nvPr>
        </p:nvSpPr>
        <p:spPr/>
        <p:txBody>
          <a:bodyPr/>
          <a:lstStyle/>
          <a:p>
            <a:fld id="{13ED600D-8B2F-4D28-8839-1650122C775C}" type="slidenum">
              <a:rPr lang="en-US" smtClean="0"/>
              <a:t>14</a:t>
            </a:fld>
            <a:endParaRPr lang="en-US"/>
          </a:p>
        </p:txBody>
      </p:sp>
    </p:spTree>
    <p:extLst>
      <p:ext uri="{BB962C8B-B14F-4D97-AF65-F5344CB8AC3E}">
        <p14:creationId xmlns:p14="http://schemas.microsoft.com/office/powerpoint/2010/main" val="8787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set of transactions along with the nonce is also known as a “Block”.</a:t>
            </a:r>
          </a:p>
          <a:p>
            <a:endParaRPr lang="en-US" dirty="0"/>
          </a:p>
          <a:p>
            <a:r>
              <a:rPr lang="en-US" dirty="0"/>
              <a:t>Retained the “Randomness” which prevents coercion.</a:t>
            </a:r>
          </a:p>
          <a:p>
            <a:endParaRPr lang="en-US" dirty="0"/>
          </a:p>
          <a:p>
            <a:r>
              <a:rPr lang="en-US" dirty="0"/>
              <a:t>Still decentralized.</a:t>
            </a:r>
          </a:p>
          <a:p>
            <a:endParaRPr lang="en-US" dirty="0"/>
          </a:p>
          <a:p>
            <a:endParaRPr lang="en-US" dirty="0"/>
          </a:p>
        </p:txBody>
      </p:sp>
      <p:sp>
        <p:nvSpPr>
          <p:cNvPr id="4" name="Slide Number Placeholder 3"/>
          <p:cNvSpPr>
            <a:spLocks noGrp="1"/>
          </p:cNvSpPr>
          <p:nvPr>
            <p:ph type="sldNum" sz="quarter" idx="5"/>
          </p:nvPr>
        </p:nvSpPr>
        <p:spPr/>
        <p:txBody>
          <a:bodyPr/>
          <a:lstStyle/>
          <a:p>
            <a:fld id="{13ED600D-8B2F-4D28-8839-1650122C775C}" type="slidenum">
              <a:rPr lang="en-US" smtClean="0"/>
              <a:t>15</a:t>
            </a:fld>
            <a:endParaRPr lang="en-US"/>
          </a:p>
        </p:txBody>
      </p:sp>
    </p:spTree>
    <p:extLst>
      <p:ext uri="{BB962C8B-B14F-4D97-AF65-F5344CB8AC3E}">
        <p14:creationId xmlns:p14="http://schemas.microsoft.com/office/powerpoint/2010/main" val="530662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D600D-8B2F-4D28-8839-1650122C775C}" type="slidenum">
              <a:rPr lang="en-US" smtClean="0"/>
              <a:t>16</a:t>
            </a:fld>
            <a:endParaRPr lang="en-US"/>
          </a:p>
        </p:txBody>
      </p:sp>
    </p:spTree>
    <p:extLst>
      <p:ext uri="{BB962C8B-B14F-4D97-AF65-F5344CB8AC3E}">
        <p14:creationId xmlns:p14="http://schemas.microsoft.com/office/powerpoint/2010/main" val="4067454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halving is in 2 months</a:t>
            </a:r>
          </a:p>
        </p:txBody>
      </p:sp>
      <p:sp>
        <p:nvSpPr>
          <p:cNvPr id="4" name="Slide Number Placeholder 3"/>
          <p:cNvSpPr>
            <a:spLocks noGrp="1"/>
          </p:cNvSpPr>
          <p:nvPr>
            <p:ph type="sldNum" sz="quarter" idx="5"/>
          </p:nvPr>
        </p:nvSpPr>
        <p:spPr/>
        <p:txBody>
          <a:bodyPr/>
          <a:lstStyle/>
          <a:p>
            <a:fld id="{13ED600D-8B2F-4D28-8839-1650122C775C}" type="slidenum">
              <a:rPr lang="en-US" smtClean="0"/>
              <a:t>18</a:t>
            </a:fld>
            <a:endParaRPr lang="en-US"/>
          </a:p>
        </p:txBody>
      </p:sp>
    </p:spTree>
    <p:extLst>
      <p:ext uri="{BB962C8B-B14F-4D97-AF65-F5344CB8AC3E}">
        <p14:creationId xmlns:p14="http://schemas.microsoft.com/office/powerpoint/2010/main" val="1106822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This adjustment ensures that the rate of block creation remains steady, regardless of the number of miners or the amount of computational power they contribute.</a:t>
            </a:r>
          </a:p>
          <a:p>
            <a:pPr lvl="1"/>
            <a:endParaRPr lang="en-US" dirty="0"/>
          </a:p>
          <a:p>
            <a:pPr lvl="1"/>
            <a:r>
              <a:rPr lang="en-US" dirty="0"/>
              <a:t>If more computational power joins the network, the difficulty increases; if computational power decreases, the difficulty decreases.</a:t>
            </a:r>
          </a:p>
          <a:p>
            <a:pPr lvl="1"/>
            <a:endParaRPr lang="en-US" dirty="0"/>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As the block reward decreases over time due to halving, transaction fees become an increasingly important economic incentive for miners.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 more confirmations a transaction has, the harder it becomes to reverse, because individuals would have to recreate the chain all the way back to the fake block and the future after that.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lvl="1"/>
            <a:endParaRPr lang="en-US" dirty="0"/>
          </a:p>
        </p:txBody>
      </p:sp>
      <p:sp>
        <p:nvSpPr>
          <p:cNvPr id="4" name="Slide Number Placeholder 3"/>
          <p:cNvSpPr>
            <a:spLocks noGrp="1"/>
          </p:cNvSpPr>
          <p:nvPr>
            <p:ph type="sldNum" sz="quarter" idx="5"/>
          </p:nvPr>
        </p:nvSpPr>
        <p:spPr/>
        <p:txBody>
          <a:bodyPr/>
          <a:lstStyle/>
          <a:p>
            <a:fld id="{13ED600D-8B2F-4D28-8839-1650122C775C}" type="slidenum">
              <a:rPr lang="en-US" smtClean="0"/>
              <a:t>20</a:t>
            </a:fld>
            <a:endParaRPr lang="en-US"/>
          </a:p>
        </p:txBody>
      </p:sp>
    </p:spTree>
    <p:extLst>
      <p:ext uri="{BB962C8B-B14F-4D97-AF65-F5344CB8AC3E}">
        <p14:creationId xmlns:p14="http://schemas.microsoft.com/office/powerpoint/2010/main" val="246856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now have a peer-to-peer consensus network and no longer require a middle-man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 need to solve the Byzantine Generals Problem, solving for consensus between parties where some are dishonest or unreliable, needed to be solved.</a:t>
            </a:r>
          </a:p>
          <a:p>
            <a:endParaRPr lang="en-US" dirty="0"/>
          </a:p>
        </p:txBody>
      </p:sp>
      <p:sp>
        <p:nvSpPr>
          <p:cNvPr id="4" name="Slide Number Placeholder 3"/>
          <p:cNvSpPr>
            <a:spLocks noGrp="1"/>
          </p:cNvSpPr>
          <p:nvPr>
            <p:ph type="sldNum" sz="quarter" idx="5"/>
          </p:nvPr>
        </p:nvSpPr>
        <p:spPr/>
        <p:txBody>
          <a:bodyPr/>
          <a:lstStyle/>
          <a:p>
            <a:fld id="{13ED600D-8B2F-4D28-8839-1650122C775C}" type="slidenum">
              <a:rPr lang="en-US" smtClean="0"/>
              <a:t>4</a:t>
            </a:fld>
            <a:endParaRPr lang="en-US"/>
          </a:p>
        </p:txBody>
      </p:sp>
    </p:spTree>
    <p:extLst>
      <p:ext uri="{BB962C8B-B14F-4D97-AF65-F5344CB8AC3E}">
        <p14:creationId xmlns:p14="http://schemas.microsoft.com/office/powerpoint/2010/main" val="303584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Indirect Exchange is great as it allows people to specialize in how they create value.</a:t>
            </a:r>
          </a:p>
          <a:p>
            <a:pPr lvl="1"/>
            <a:r>
              <a:rPr lang="en-US" dirty="0"/>
              <a:t>Indirect Exchange obviously has a scaling problem. </a:t>
            </a:r>
          </a:p>
        </p:txBody>
      </p:sp>
      <p:sp>
        <p:nvSpPr>
          <p:cNvPr id="4" name="Slide Number Placeholder 3"/>
          <p:cNvSpPr>
            <a:spLocks noGrp="1"/>
          </p:cNvSpPr>
          <p:nvPr>
            <p:ph type="sldNum" sz="quarter" idx="5"/>
          </p:nvPr>
        </p:nvSpPr>
        <p:spPr/>
        <p:txBody>
          <a:bodyPr/>
          <a:lstStyle/>
          <a:p>
            <a:fld id="{13ED600D-8B2F-4D28-8839-1650122C775C}" type="slidenum">
              <a:rPr lang="en-US" smtClean="0"/>
              <a:t>5</a:t>
            </a:fld>
            <a:endParaRPr lang="en-US"/>
          </a:p>
        </p:txBody>
      </p:sp>
    </p:spTree>
    <p:extLst>
      <p:ext uri="{BB962C8B-B14F-4D97-AF65-F5344CB8AC3E}">
        <p14:creationId xmlns:p14="http://schemas.microsoft.com/office/powerpoint/2010/main" val="409508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Salability is the potential a good will be adopted as Money.</a:t>
            </a:r>
          </a:p>
          <a:p>
            <a:endParaRPr lang="en-US" dirty="0"/>
          </a:p>
          <a:p>
            <a:r>
              <a:rPr lang="en-US" dirty="0"/>
              <a:t>Notice that Money is naturally adopted and emerges, not forced.</a:t>
            </a:r>
          </a:p>
        </p:txBody>
      </p:sp>
      <p:sp>
        <p:nvSpPr>
          <p:cNvPr id="4" name="Slide Number Placeholder 3"/>
          <p:cNvSpPr>
            <a:spLocks noGrp="1"/>
          </p:cNvSpPr>
          <p:nvPr>
            <p:ph type="sldNum" sz="quarter" idx="5"/>
          </p:nvPr>
        </p:nvSpPr>
        <p:spPr/>
        <p:txBody>
          <a:bodyPr/>
          <a:lstStyle/>
          <a:p>
            <a:fld id="{13ED600D-8B2F-4D28-8839-1650122C775C}" type="slidenum">
              <a:rPr lang="en-US" smtClean="0"/>
              <a:t>6</a:t>
            </a:fld>
            <a:endParaRPr lang="en-US"/>
          </a:p>
        </p:txBody>
      </p:sp>
    </p:spTree>
    <p:extLst>
      <p:ext uri="{BB962C8B-B14F-4D97-AF65-F5344CB8AC3E}">
        <p14:creationId xmlns:p14="http://schemas.microsoft.com/office/powerpoint/2010/main" val="25398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are we talking about Bitcoin?</a:t>
            </a:r>
          </a:p>
          <a:p>
            <a:endParaRPr lang="en-US" dirty="0"/>
          </a:p>
          <a:p>
            <a:r>
              <a:rPr lang="en-US" dirty="0"/>
              <a:t>[Insert long commentary on the history of money Salt, Seashells, Rai Stones, Gold…] </a:t>
            </a:r>
          </a:p>
          <a:p>
            <a:endParaRPr lang="en-US" dirty="0"/>
          </a:p>
          <a:p>
            <a:r>
              <a:rPr lang="en-US" dirty="0"/>
              <a:t>US dollar (all Fiat currencies) fail the </a:t>
            </a:r>
            <a:r>
              <a:rPr lang="en-US" i="1" dirty="0"/>
              <a:t>Store of Value</a:t>
            </a:r>
            <a:r>
              <a:rPr lang="en-US" dirty="0"/>
              <a:t> requirement of money ever since leaving the gold standard in 1971.</a:t>
            </a:r>
          </a:p>
          <a:p>
            <a:endParaRPr lang="en-US" dirty="0"/>
          </a:p>
          <a:p>
            <a:r>
              <a:rPr lang="en-US" dirty="0"/>
              <a:t>Wealth inequality has sky rocketed</a:t>
            </a:r>
          </a:p>
          <a:p>
            <a:endParaRPr lang="en-US" dirty="0"/>
          </a:p>
          <a:p>
            <a:r>
              <a:rPr lang="en-US" dirty="0"/>
              <a:t>National debt </a:t>
            </a:r>
            <a:r>
              <a:rPr lang="en-US" b="1" dirty="0"/>
              <a:t>interest</a:t>
            </a:r>
            <a:r>
              <a:rPr lang="en-US" dirty="0"/>
              <a:t> payments have officially (last week) surpassed Defense spending</a:t>
            </a:r>
          </a:p>
          <a:p>
            <a:endParaRPr lang="en-US" dirty="0"/>
          </a:p>
        </p:txBody>
      </p:sp>
      <p:sp>
        <p:nvSpPr>
          <p:cNvPr id="4" name="Slide Number Placeholder 3"/>
          <p:cNvSpPr>
            <a:spLocks noGrp="1"/>
          </p:cNvSpPr>
          <p:nvPr>
            <p:ph type="sldNum" sz="quarter" idx="5"/>
          </p:nvPr>
        </p:nvSpPr>
        <p:spPr/>
        <p:txBody>
          <a:bodyPr/>
          <a:lstStyle/>
          <a:p>
            <a:fld id="{13ED600D-8B2F-4D28-8839-1650122C775C}" type="slidenum">
              <a:rPr lang="en-US" smtClean="0"/>
              <a:t>7</a:t>
            </a:fld>
            <a:endParaRPr lang="en-US"/>
          </a:p>
        </p:txBody>
      </p:sp>
    </p:spTree>
    <p:extLst>
      <p:ext uri="{BB962C8B-B14F-4D97-AF65-F5344CB8AC3E}">
        <p14:creationId xmlns:p14="http://schemas.microsoft.com/office/powerpoint/2010/main" val="4255848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BLUF: Bitcoin has stood the test of time. Was started at the core of protecting freedom and privacy. 15 years after starting, the Security and Exchanges Commission legally approved acknowledged 11 ETFs. </a:t>
            </a:r>
          </a:p>
        </p:txBody>
      </p:sp>
      <p:sp>
        <p:nvSpPr>
          <p:cNvPr id="4" name="Slide Number Placeholder 3"/>
          <p:cNvSpPr>
            <a:spLocks noGrp="1"/>
          </p:cNvSpPr>
          <p:nvPr>
            <p:ph type="sldNum" sz="quarter" idx="5"/>
          </p:nvPr>
        </p:nvSpPr>
        <p:spPr/>
        <p:txBody>
          <a:bodyPr/>
          <a:lstStyle/>
          <a:p>
            <a:fld id="{13ED600D-8B2F-4D28-8839-1650122C775C}" type="slidenum">
              <a:rPr lang="en-US" smtClean="0"/>
              <a:t>8</a:t>
            </a:fld>
            <a:endParaRPr lang="en-US"/>
          </a:p>
        </p:txBody>
      </p:sp>
    </p:spTree>
    <p:extLst>
      <p:ext uri="{BB962C8B-B14F-4D97-AF65-F5344CB8AC3E}">
        <p14:creationId xmlns:p14="http://schemas.microsoft.com/office/powerpoint/2010/main" val="1253355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picture obviously isn’t entirely accurate as there are many middle men and organizations. But mostly just to represent that for me to send you money (as discussed earlier which means give you some of my value or time) I have to ask permission of my bank to ask your bank to give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We now have a peer-to-peer consensus network and no longer require a middle-man.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 need to solve the Byzantine Generals Problem, solving for consensus between parties where some are dishonest or unreliable, needed to be solved.</a:t>
            </a:r>
          </a:p>
          <a:p>
            <a:endParaRPr lang="en-US" dirty="0"/>
          </a:p>
        </p:txBody>
      </p:sp>
      <p:sp>
        <p:nvSpPr>
          <p:cNvPr id="4" name="Slide Number Placeholder 3"/>
          <p:cNvSpPr>
            <a:spLocks noGrp="1"/>
          </p:cNvSpPr>
          <p:nvPr>
            <p:ph type="sldNum" sz="quarter" idx="5"/>
          </p:nvPr>
        </p:nvSpPr>
        <p:spPr/>
        <p:txBody>
          <a:bodyPr/>
          <a:lstStyle/>
          <a:p>
            <a:fld id="{13ED600D-8B2F-4D28-8839-1650122C775C}" type="slidenum">
              <a:rPr lang="en-US" smtClean="0"/>
              <a:t>11</a:t>
            </a:fld>
            <a:endParaRPr lang="en-US"/>
          </a:p>
        </p:txBody>
      </p:sp>
    </p:spTree>
    <p:extLst>
      <p:ext uri="{BB962C8B-B14F-4D97-AF65-F5344CB8AC3E}">
        <p14:creationId xmlns:p14="http://schemas.microsoft.com/office/powerpoint/2010/main" val="308222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now have a peer-to-peer consensus network and no longer require a middle-man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 need to solve the Byzantine Generals Problem, solving for consensus between parties where some are dishonest or unreliable, needed to be solved.</a:t>
            </a:r>
          </a:p>
          <a:p>
            <a:endParaRPr lang="en-US" dirty="0"/>
          </a:p>
        </p:txBody>
      </p:sp>
      <p:sp>
        <p:nvSpPr>
          <p:cNvPr id="4" name="Slide Number Placeholder 3"/>
          <p:cNvSpPr>
            <a:spLocks noGrp="1"/>
          </p:cNvSpPr>
          <p:nvPr>
            <p:ph type="sldNum" sz="quarter" idx="5"/>
          </p:nvPr>
        </p:nvSpPr>
        <p:spPr/>
        <p:txBody>
          <a:bodyPr/>
          <a:lstStyle/>
          <a:p>
            <a:fld id="{13ED600D-8B2F-4D28-8839-1650122C775C}" type="slidenum">
              <a:rPr lang="en-US" smtClean="0"/>
              <a:t>12</a:t>
            </a:fld>
            <a:endParaRPr lang="en-US"/>
          </a:p>
        </p:txBody>
      </p:sp>
    </p:spTree>
    <p:extLst>
      <p:ext uri="{BB962C8B-B14F-4D97-AF65-F5344CB8AC3E}">
        <p14:creationId xmlns:p14="http://schemas.microsoft.com/office/powerpoint/2010/main" val="248766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solved for Coercion.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Hard to compromise the participants because don’t know who will win the lottery.</a:t>
            </a:r>
          </a:p>
          <a:p>
            <a:endParaRPr lang="en-US" dirty="0"/>
          </a:p>
        </p:txBody>
      </p:sp>
      <p:sp>
        <p:nvSpPr>
          <p:cNvPr id="4" name="Slide Number Placeholder 3"/>
          <p:cNvSpPr>
            <a:spLocks noGrp="1"/>
          </p:cNvSpPr>
          <p:nvPr>
            <p:ph type="sldNum" sz="quarter" idx="5"/>
          </p:nvPr>
        </p:nvSpPr>
        <p:spPr/>
        <p:txBody>
          <a:bodyPr/>
          <a:lstStyle/>
          <a:p>
            <a:fld id="{13ED600D-8B2F-4D28-8839-1650122C775C}" type="slidenum">
              <a:rPr lang="en-US" smtClean="0"/>
              <a:t>13</a:t>
            </a:fld>
            <a:endParaRPr lang="en-US"/>
          </a:p>
        </p:txBody>
      </p:sp>
    </p:spTree>
    <p:extLst>
      <p:ext uri="{BB962C8B-B14F-4D97-AF65-F5344CB8AC3E}">
        <p14:creationId xmlns:p14="http://schemas.microsoft.com/office/powerpoint/2010/main" val="160019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F0EB1F-FCC4-4647-A135-A3DD64B979C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5C160-8586-49CC-816A-4A4F6CC4295E}" type="slidenum">
              <a:rPr lang="en-US" smtClean="0"/>
              <a:t>‹#›</a:t>
            </a:fld>
            <a:endParaRPr lang="en-US"/>
          </a:p>
        </p:txBody>
      </p:sp>
    </p:spTree>
    <p:extLst>
      <p:ext uri="{BB962C8B-B14F-4D97-AF65-F5344CB8AC3E}">
        <p14:creationId xmlns:p14="http://schemas.microsoft.com/office/powerpoint/2010/main" val="125098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0EB1F-FCC4-4647-A135-A3DD64B979C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5C160-8586-49CC-816A-4A4F6CC4295E}" type="slidenum">
              <a:rPr lang="en-US" smtClean="0"/>
              <a:t>‹#›</a:t>
            </a:fld>
            <a:endParaRPr lang="en-US"/>
          </a:p>
        </p:txBody>
      </p:sp>
    </p:spTree>
    <p:extLst>
      <p:ext uri="{BB962C8B-B14F-4D97-AF65-F5344CB8AC3E}">
        <p14:creationId xmlns:p14="http://schemas.microsoft.com/office/powerpoint/2010/main" val="365029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0EB1F-FCC4-4647-A135-A3DD64B979C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5C160-8586-49CC-816A-4A4F6CC4295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290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0EB1F-FCC4-4647-A135-A3DD64B979C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5C160-8586-49CC-816A-4A4F6CC4295E}" type="slidenum">
              <a:rPr lang="en-US" smtClean="0"/>
              <a:t>‹#›</a:t>
            </a:fld>
            <a:endParaRPr lang="en-US"/>
          </a:p>
        </p:txBody>
      </p:sp>
    </p:spTree>
    <p:extLst>
      <p:ext uri="{BB962C8B-B14F-4D97-AF65-F5344CB8AC3E}">
        <p14:creationId xmlns:p14="http://schemas.microsoft.com/office/powerpoint/2010/main" val="7610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0EB1F-FCC4-4647-A135-A3DD64B979C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5C160-8586-49CC-816A-4A4F6CC4295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4727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0EB1F-FCC4-4647-A135-A3DD64B979C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5C160-8586-49CC-816A-4A4F6CC4295E}" type="slidenum">
              <a:rPr lang="en-US" smtClean="0"/>
              <a:t>‹#›</a:t>
            </a:fld>
            <a:endParaRPr lang="en-US"/>
          </a:p>
        </p:txBody>
      </p:sp>
    </p:spTree>
    <p:extLst>
      <p:ext uri="{BB962C8B-B14F-4D97-AF65-F5344CB8AC3E}">
        <p14:creationId xmlns:p14="http://schemas.microsoft.com/office/powerpoint/2010/main" val="119337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0EB1F-FCC4-4647-A135-A3DD64B979C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5C160-8586-49CC-816A-4A4F6CC4295E}" type="slidenum">
              <a:rPr lang="en-US" smtClean="0"/>
              <a:t>‹#›</a:t>
            </a:fld>
            <a:endParaRPr lang="en-US"/>
          </a:p>
        </p:txBody>
      </p:sp>
    </p:spTree>
    <p:extLst>
      <p:ext uri="{BB962C8B-B14F-4D97-AF65-F5344CB8AC3E}">
        <p14:creationId xmlns:p14="http://schemas.microsoft.com/office/powerpoint/2010/main" val="3926972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0EB1F-FCC4-4647-A135-A3DD64B979C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5C160-8586-49CC-816A-4A4F6CC4295E}" type="slidenum">
              <a:rPr lang="en-US" smtClean="0"/>
              <a:t>‹#›</a:t>
            </a:fld>
            <a:endParaRPr lang="en-US"/>
          </a:p>
        </p:txBody>
      </p:sp>
    </p:spTree>
    <p:extLst>
      <p:ext uri="{BB962C8B-B14F-4D97-AF65-F5344CB8AC3E}">
        <p14:creationId xmlns:p14="http://schemas.microsoft.com/office/powerpoint/2010/main" val="331164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0EB1F-FCC4-4647-A135-A3DD64B979C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5C160-8586-49CC-816A-4A4F6CC4295E}" type="slidenum">
              <a:rPr lang="en-US" smtClean="0"/>
              <a:t>‹#›</a:t>
            </a:fld>
            <a:endParaRPr lang="en-US"/>
          </a:p>
        </p:txBody>
      </p:sp>
    </p:spTree>
    <p:extLst>
      <p:ext uri="{BB962C8B-B14F-4D97-AF65-F5344CB8AC3E}">
        <p14:creationId xmlns:p14="http://schemas.microsoft.com/office/powerpoint/2010/main" val="138381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0EB1F-FCC4-4647-A135-A3DD64B979C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5C160-8586-49CC-816A-4A4F6CC4295E}" type="slidenum">
              <a:rPr lang="en-US" smtClean="0"/>
              <a:t>‹#›</a:t>
            </a:fld>
            <a:endParaRPr lang="en-US"/>
          </a:p>
        </p:txBody>
      </p:sp>
    </p:spTree>
    <p:extLst>
      <p:ext uri="{BB962C8B-B14F-4D97-AF65-F5344CB8AC3E}">
        <p14:creationId xmlns:p14="http://schemas.microsoft.com/office/powerpoint/2010/main" val="317427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F0EB1F-FCC4-4647-A135-A3DD64B979C5}"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5C160-8586-49CC-816A-4A4F6CC4295E}" type="slidenum">
              <a:rPr lang="en-US" smtClean="0"/>
              <a:t>‹#›</a:t>
            </a:fld>
            <a:endParaRPr lang="en-US"/>
          </a:p>
        </p:txBody>
      </p:sp>
    </p:spTree>
    <p:extLst>
      <p:ext uri="{BB962C8B-B14F-4D97-AF65-F5344CB8AC3E}">
        <p14:creationId xmlns:p14="http://schemas.microsoft.com/office/powerpoint/2010/main" val="89231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F0EB1F-FCC4-4647-A135-A3DD64B979C5}"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85C160-8586-49CC-816A-4A4F6CC4295E}" type="slidenum">
              <a:rPr lang="en-US" smtClean="0"/>
              <a:t>‹#›</a:t>
            </a:fld>
            <a:endParaRPr lang="en-US"/>
          </a:p>
        </p:txBody>
      </p:sp>
    </p:spTree>
    <p:extLst>
      <p:ext uri="{BB962C8B-B14F-4D97-AF65-F5344CB8AC3E}">
        <p14:creationId xmlns:p14="http://schemas.microsoft.com/office/powerpoint/2010/main" val="192685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F0EB1F-FCC4-4647-A135-A3DD64B979C5}"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5C160-8586-49CC-816A-4A4F6CC4295E}" type="slidenum">
              <a:rPr lang="en-US" smtClean="0"/>
              <a:t>‹#›</a:t>
            </a:fld>
            <a:endParaRPr lang="en-US"/>
          </a:p>
        </p:txBody>
      </p:sp>
    </p:spTree>
    <p:extLst>
      <p:ext uri="{BB962C8B-B14F-4D97-AF65-F5344CB8AC3E}">
        <p14:creationId xmlns:p14="http://schemas.microsoft.com/office/powerpoint/2010/main" val="274699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0EB1F-FCC4-4647-A135-A3DD64B979C5}"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85C160-8586-49CC-816A-4A4F6CC4295E}" type="slidenum">
              <a:rPr lang="en-US" smtClean="0"/>
              <a:t>‹#›</a:t>
            </a:fld>
            <a:endParaRPr lang="en-US"/>
          </a:p>
        </p:txBody>
      </p:sp>
    </p:spTree>
    <p:extLst>
      <p:ext uri="{BB962C8B-B14F-4D97-AF65-F5344CB8AC3E}">
        <p14:creationId xmlns:p14="http://schemas.microsoft.com/office/powerpoint/2010/main" val="368448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F0EB1F-FCC4-4647-A135-A3DD64B979C5}"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5C160-8586-49CC-816A-4A4F6CC4295E}" type="slidenum">
              <a:rPr lang="en-US" smtClean="0"/>
              <a:t>‹#›</a:t>
            </a:fld>
            <a:endParaRPr lang="en-US"/>
          </a:p>
        </p:txBody>
      </p:sp>
    </p:spTree>
    <p:extLst>
      <p:ext uri="{BB962C8B-B14F-4D97-AF65-F5344CB8AC3E}">
        <p14:creationId xmlns:p14="http://schemas.microsoft.com/office/powerpoint/2010/main" val="98949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F0EB1F-FCC4-4647-A135-A3DD64B979C5}"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5C160-8586-49CC-816A-4A4F6CC4295E}" type="slidenum">
              <a:rPr lang="en-US" smtClean="0"/>
              <a:t>‹#›</a:t>
            </a:fld>
            <a:endParaRPr lang="en-US"/>
          </a:p>
        </p:txBody>
      </p:sp>
    </p:spTree>
    <p:extLst>
      <p:ext uri="{BB962C8B-B14F-4D97-AF65-F5344CB8AC3E}">
        <p14:creationId xmlns:p14="http://schemas.microsoft.com/office/powerpoint/2010/main" val="347481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F0EB1F-FCC4-4647-A135-A3DD64B979C5}" type="datetimeFigureOut">
              <a:rPr lang="en-US" smtClean="0"/>
              <a:t>2/7/2024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85C160-8586-49CC-816A-4A4F6CC4295E}" type="slidenum">
              <a:rPr lang="en-US" smtClean="0"/>
              <a:t>‹#›</a:t>
            </a:fld>
            <a:endParaRPr lang="en-US"/>
          </a:p>
        </p:txBody>
      </p:sp>
    </p:spTree>
    <p:extLst>
      <p:ext uri="{BB962C8B-B14F-4D97-AF65-F5344CB8AC3E}">
        <p14:creationId xmlns:p14="http://schemas.microsoft.com/office/powerpoint/2010/main" val="42496507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github.com/bitcoin/bitcoin/blob/v25.0/src/validation.cpp#L1542L1553"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103B9-8D50-6C5F-6578-F99F21988245}"/>
              </a:ext>
            </a:extLst>
          </p:cNvPr>
          <p:cNvSpPr>
            <a:spLocks noGrp="1"/>
          </p:cNvSpPr>
          <p:nvPr>
            <p:ph type="ctrTitle"/>
          </p:nvPr>
        </p:nvSpPr>
        <p:spPr/>
        <p:txBody>
          <a:bodyPr/>
          <a:lstStyle/>
          <a:p>
            <a:r>
              <a:rPr lang="en-US" dirty="0"/>
              <a:t>A Gentle Introduction to Bitcoin</a:t>
            </a:r>
          </a:p>
        </p:txBody>
      </p:sp>
      <p:sp>
        <p:nvSpPr>
          <p:cNvPr id="3" name="Subtitle 2">
            <a:extLst>
              <a:ext uri="{FF2B5EF4-FFF2-40B4-BE49-F238E27FC236}">
                <a16:creationId xmlns:a16="http://schemas.microsoft.com/office/drawing/2014/main" id="{1D38F09C-4DDB-8671-AA75-19E91A17C817}"/>
              </a:ext>
            </a:extLst>
          </p:cNvPr>
          <p:cNvSpPr>
            <a:spLocks noGrp="1"/>
          </p:cNvSpPr>
          <p:nvPr>
            <p:ph type="subTitle" idx="1"/>
          </p:nvPr>
        </p:nvSpPr>
        <p:spPr/>
        <p:txBody>
          <a:bodyPr/>
          <a:lstStyle/>
          <a:p>
            <a:r>
              <a:rPr lang="en-US" dirty="0"/>
              <a:t>Jason</a:t>
            </a:r>
          </a:p>
        </p:txBody>
      </p:sp>
    </p:spTree>
    <p:extLst>
      <p:ext uri="{BB962C8B-B14F-4D97-AF65-F5344CB8AC3E}">
        <p14:creationId xmlns:p14="http://schemas.microsoft.com/office/powerpoint/2010/main" val="106141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5E408-D08D-6E9D-CD5F-2E6A106B0E73}"/>
              </a:ext>
            </a:extLst>
          </p:cNvPr>
          <p:cNvSpPr>
            <a:spLocks noGrp="1"/>
          </p:cNvSpPr>
          <p:nvPr>
            <p:ph idx="1"/>
          </p:nvPr>
        </p:nvSpPr>
        <p:spPr>
          <a:xfrm>
            <a:off x="3584046" y="2623344"/>
            <a:ext cx="5023908" cy="1611311"/>
          </a:xfrm>
        </p:spPr>
        <p:txBody>
          <a:bodyPr anchor="ctr">
            <a:normAutofit/>
          </a:bodyPr>
          <a:lstStyle/>
          <a:p>
            <a:pPr marL="0" indent="0" algn="ctr">
              <a:buNone/>
            </a:pPr>
            <a:r>
              <a:rPr lang="en-US" sz="3600" dirty="0"/>
              <a:t>Let’s “Invent Bitcoin”</a:t>
            </a:r>
          </a:p>
        </p:txBody>
      </p:sp>
    </p:spTree>
    <p:extLst>
      <p:ext uri="{BB962C8B-B14F-4D97-AF65-F5344CB8AC3E}">
        <p14:creationId xmlns:p14="http://schemas.microsoft.com/office/powerpoint/2010/main" val="243968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5860-CD05-838F-AB81-79584ADB35C1}"/>
              </a:ext>
            </a:extLst>
          </p:cNvPr>
          <p:cNvSpPr>
            <a:spLocks noGrp="1"/>
          </p:cNvSpPr>
          <p:nvPr>
            <p:ph type="title"/>
          </p:nvPr>
        </p:nvSpPr>
        <p:spPr>
          <a:xfrm>
            <a:off x="271670" y="250049"/>
            <a:ext cx="9081052" cy="672720"/>
          </a:xfrm>
        </p:spPr>
        <p:txBody>
          <a:bodyPr>
            <a:normAutofit/>
          </a:bodyPr>
          <a:lstStyle/>
          <a:p>
            <a:r>
              <a:rPr lang="en-US" dirty="0"/>
              <a:t>High Level - What’s the End Goal?</a:t>
            </a:r>
          </a:p>
        </p:txBody>
      </p:sp>
      <p:sp>
        <p:nvSpPr>
          <p:cNvPr id="3" name="Content Placeholder 2">
            <a:extLst>
              <a:ext uri="{FF2B5EF4-FFF2-40B4-BE49-F238E27FC236}">
                <a16:creationId xmlns:a16="http://schemas.microsoft.com/office/drawing/2014/main" id="{BEDCF548-C54E-F3E2-1CFF-FD11A2D6E43B}"/>
              </a:ext>
            </a:extLst>
          </p:cNvPr>
          <p:cNvSpPr>
            <a:spLocks noGrp="1"/>
          </p:cNvSpPr>
          <p:nvPr>
            <p:ph idx="1"/>
          </p:nvPr>
        </p:nvSpPr>
        <p:spPr>
          <a:xfrm>
            <a:off x="155712" y="1707158"/>
            <a:ext cx="7083287" cy="672720"/>
          </a:xfrm>
        </p:spPr>
        <p:txBody>
          <a:bodyPr>
            <a:normAutofit/>
          </a:bodyPr>
          <a:lstStyle/>
          <a:p>
            <a:r>
              <a:rPr lang="en-US" dirty="0"/>
              <a:t>Create Decentralized and Distributed network where everyone holds and maintains a copy of their own ledger. </a:t>
            </a:r>
          </a:p>
        </p:txBody>
      </p:sp>
      <p:pic>
        <p:nvPicPr>
          <p:cNvPr id="1026" name="Picture 2" descr="Centralized and decentralized networks [3] | Download Scientific Diagram">
            <a:extLst>
              <a:ext uri="{FF2B5EF4-FFF2-40B4-BE49-F238E27FC236}">
                <a16:creationId xmlns:a16="http://schemas.microsoft.com/office/drawing/2014/main" id="{CEC5629C-3D13-8987-D7F9-349118156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256" b="35587"/>
          <a:stretch/>
        </p:blipFill>
        <p:spPr bwMode="auto">
          <a:xfrm>
            <a:off x="7328915" y="2096527"/>
            <a:ext cx="4652244" cy="30638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96A521-D8BE-1608-4A65-39B530CC1CEB}"/>
              </a:ext>
            </a:extLst>
          </p:cNvPr>
          <p:cNvSpPr txBox="1"/>
          <p:nvPr/>
        </p:nvSpPr>
        <p:spPr>
          <a:xfrm>
            <a:off x="369633" y="1060826"/>
            <a:ext cx="3716592" cy="400110"/>
          </a:xfrm>
          <a:prstGeom prst="rect">
            <a:avLst/>
          </a:prstGeom>
          <a:noFill/>
        </p:spPr>
        <p:txBody>
          <a:bodyPr wrap="square" rtlCol="0">
            <a:spAutoFit/>
          </a:bodyPr>
          <a:lstStyle/>
          <a:p>
            <a:r>
              <a:rPr lang="en-US" sz="2000" dirty="0"/>
              <a:t>Remove the Middle Man.</a:t>
            </a:r>
          </a:p>
        </p:txBody>
      </p:sp>
      <p:sp>
        <p:nvSpPr>
          <p:cNvPr id="11" name="Content Placeholder 2">
            <a:extLst>
              <a:ext uri="{FF2B5EF4-FFF2-40B4-BE49-F238E27FC236}">
                <a16:creationId xmlns:a16="http://schemas.microsoft.com/office/drawing/2014/main" id="{4BA8AF31-0598-E649-031E-8A0353848573}"/>
              </a:ext>
            </a:extLst>
          </p:cNvPr>
          <p:cNvSpPr txBox="1">
            <a:spLocks/>
          </p:cNvSpPr>
          <p:nvPr/>
        </p:nvSpPr>
        <p:spPr>
          <a:xfrm>
            <a:off x="0" y="2782792"/>
            <a:ext cx="7083287" cy="27650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Does not scale well:</a:t>
            </a:r>
          </a:p>
          <a:p>
            <a:pPr lvl="1"/>
            <a:r>
              <a:rPr lang="en-US" dirty="0"/>
              <a:t>Requires permission to join</a:t>
            </a:r>
          </a:p>
          <a:p>
            <a:pPr lvl="1"/>
            <a:r>
              <a:rPr lang="en-US" dirty="0"/>
              <a:t>Need to trust participants</a:t>
            </a:r>
          </a:p>
          <a:p>
            <a:pPr lvl="1"/>
            <a:r>
              <a:rPr lang="en-US" dirty="0"/>
              <a:t>Susceptible to consensus failures (like the double-spend attack) when network participants can’t discern malintent/misinformed actors.</a:t>
            </a:r>
          </a:p>
        </p:txBody>
      </p:sp>
      <p:sp>
        <p:nvSpPr>
          <p:cNvPr id="12" name="Content Placeholder 2">
            <a:extLst>
              <a:ext uri="{FF2B5EF4-FFF2-40B4-BE49-F238E27FC236}">
                <a16:creationId xmlns:a16="http://schemas.microsoft.com/office/drawing/2014/main" id="{B7CD5861-5B62-6E51-AA6F-46845416DAA5}"/>
              </a:ext>
            </a:extLst>
          </p:cNvPr>
          <p:cNvSpPr txBox="1">
            <a:spLocks/>
          </p:cNvSpPr>
          <p:nvPr/>
        </p:nvSpPr>
        <p:spPr>
          <a:xfrm>
            <a:off x="369633" y="5514876"/>
            <a:ext cx="9656694" cy="9400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We want to make a permissionless system, meaning anyone can join, so malintent/misinformed actors are unavoidable.</a:t>
            </a:r>
          </a:p>
        </p:txBody>
      </p:sp>
    </p:spTree>
    <p:extLst>
      <p:ext uri="{BB962C8B-B14F-4D97-AF65-F5344CB8AC3E}">
        <p14:creationId xmlns:p14="http://schemas.microsoft.com/office/powerpoint/2010/main" val="129877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ntralized and decentralized networks [3] | Download Scientific Diagram">
            <a:extLst>
              <a:ext uri="{FF2B5EF4-FFF2-40B4-BE49-F238E27FC236}">
                <a16:creationId xmlns:a16="http://schemas.microsoft.com/office/drawing/2014/main" id="{CEC5629C-3D13-8987-D7F9-349118156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828" t="14256" b="35587"/>
          <a:stretch/>
        </p:blipFill>
        <p:spPr bwMode="auto">
          <a:xfrm>
            <a:off x="8220883" y="336895"/>
            <a:ext cx="3087891" cy="30538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C595860-CD05-838F-AB81-79584ADB35C1}"/>
              </a:ext>
            </a:extLst>
          </p:cNvPr>
          <p:cNvSpPr>
            <a:spLocks noGrp="1"/>
          </p:cNvSpPr>
          <p:nvPr>
            <p:ph type="title"/>
          </p:nvPr>
        </p:nvSpPr>
        <p:spPr>
          <a:xfrm>
            <a:off x="185531" y="172105"/>
            <a:ext cx="5701748" cy="1106659"/>
          </a:xfrm>
        </p:spPr>
        <p:txBody>
          <a:bodyPr/>
          <a:lstStyle/>
          <a:p>
            <a:r>
              <a:rPr lang="en-US" dirty="0"/>
              <a:t>Starter Naïve Solutions</a:t>
            </a:r>
          </a:p>
        </p:txBody>
      </p:sp>
      <p:sp>
        <p:nvSpPr>
          <p:cNvPr id="3" name="Content Placeholder 2">
            <a:extLst>
              <a:ext uri="{FF2B5EF4-FFF2-40B4-BE49-F238E27FC236}">
                <a16:creationId xmlns:a16="http://schemas.microsoft.com/office/drawing/2014/main" id="{BEDCF548-C54E-F3E2-1CFF-FD11A2D6E43B}"/>
              </a:ext>
            </a:extLst>
          </p:cNvPr>
          <p:cNvSpPr>
            <a:spLocks noGrp="1"/>
          </p:cNvSpPr>
          <p:nvPr>
            <p:ph idx="1"/>
          </p:nvPr>
        </p:nvSpPr>
        <p:spPr>
          <a:xfrm>
            <a:off x="271669" y="1431235"/>
            <a:ext cx="7949214" cy="933746"/>
          </a:xfrm>
        </p:spPr>
        <p:txBody>
          <a:bodyPr>
            <a:normAutofit/>
          </a:bodyPr>
          <a:lstStyle/>
          <a:p>
            <a:pPr marL="0" indent="0">
              <a:buNone/>
            </a:pPr>
            <a:r>
              <a:rPr lang="en-US" dirty="0"/>
              <a:t>Attempt 1: Appoint some honest ledger keepers.</a:t>
            </a:r>
          </a:p>
          <a:p>
            <a:pPr lvl="1"/>
            <a:r>
              <a:rPr lang="en-US" dirty="0"/>
              <a:t>Open to coercion and quickly becomes centralized.</a:t>
            </a:r>
          </a:p>
        </p:txBody>
      </p:sp>
      <p:pic>
        <p:nvPicPr>
          <p:cNvPr id="12" name="Picture 11">
            <a:extLst>
              <a:ext uri="{FF2B5EF4-FFF2-40B4-BE49-F238E27FC236}">
                <a16:creationId xmlns:a16="http://schemas.microsoft.com/office/drawing/2014/main" id="{21B1CE4A-85D8-B2AB-7F1A-4C99F33B988D}"/>
              </a:ext>
            </a:extLst>
          </p:cNvPr>
          <p:cNvPicPr>
            <a:picLocks noChangeAspect="1"/>
          </p:cNvPicPr>
          <p:nvPr/>
        </p:nvPicPr>
        <p:blipFill>
          <a:blip r:embed="rId4"/>
          <a:stretch>
            <a:fillRect/>
          </a:stretch>
        </p:blipFill>
        <p:spPr>
          <a:xfrm>
            <a:off x="7484668" y="3535055"/>
            <a:ext cx="4435663" cy="2833169"/>
          </a:xfrm>
          <a:prstGeom prst="rect">
            <a:avLst/>
          </a:prstGeom>
        </p:spPr>
      </p:pic>
      <p:sp>
        <p:nvSpPr>
          <p:cNvPr id="14" name="Content Placeholder 2">
            <a:extLst>
              <a:ext uri="{FF2B5EF4-FFF2-40B4-BE49-F238E27FC236}">
                <a16:creationId xmlns:a16="http://schemas.microsoft.com/office/drawing/2014/main" id="{28AAF6CC-103A-9A70-6199-49DA4C7254FD}"/>
              </a:ext>
            </a:extLst>
          </p:cNvPr>
          <p:cNvSpPr txBox="1">
            <a:spLocks/>
          </p:cNvSpPr>
          <p:nvPr/>
        </p:nvSpPr>
        <p:spPr>
          <a:xfrm>
            <a:off x="271669" y="2695674"/>
            <a:ext cx="7949214" cy="12043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Attempt 2: Democratic voting process that periodically elects ledger keepers</a:t>
            </a:r>
          </a:p>
          <a:p>
            <a:pPr lvl="1"/>
            <a:r>
              <a:rPr lang="en-US" dirty="0"/>
              <a:t>Also open to coercion just with some extra steps</a:t>
            </a:r>
          </a:p>
        </p:txBody>
      </p:sp>
      <p:sp>
        <p:nvSpPr>
          <p:cNvPr id="17" name="Content Placeholder 2">
            <a:extLst>
              <a:ext uri="{FF2B5EF4-FFF2-40B4-BE49-F238E27FC236}">
                <a16:creationId xmlns:a16="http://schemas.microsoft.com/office/drawing/2014/main" id="{8D2FB98F-6732-D28E-A77E-3E46C43145A9}"/>
              </a:ext>
            </a:extLst>
          </p:cNvPr>
          <p:cNvSpPr txBox="1">
            <a:spLocks/>
          </p:cNvSpPr>
          <p:nvPr/>
        </p:nvSpPr>
        <p:spPr>
          <a:xfrm>
            <a:off x="271669" y="4145240"/>
            <a:ext cx="6938756" cy="69555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Both attempts failed for the same reason. Real-world Identities were used</a:t>
            </a:r>
          </a:p>
        </p:txBody>
      </p:sp>
      <p:pic>
        <p:nvPicPr>
          <p:cNvPr id="10" name="Picture 9" descr="A person and person standing next to a helicopter&#10;&#10;Description automatically generated">
            <a:extLst>
              <a:ext uri="{FF2B5EF4-FFF2-40B4-BE49-F238E27FC236}">
                <a16:creationId xmlns:a16="http://schemas.microsoft.com/office/drawing/2014/main" id="{9B3482E8-CF79-A40D-2207-0BCAE672BD4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9206" b="56285" l="7008" r="42047">
                        <a14:foregroundMark x1="28587" y1="31832" x2="39600" y2="31770"/>
                        <a14:foregroundMark x1="40712" y1="31957" x2="34483" y2="29769"/>
                        <a14:foregroundMark x1="35373" y1="29393" x2="34149" y2="29206"/>
                        <a14:foregroundMark x1="36040" y1="53033" x2="14461" y2="52345"/>
                        <a14:foregroundMark x1="14461" y1="52345" x2="8565" y2="47405"/>
                        <a14:foregroundMark x1="13571" y1="42026" x2="13459" y2="41213"/>
                        <a14:foregroundMark x1="14572" y1="40525" x2="16908" y2="40150"/>
                        <a14:foregroundMark x1="17353" y1="40150" x2="18020" y2="39962"/>
                        <a14:foregroundMark x1="19244" y1="39400" x2="19244" y2="39400"/>
                        <a14:foregroundMark x1="21246" y1="38899" x2="21691" y2="38837"/>
                        <a14:foregroundMark x1="22803" y1="38649" x2="23359" y2="38649"/>
                        <a14:foregroundMark x1="19911" y1="38837" x2="19911" y2="38837"/>
                        <a14:foregroundMark x1="19244" y1="39024" x2="17798" y2="39275"/>
                        <a14:foregroundMark x1="17464" y1="39337" x2="17130" y2="39525"/>
                        <a14:foregroundMark x1="7898" y1="49156" x2="8009" y2="49343"/>
                        <a14:foregroundMark x1="8009" y1="50156" x2="7230" y2="50657"/>
                        <a14:foregroundMark x1="8676" y1="51782" x2="8565" y2="51907"/>
                        <a14:foregroundMark x1="9455" y1="52720" x2="10456" y2="52908"/>
                        <a14:foregroundMark x1="11680" y1="53533" x2="12013" y2="53596"/>
                        <a14:foregroundMark x1="12347" y1="53721" x2="13237" y2="53846"/>
                        <a14:foregroundMark x1="14349" y1="54221" x2="15017" y2="54346"/>
                        <a14:foregroundMark x1="17575" y1="54909" x2="19021" y2="55034"/>
                        <a14:foregroundMark x1="21580" y1="55410" x2="23248" y2="55597"/>
                        <a14:foregroundMark x1="24138" y1="55722" x2="26474" y2="55910"/>
                        <a14:foregroundMark x1="27697" y1="55972" x2="28476" y2="56035"/>
                        <a14:foregroundMark x1="29700" y1="56285" x2="21580" y2="55034"/>
                        <a14:foregroundMark x1="32925" y1="54722" x2="34928" y2="54597"/>
                        <a14:foregroundMark x1="33593" y1="40963" x2="28254" y2="37586"/>
                        <a14:backgroundMark x1="40156" y1="42026" x2="40156" y2="42026"/>
                      </a14:backgroundRemoval>
                    </a14:imgEffect>
                  </a14:imgLayer>
                </a14:imgProps>
              </a:ext>
              <a:ext uri="{28A0092B-C50C-407E-A947-70E740481C1C}">
                <a14:useLocalDpi xmlns:a14="http://schemas.microsoft.com/office/drawing/2010/main" val="0"/>
              </a:ext>
            </a:extLst>
          </a:blip>
          <a:srcRect l="4280" t="26911" r="53703" b="42509"/>
          <a:stretch/>
        </p:blipFill>
        <p:spPr>
          <a:xfrm>
            <a:off x="9123110" y="250910"/>
            <a:ext cx="1069342" cy="1290737"/>
          </a:xfrm>
          <a:prstGeom prst="rect">
            <a:avLst/>
          </a:prstGeom>
        </p:spPr>
      </p:pic>
      <p:pic>
        <p:nvPicPr>
          <p:cNvPr id="2054" name="Picture 6" descr="Golden crown icon | Sticker">
            <a:extLst>
              <a:ext uri="{FF2B5EF4-FFF2-40B4-BE49-F238E27FC236}">
                <a16:creationId xmlns:a16="http://schemas.microsoft.com/office/drawing/2014/main" id="{7D82B434-69BF-75A4-CF80-CD87E160FF9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2400" r="97067">
                        <a14:foregroundMark x1="2533" y1="46900" x2="4133" y2="49400"/>
                        <a14:foregroundMark x1="97067" y1="48200" x2="94209" y2="50600"/>
                        <a14:backgroundMark x1="93467" y1="50600" x2="93467" y2="50600"/>
                        <a14:backgroundMark x1="93733" y1="50600" x2="93733" y2="50600"/>
                        <a14:backgroundMark x1="94133" y1="50600" x2="94133" y2="50600"/>
                        <a14:backgroundMark x1="93467" y1="50600" x2="93467" y2="50600"/>
                        <a14:backgroundMark x1="93733" y1="50800" x2="93733" y2="50800"/>
                      </a14:backgroundRemoval>
                    </a14:imgEffect>
                  </a14:imgLayer>
                </a14:imgProps>
              </a:ext>
              <a:ext uri="{28A0092B-C50C-407E-A947-70E740481C1C}">
                <a14:useLocalDpi xmlns:a14="http://schemas.microsoft.com/office/drawing/2010/main" val="0"/>
              </a:ext>
            </a:extLst>
          </a:blip>
          <a:srcRect t="26311" b="23744"/>
          <a:stretch/>
        </p:blipFill>
        <p:spPr bwMode="auto">
          <a:xfrm>
            <a:off x="9466365" y="896278"/>
            <a:ext cx="987807" cy="65780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a:extLst>
              <a:ext uri="{FF2B5EF4-FFF2-40B4-BE49-F238E27FC236}">
                <a16:creationId xmlns:a16="http://schemas.microsoft.com/office/drawing/2014/main" id="{ED9AD0CD-858E-36D6-CED9-60750E72838B}"/>
              </a:ext>
            </a:extLst>
          </p:cNvPr>
          <p:cNvSpPr txBox="1">
            <a:spLocks/>
          </p:cNvSpPr>
          <p:nvPr/>
        </p:nvSpPr>
        <p:spPr>
          <a:xfrm>
            <a:off x="528736" y="5243068"/>
            <a:ext cx="7949214" cy="144282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We want a system that:</a:t>
            </a:r>
          </a:p>
          <a:p>
            <a:pPr lvl="1"/>
            <a:r>
              <a:rPr lang="en-US" dirty="0"/>
              <a:t>Does not use/require identity</a:t>
            </a:r>
          </a:p>
          <a:p>
            <a:pPr lvl="1"/>
            <a:r>
              <a:rPr lang="en-US" dirty="0"/>
              <a:t>Permissionless</a:t>
            </a:r>
          </a:p>
          <a:p>
            <a:pPr lvl="1"/>
            <a:r>
              <a:rPr lang="en-US" dirty="0"/>
              <a:t>Where the ledger keepers are not known in advanced.</a:t>
            </a:r>
          </a:p>
        </p:txBody>
      </p:sp>
    </p:spTree>
    <p:extLst>
      <p:ext uri="{BB962C8B-B14F-4D97-AF65-F5344CB8AC3E}">
        <p14:creationId xmlns:p14="http://schemas.microsoft.com/office/powerpoint/2010/main" val="268480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70833E-6 4.44444E-6 L 0.00716 0.13611 " pathEditMode="relative" rAng="0" ptsTypes="AA">
                                      <p:cBhvr>
                                        <p:cTn id="16" dur="2000" fill="hold"/>
                                        <p:tgtEl>
                                          <p:spTgt spid="10"/>
                                        </p:tgtEl>
                                        <p:attrNameLst>
                                          <p:attrName>ppt_x</p:attrName>
                                          <p:attrName>ppt_y</p:attrName>
                                        </p:attrNameLst>
                                      </p:cBhvr>
                                      <p:rCtr x="352" y="6806"/>
                                    </p:animMotion>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205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mazon.com: Lottery Machine, Manual Lottery Machine, Lottery Props, Lottery  Machine, Two-Color Ball, Random Ball Selection, Lottery Box,Style 2 :  צעצועים ומשחקים">
            <a:extLst>
              <a:ext uri="{FF2B5EF4-FFF2-40B4-BE49-F238E27FC236}">
                <a16:creationId xmlns:a16="http://schemas.microsoft.com/office/drawing/2014/main" id="{19929071-DCE2-9957-C4CF-BD360FD0E3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688" l="10000" r="90813">
                        <a14:foregroundMark x1="32875" y1="89438" x2="41313" y2="90688"/>
                        <a14:foregroundMark x1="41313" y1="90688" x2="47750" y2="88375"/>
                        <a14:foregroundMark x1="90813" y1="79875" x2="90813" y2="79875"/>
                      </a14:backgroundRemoval>
                    </a14:imgEffect>
                  </a14:imgLayer>
                </a14:imgProps>
              </a:ext>
              <a:ext uri="{28A0092B-C50C-407E-A947-70E740481C1C}">
                <a14:useLocalDpi xmlns:a14="http://schemas.microsoft.com/office/drawing/2010/main" val="0"/>
              </a:ext>
            </a:extLst>
          </a:blip>
          <a:srcRect/>
          <a:stretch>
            <a:fillRect/>
          </a:stretch>
        </p:blipFill>
        <p:spPr bwMode="auto">
          <a:xfrm>
            <a:off x="9373563" y="332082"/>
            <a:ext cx="2433750" cy="26206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72693E-FA05-60F8-39E8-8B6315D3A4B3}"/>
              </a:ext>
            </a:extLst>
          </p:cNvPr>
          <p:cNvSpPr>
            <a:spLocks noGrp="1"/>
          </p:cNvSpPr>
          <p:nvPr>
            <p:ph type="title"/>
          </p:nvPr>
        </p:nvSpPr>
        <p:spPr>
          <a:xfrm>
            <a:off x="231913" y="146464"/>
            <a:ext cx="10515600" cy="1325563"/>
          </a:xfrm>
        </p:spPr>
        <p:txBody>
          <a:bodyPr/>
          <a:lstStyle/>
          <a:p>
            <a:r>
              <a:rPr lang="en-US" dirty="0"/>
              <a:t>Introduce the Lottery System</a:t>
            </a:r>
          </a:p>
        </p:txBody>
      </p:sp>
      <p:sp>
        <p:nvSpPr>
          <p:cNvPr id="3" name="Content Placeholder 2">
            <a:extLst>
              <a:ext uri="{FF2B5EF4-FFF2-40B4-BE49-F238E27FC236}">
                <a16:creationId xmlns:a16="http://schemas.microsoft.com/office/drawing/2014/main" id="{137F1964-70AA-2554-69C9-653D288253F8}"/>
              </a:ext>
            </a:extLst>
          </p:cNvPr>
          <p:cNvSpPr>
            <a:spLocks noGrp="1"/>
          </p:cNvSpPr>
          <p:nvPr>
            <p:ph idx="1"/>
          </p:nvPr>
        </p:nvSpPr>
        <p:spPr>
          <a:xfrm>
            <a:off x="231913" y="930964"/>
            <a:ext cx="8892208" cy="4345886"/>
          </a:xfrm>
        </p:spPr>
        <p:txBody>
          <a:bodyPr>
            <a:normAutofit fontScale="85000" lnSpcReduction="10000"/>
          </a:bodyPr>
          <a:lstStyle/>
          <a:p>
            <a:pPr>
              <a:buFont typeface="+mj-lt"/>
              <a:buAutoNum type="arabicPeriod"/>
            </a:pPr>
            <a:r>
              <a:rPr lang="en-US" sz="1900" dirty="0"/>
              <a:t>Anyone is allowed to participate in this lottery.</a:t>
            </a:r>
          </a:p>
          <a:p>
            <a:pPr>
              <a:buFont typeface="+mj-lt"/>
              <a:buAutoNum type="arabicPeriod"/>
            </a:pPr>
            <a:endParaRPr lang="en-US" sz="1900" dirty="0"/>
          </a:p>
          <a:p>
            <a:pPr>
              <a:buFont typeface="+mj-lt"/>
              <a:buAutoNum type="arabicPeriod"/>
            </a:pPr>
            <a:r>
              <a:rPr lang="en-US" sz="1900" dirty="0"/>
              <a:t>Like before people announce their transactions and everyone listens / writes them down.</a:t>
            </a:r>
          </a:p>
          <a:p>
            <a:pPr>
              <a:buFont typeface="+mj-lt"/>
              <a:buAutoNum type="arabicPeriod"/>
            </a:pPr>
            <a:endParaRPr lang="en-US" sz="1900" dirty="0"/>
          </a:p>
          <a:p>
            <a:pPr>
              <a:buFont typeface="+mj-lt"/>
              <a:buAutoNum type="arabicPeriod"/>
            </a:pPr>
            <a:r>
              <a:rPr lang="en-US" sz="1900" dirty="0"/>
              <a:t>Randomly select a winner who gets to record the transactions into the ledger.</a:t>
            </a:r>
          </a:p>
          <a:p>
            <a:pPr>
              <a:buFont typeface="+mj-lt"/>
              <a:buAutoNum type="arabicPeriod"/>
            </a:pPr>
            <a:endParaRPr lang="en-US" sz="1900" dirty="0"/>
          </a:p>
          <a:p>
            <a:pPr>
              <a:buFont typeface="+mj-lt"/>
              <a:buAutoNum type="arabicPeriod"/>
            </a:pPr>
            <a:r>
              <a:rPr lang="en-US" sz="1900" dirty="0"/>
              <a:t>If the selected winner is honest (people can verify this) and follows all the rules, then they are paid a fee.</a:t>
            </a:r>
          </a:p>
          <a:p>
            <a:pPr>
              <a:buFont typeface="+mj-lt"/>
              <a:buAutoNum type="arabicPeriod"/>
            </a:pPr>
            <a:endParaRPr lang="en-US" sz="1900" dirty="0"/>
          </a:p>
          <a:p>
            <a:pPr>
              <a:buFont typeface="+mj-lt"/>
              <a:buAutoNum type="arabicPeriod"/>
            </a:pPr>
            <a:r>
              <a:rPr lang="en-US" sz="1900" dirty="0"/>
              <a:t>Everyone still maintains a copy of their own ledger and adds the transactions the lottery winner announced.</a:t>
            </a:r>
          </a:p>
          <a:p>
            <a:pPr>
              <a:buFont typeface="+mj-lt"/>
              <a:buAutoNum type="arabicPeriod"/>
            </a:pPr>
            <a:endParaRPr lang="en-US" sz="1900" dirty="0"/>
          </a:p>
          <a:p>
            <a:pPr>
              <a:buFont typeface="+mj-lt"/>
              <a:buAutoNum type="arabicPeriod"/>
            </a:pPr>
            <a:r>
              <a:rPr lang="en-US" sz="1900" dirty="0"/>
              <a:t>Wait a little bit so everyone can update their ledgers and repeat.</a:t>
            </a:r>
          </a:p>
        </p:txBody>
      </p:sp>
      <p:sp>
        <p:nvSpPr>
          <p:cNvPr id="6" name="Content Placeholder 2">
            <a:extLst>
              <a:ext uri="{FF2B5EF4-FFF2-40B4-BE49-F238E27FC236}">
                <a16:creationId xmlns:a16="http://schemas.microsoft.com/office/drawing/2014/main" id="{3B690F08-CEC1-04E7-398E-B64A81CF94E3}"/>
              </a:ext>
            </a:extLst>
          </p:cNvPr>
          <p:cNvSpPr txBox="1">
            <a:spLocks/>
          </p:cNvSpPr>
          <p:nvPr/>
        </p:nvSpPr>
        <p:spPr>
          <a:xfrm>
            <a:off x="403363" y="5514595"/>
            <a:ext cx="8892208" cy="16863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100" dirty="0"/>
              <a:t>Concerns:</a:t>
            </a:r>
          </a:p>
          <a:p>
            <a:pPr lvl="1"/>
            <a:r>
              <a:rPr lang="en-US" dirty="0"/>
              <a:t>Who will run this lottery (sell the tickets, pick the winner)?</a:t>
            </a:r>
          </a:p>
          <a:p>
            <a:pPr lvl="1"/>
            <a:r>
              <a:rPr lang="en-US" dirty="0"/>
              <a:t>Why should we trust the lottery winner would act honestly?</a:t>
            </a:r>
          </a:p>
        </p:txBody>
      </p:sp>
    </p:spTree>
    <p:extLst>
      <p:ext uri="{BB962C8B-B14F-4D97-AF65-F5344CB8AC3E}">
        <p14:creationId xmlns:p14="http://schemas.microsoft.com/office/powerpoint/2010/main" val="338904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0DE84-7545-AFB2-8B45-E66438E3E401}"/>
              </a:ext>
            </a:extLst>
          </p:cNvPr>
          <p:cNvSpPr>
            <a:spLocks noGrp="1"/>
          </p:cNvSpPr>
          <p:nvPr>
            <p:ph type="title"/>
          </p:nvPr>
        </p:nvSpPr>
        <p:spPr>
          <a:xfrm>
            <a:off x="311428" y="99391"/>
            <a:ext cx="10515600" cy="843790"/>
          </a:xfrm>
        </p:spPr>
        <p:txBody>
          <a:bodyPr/>
          <a:lstStyle/>
          <a:p>
            <a:r>
              <a:rPr lang="en-US" dirty="0"/>
              <a:t>Let’s Improve the Lottery System</a:t>
            </a:r>
          </a:p>
        </p:txBody>
      </p:sp>
      <p:sp>
        <p:nvSpPr>
          <p:cNvPr id="3" name="Content Placeholder 2">
            <a:extLst>
              <a:ext uri="{FF2B5EF4-FFF2-40B4-BE49-F238E27FC236}">
                <a16:creationId xmlns:a16="http://schemas.microsoft.com/office/drawing/2014/main" id="{1DE7FB0C-6983-5027-C5A6-4C1FCA682773}"/>
              </a:ext>
            </a:extLst>
          </p:cNvPr>
          <p:cNvSpPr>
            <a:spLocks noGrp="1"/>
          </p:cNvSpPr>
          <p:nvPr>
            <p:ph idx="1"/>
          </p:nvPr>
        </p:nvSpPr>
        <p:spPr>
          <a:xfrm>
            <a:off x="394254" y="1102206"/>
            <a:ext cx="9073596" cy="5417863"/>
          </a:xfrm>
        </p:spPr>
        <p:txBody>
          <a:bodyPr>
            <a:normAutofit/>
          </a:bodyPr>
          <a:lstStyle/>
          <a:p>
            <a:pPr marL="0" indent="0">
              <a:buNone/>
            </a:pPr>
            <a:r>
              <a:rPr lang="en-US" sz="2000" dirty="0"/>
              <a:t>We need to improve the lottery system to make it a </a:t>
            </a:r>
            <a:r>
              <a:rPr lang="en-US" sz="2000" u="sng" dirty="0"/>
              <a:t>Trustless</a:t>
            </a:r>
            <a:r>
              <a:rPr lang="en-US" sz="2000" dirty="0"/>
              <a:t>, </a:t>
            </a:r>
            <a:r>
              <a:rPr lang="en-US" sz="2000" u="sng" dirty="0"/>
              <a:t>Permissionless</a:t>
            </a:r>
            <a:r>
              <a:rPr lang="en-US" sz="2000" dirty="0"/>
              <a:t>, system:</a:t>
            </a:r>
          </a:p>
          <a:p>
            <a:pPr marL="971550" lvl="1" indent="-514350">
              <a:buFont typeface="+mj-lt"/>
              <a:buAutoNum type="arabicPeriod"/>
            </a:pPr>
            <a:r>
              <a:rPr lang="en-US" sz="2000" dirty="0"/>
              <a:t>Anybody needs to be able to generate their own lottery ticket (no central authority to sell them). </a:t>
            </a:r>
          </a:p>
          <a:p>
            <a:pPr marL="971550" lvl="1" indent="-514350">
              <a:buFont typeface="+mj-lt"/>
              <a:buAutoNum type="arabicPeriod"/>
            </a:pPr>
            <a:endParaRPr lang="en-US" sz="2000" dirty="0"/>
          </a:p>
          <a:p>
            <a:pPr marL="971550" lvl="1" indent="-514350">
              <a:buFont typeface="+mj-lt"/>
              <a:buAutoNum type="arabicPeriod"/>
            </a:pPr>
            <a:r>
              <a:rPr lang="en-US" sz="2000" dirty="0"/>
              <a:t>Must have cost associated with getting a lottery ticket otherwise participants would just make infinite amount.</a:t>
            </a:r>
          </a:p>
          <a:p>
            <a:pPr marL="971550" lvl="1" indent="-514350">
              <a:buFont typeface="+mj-lt"/>
              <a:buAutoNum type="arabicPeriod"/>
            </a:pPr>
            <a:endParaRPr lang="en-US" sz="2000" dirty="0"/>
          </a:p>
          <a:p>
            <a:pPr marL="971550" lvl="1" indent="-514350">
              <a:buFont typeface="+mj-lt"/>
              <a:buAutoNum type="arabicPeriod"/>
            </a:pPr>
            <a:r>
              <a:rPr lang="en-US" sz="2000" dirty="0"/>
              <a:t>Needs to be easy for other participants to verify/validate the winner holds the winning ticket since there is no central authority to verify.</a:t>
            </a:r>
          </a:p>
          <a:p>
            <a:endParaRPr lang="en-US" sz="3200" dirty="0"/>
          </a:p>
          <a:p>
            <a:pPr marL="0" indent="0">
              <a:buNone/>
            </a:pPr>
            <a:r>
              <a:rPr lang="en-US" sz="2400" dirty="0"/>
              <a:t>Introducing: Proof of Work (</a:t>
            </a:r>
            <a:r>
              <a:rPr lang="en-US" sz="2400" dirty="0" err="1"/>
              <a:t>PoW</a:t>
            </a:r>
            <a:r>
              <a:rPr lang="en-US" sz="2400" dirty="0"/>
              <a:t>)</a:t>
            </a:r>
          </a:p>
          <a:p>
            <a:endParaRPr lang="en-US" dirty="0"/>
          </a:p>
        </p:txBody>
      </p:sp>
    </p:spTree>
    <p:extLst>
      <p:ext uri="{BB962C8B-B14F-4D97-AF65-F5344CB8AC3E}">
        <p14:creationId xmlns:p14="http://schemas.microsoft.com/office/powerpoint/2010/main" val="322449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0DE84-7545-AFB2-8B45-E66438E3E401}"/>
              </a:ext>
            </a:extLst>
          </p:cNvPr>
          <p:cNvSpPr>
            <a:spLocks noGrp="1"/>
          </p:cNvSpPr>
          <p:nvPr>
            <p:ph type="title"/>
          </p:nvPr>
        </p:nvSpPr>
        <p:spPr>
          <a:xfrm>
            <a:off x="311428" y="99391"/>
            <a:ext cx="10515600" cy="843790"/>
          </a:xfrm>
        </p:spPr>
        <p:txBody>
          <a:bodyPr/>
          <a:lstStyle/>
          <a:p>
            <a:r>
              <a:rPr lang="en-US" dirty="0" err="1"/>
              <a:t>PoW</a:t>
            </a:r>
            <a:r>
              <a:rPr lang="en-US" dirty="0"/>
              <a:t> Replaces the Lottery System</a:t>
            </a:r>
          </a:p>
        </p:txBody>
      </p:sp>
      <p:sp>
        <p:nvSpPr>
          <p:cNvPr id="3" name="Content Placeholder 2">
            <a:extLst>
              <a:ext uri="{FF2B5EF4-FFF2-40B4-BE49-F238E27FC236}">
                <a16:creationId xmlns:a16="http://schemas.microsoft.com/office/drawing/2014/main" id="{1DE7FB0C-6983-5027-C5A6-4C1FCA682773}"/>
              </a:ext>
            </a:extLst>
          </p:cNvPr>
          <p:cNvSpPr>
            <a:spLocks noGrp="1"/>
          </p:cNvSpPr>
          <p:nvPr>
            <p:ph idx="1"/>
          </p:nvPr>
        </p:nvSpPr>
        <p:spPr>
          <a:xfrm>
            <a:off x="394254" y="1102207"/>
            <a:ext cx="7191126" cy="1012344"/>
          </a:xfrm>
        </p:spPr>
        <p:txBody>
          <a:bodyPr>
            <a:normAutofit/>
          </a:bodyPr>
          <a:lstStyle/>
          <a:p>
            <a:pPr marL="0" indent="0">
              <a:buNone/>
            </a:pPr>
            <a:r>
              <a:rPr lang="en-US" sz="2600" dirty="0"/>
              <a:t>We will use real world Energy to introduce cost.</a:t>
            </a:r>
          </a:p>
        </p:txBody>
      </p:sp>
      <p:sp>
        <p:nvSpPr>
          <p:cNvPr id="14" name="Rectangle 13">
            <a:extLst>
              <a:ext uri="{FF2B5EF4-FFF2-40B4-BE49-F238E27FC236}">
                <a16:creationId xmlns:a16="http://schemas.microsoft.com/office/drawing/2014/main" id="{4B563131-4B24-501B-C6CB-3069E14CB2C2}"/>
              </a:ext>
            </a:extLst>
          </p:cNvPr>
          <p:cNvSpPr/>
          <p:nvPr/>
        </p:nvSpPr>
        <p:spPr>
          <a:xfrm>
            <a:off x="7316149" y="676276"/>
            <a:ext cx="4875851" cy="3028950"/>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CAD3CC8-9E81-BD74-6086-EF2B8EB67A46}"/>
              </a:ext>
            </a:extLst>
          </p:cNvPr>
          <p:cNvPicPr>
            <a:picLocks noChangeAspect="1"/>
          </p:cNvPicPr>
          <p:nvPr/>
        </p:nvPicPr>
        <p:blipFill>
          <a:blip r:embed="rId3"/>
          <a:stretch>
            <a:fillRect/>
          </a:stretch>
        </p:blipFill>
        <p:spPr>
          <a:xfrm>
            <a:off x="7316149" y="1038225"/>
            <a:ext cx="4818701" cy="2544312"/>
          </a:xfrm>
          <a:prstGeom prst="rect">
            <a:avLst/>
          </a:prstGeom>
        </p:spPr>
      </p:pic>
      <p:sp>
        <p:nvSpPr>
          <p:cNvPr id="15" name="Content Placeholder 2">
            <a:extLst>
              <a:ext uri="{FF2B5EF4-FFF2-40B4-BE49-F238E27FC236}">
                <a16:creationId xmlns:a16="http://schemas.microsoft.com/office/drawing/2014/main" id="{9AB00F52-75B7-925E-56B7-637D0D3B8A26}"/>
              </a:ext>
            </a:extLst>
          </p:cNvPr>
          <p:cNvSpPr txBox="1">
            <a:spLocks/>
          </p:cNvSpPr>
          <p:nvPr/>
        </p:nvSpPr>
        <p:spPr>
          <a:xfrm>
            <a:off x="365679" y="2733676"/>
            <a:ext cx="7191126" cy="40385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a:buFont typeface="Wingdings 3" charset="2"/>
              <a:buAutoNum type="arabicPeriod"/>
            </a:pPr>
            <a:r>
              <a:rPr lang="en-US" sz="2000" dirty="0"/>
              <a:t>Users can plug into the network (lottery system)</a:t>
            </a:r>
          </a:p>
          <a:p>
            <a:pPr marL="514350" indent="-514350">
              <a:buFont typeface="Wingdings 3" charset="2"/>
              <a:buAutoNum type="arabicPeriod"/>
            </a:pPr>
            <a:r>
              <a:rPr lang="en-US" sz="2000" dirty="0"/>
              <a:t>Users will listen to all transactions and record the ones they care about along with a nonce.</a:t>
            </a:r>
          </a:p>
          <a:p>
            <a:pPr marL="514350" indent="-514350">
              <a:buFont typeface="Wingdings 3" charset="2"/>
              <a:buAutoNum type="arabicPeriod"/>
            </a:pPr>
            <a:r>
              <a:rPr lang="en-US" sz="2000" dirty="0"/>
              <a:t>Users will hash (sha256) this set to generate a “random” number.</a:t>
            </a:r>
          </a:p>
          <a:p>
            <a:pPr marL="514350" indent="-514350">
              <a:buFont typeface="Wingdings 3" charset="2"/>
              <a:buAutoNum type="arabicPeriod"/>
            </a:pPr>
            <a:r>
              <a:rPr lang="en-US" sz="2000" dirty="0"/>
              <a:t>If this number is </a:t>
            </a:r>
            <a:r>
              <a:rPr lang="en-US" sz="2000" u="sng" dirty="0"/>
              <a:t>less</a:t>
            </a:r>
            <a:r>
              <a:rPr lang="en-US" sz="2000" dirty="0"/>
              <a:t> than a Target Number, Then they win the “Lottery”.</a:t>
            </a:r>
          </a:p>
          <a:p>
            <a:pPr marL="514350" indent="-514350">
              <a:buFont typeface="Wingdings 3" charset="2"/>
              <a:buAutoNum type="arabicPeriod"/>
            </a:pPr>
            <a:r>
              <a:rPr lang="en-US" sz="2000" dirty="0"/>
              <a:t>Winning user records on the ledger, distributes to all others, and receives a payout for their contribution.</a:t>
            </a:r>
          </a:p>
        </p:txBody>
      </p:sp>
    </p:spTree>
    <p:extLst>
      <p:ext uri="{BB962C8B-B14F-4D97-AF65-F5344CB8AC3E}">
        <p14:creationId xmlns:p14="http://schemas.microsoft.com/office/powerpoint/2010/main" val="40690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0DE84-7545-AFB2-8B45-E66438E3E401}"/>
              </a:ext>
            </a:extLst>
          </p:cNvPr>
          <p:cNvSpPr>
            <a:spLocks noGrp="1"/>
          </p:cNvSpPr>
          <p:nvPr>
            <p:ph type="title"/>
          </p:nvPr>
        </p:nvSpPr>
        <p:spPr>
          <a:xfrm>
            <a:off x="874644" y="238539"/>
            <a:ext cx="8961781" cy="843790"/>
          </a:xfrm>
        </p:spPr>
        <p:txBody>
          <a:bodyPr/>
          <a:lstStyle/>
          <a:p>
            <a:r>
              <a:rPr lang="en-US" dirty="0" err="1"/>
              <a:t>PoW</a:t>
            </a:r>
            <a:r>
              <a:rPr lang="en-US" dirty="0"/>
              <a:t> Key Notes</a:t>
            </a:r>
          </a:p>
        </p:txBody>
      </p:sp>
      <p:graphicFrame>
        <p:nvGraphicFramePr>
          <p:cNvPr id="5" name="Table 4">
            <a:extLst>
              <a:ext uri="{FF2B5EF4-FFF2-40B4-BE49-F238E27FC236}">
                <a16:creationId xmlns:a16="http://schemas.microsoft.com/office/drawing/2014/main" id="{8535C49C-18FE-BB64-71CA-9F6E64B60617}"/>
              </a:ext>
            </a:extLst>
          </p:cNvPr>
          <p:cNvGraphicFramePr>
            <a:graphicFrameLocks noGrp="1"/>
          </p:cNvGraphicFramePr>
          <p:nvPr>
            <p:extLst>
              <p:ext uri="{D42A27DB-BD31-4B8C-83A1-F6EECF244321}">
                <p14:modId xmlns:p14="http://schemas.microsoft.com/office/powerpoint/2010/main" val="2201035133"/>
              </p:ext>
            </p:extLst>
          </p:nvPr>
        </p:nvGraphicFramePr>
        <p:xfrm>
          <a:off x="369819" y="1082329"/>
          <a:ext cx="9288532" cy="4513053"/>
        </p:xfrm>
        <a:graphic>
          <a:graphicData uri="http://schemas.openxmlformats.org/drawingml/2006/table">
            <a:tbl>
              <a:tblPr firstRow="1" bandRow="1">
                <a:tableStyleId>{5C22544A-7EE6-4342-B048-85BDC9FD1C3A}</a:tableStyleId>
              </a:tblPr>
              <a:tblGrid>
                <a:gridCol w="4644266">
                  <a:extLst>
                    <a:ext uri="{9D8B030D-6E8A-4147-A177-3AD203B41FA5}">
                      <a16:colId xmlns:a16="http://schemas.microsoft.com/office/drawing/2014/main" val="2077214797"/>
                    </a:ext>
                  </a:extLst>
                </a:gridCol>
                <a:gridCol w="4644266">
                  <a:extLst>
                    <a:ext uri="{9D8B030D-6E8A-4147-A177-3AD203B41FA5}">
                      <a16:colId xmlns:a16="http://schemas.microsoft.com/office/drawing/2014/main" val="1162395009"/>
                    </a:ext>
                  </a:extLst>
                </a:gridCol>
              </a:tblGrid>
              <a:tr h="551816">
                <a:tc>
                  <a:txBody>
                    <a:bodyPr/>
                    <a:lstStyle/>
                    <a:p>
                      <a:pPr algn="ctr"/>
                      <a:r>
                        <a:rPr lang="en-US" dirty="0">
                          <a:solidFill>
                            <a:schemeClr val="tx2">
                              <a:lumMod val="25000"/>
                            </a:schemeClr>
                          </a:solidFill>
                        </a:rPr>
                        <a:t>Observation</a:t>
                      </a:r>
                    </a:p>
                  </a:txBody>
                  <a:tcPr anchor="ctr"/>
                </a:tc>
                <a:tc>
                  <a:txBody>
                    <a:bodyPr/>
                    <a:lstStyle/>
                    <a:p>
                      <a:pPr algn="ctr"/>
                      <a:r>
                        <a:rPr lang="en-US" dirty="0">
                          <a:solidFill>
                            <a:schemeClr val="tx2">
                              <a:lumMod val="25000"/>
                            </a:schemeClr>
                          </a:solidFill>
                        </a:rPr>
                        <a:t>So…</a:t>
                      </a:r>
                    </a:p>
                  </a:txBody>
                  <a:tcPr anchor="ctr"/>
                </a:tc>
                <a:extLst>
                  <a:ext uri="{0D108BD9-81ED-4DB2-BD59-A6C34878D82A}">
                    <a16:rowId xmlns:a16="http://schemas.microsoft.com/office/drawing/2014/main" val="3554874094"/>
                  </a:ext>
                </a:extLst>
              </a:tr>
              <a:tr h="756630">
                <a:tc>
                  <a:txBody>
                    <a:bodyPr/>
                    <a:lstStyle/>
                    <a:p>
                      <a:pPr algn="ctr"/>
                      <a:r>
                        <a:rPr lang="en-US" dirty="0"/>
                        <a:t>Anybody can generate a hash on the network </a:t>
                      </a:r>
                    </a:p>
                  </a:txBody>
                  <a:tcPr anchor="ctr"/>
                </a:tc>
                <a:tc>
                  <a:txBody>
                    <a:bodyPr/>
                    <a:lstStyle/>
                    <a:p>
                      <a:pPr algn="ctr"/>
                      <a:r>
                        <a:rPr lang="en-US" dirty="0"/>
                        <a:t>Permissionless</a:t>
                      </a:r>
                    </a:p>
                  </a:txBody>
                  <a:tcPr anchor="ctr"/>
                </a:tc>
                <a:extLst>
                  <a:ext uri="{0D108BD9-81ED-4DB2-BD59-A6C34878D82A}">
                    <a16:rowId xmlns:a16="http://schemas.microsoft.com/office/drawing/2014/main" val="2103144444"/>
                  </a:ext>
                </a:extLst>
              </a:tr>
              <a:tr h="551816">
                <a:tc>
                  <a:txBody>
                    <a:bodyPr/>
                    <a:lstStyle/>
                    <a:p>
                      <a:pPr algn="ctr"/>
                      <a:r>
                        <a:rPr lang="en-US" sz="1800" dirty="0"/>
                        <a:t>Generating hashes cost electricity </a:t>
                      </a:r>
                      <a:endParaRPr lang="en-US" dirty="0"/>
                    </a:p>
                  </a:txBody>
                  <a:tcPr anchor="ctr"/>
                </a:tc>
                <a:tc>
                  <a:txBody>
                    <a:bodyPr/>
                    <a:lstStyle/>
                    <a:p>
                      <a:pPr algn="ctr"/>
                      <a:r>
                        <a:rPr lang="en-US" sz="1800" dirty="0"/>
                        <a:t>Real world cost, incentivize honesty</a:t>
                      </a:r>
                      <a:endParaRPr lang="en-US" dirty="0"/>
                    </a:p>
                  </a:txBody>
                  <a:tcPr anchor="ctr"/>
                </a:tc>
                <a:extLst>
                  <a:ext uri="{0D108BD9-81ED-4DB2-BD59-A6C34878D82A}">
                    <a16:rowId xmlns:a16="http://schemas.microsoft.com/office/drawing/2014/main" val="1420785668"/>
                  </a:ext>
                </a:extLst>
              </a:tr>
              <a:tr h="952448">
                <a:tc>
                  <a:txBody>
                    <a:bodyPr/>
                    <a:lstStyle/>
                    <a:p>
                      <a:pPr algn="ctr"/>
                      <a:r>
                        <a:rPr lang="en-US" dirty="0"/>
                        <a:t>Confirming a hash is instant vs discovering the hash which takes time</a:t>
                      </a:r>
                    </a:p>
                  </a:txBody>
                  <a:tcPr anchor="ctr"/>
                </a:tc>
                <a:tc>
                  <a:txBody>
                    <a:bodyPr/>
                    <a:lstStyle/>
                    <a:p>
                      <a:pPr algn="ctr"/>
                      <a:r>
                        <a:rPr lang="en-US" dirty="0" err="1"/>
                        <a:t>PoW</a:t>
                      </a:r>
                      <a:r>
                        <a:rPr lang="en-US" dirty="0"/>
                        <a:t> is Asymmetric Energy System</a:t>
                      </a:r>
                    </a:p>
                  </a:txBody>
                  <a:tcPr anchor="ctr"/>
                </a:tc>
                <a:extLst>
                  <a:ext uri="{0D108BD9-81ED-4DB2-BD59-A6C34878D82A}">
                    <a16:rowId xmlns:a16="http://schemas.microsoft.com/office/drawing/2014/main" val="1844062266"/>
                  </a:ext>
                </a:extLst>
              </a:tr>
              <a:tr h="785943">
                <a:tc>
                  <a:txBody>
                    <a:bodyPr/>
                    <a:lstStyle/>
                    <a:p>
                      <a:pPr algn="ctr"/>
                      <a:r>
                        <a:rPr lang="en-US" dirty="0"/>
                        <a:t>You can put a gone to my head and steal my ASIC’s, but you’ll still have to pay my electricity bill.</a:t>
                      </a:r>
                    </a:p>
                  </a:txBody>
                  <a:tcPr anchor="ctr"/>
                </a:tc>
                <a:tc>
                  <a:txBody>
                    <a:bodyPr/>
                    <a:lstStyle/>
                    <a:p>
                      <a:pPr algn="ctr"/>
                      <a:r>
                        <a:rPr lang="en-US" dirty="0"/>
                        <a:t>Coercion resistant</a:t>
                      </a:r>
                    </a:p>
                  </a:txBody>
                  <a:tcPr anchor="ctr"/>
                </a:tc>
                <a:extLst>
                  <a:ext uri="{0D108BD9-81ED-4DB2-BD59-A6C34878D82A}">
                    <a16:rowId xmlns:a16="http://schemas.microsoft.com/office/drawing/2014/main" val="1819543815"/>
                  </a:ext>
                </a:extLst>
              </a:tr>
              <a:tr h="785943">
                <a:tc>
                  <a:txBody>
                    <a:bodyPr/>
                    <a:lstStyle/>
                    <a:p>
                      <a:pPr algn="ctr"/>
                      <a:r>
                        <a:rPr lang="en-US" dirty="0"/>
                        <a:t>Others can verify rule sets and hash</a:t>
                      </a:r>
                    </a:p>
                  </a:txBody>
                  <a:tcPr anchor="ctr"/>
                </a:tc>
                <a:tc>
                  <a:txBody>
                    <a:bodyPr/>
                    <a:lstStyle/>
                    <a:p>
                      <a:pPr algn="ctr"/>
                      <a:r>
                        <a:rPr lang="en-US" dirty="0"/>
                        <a:t>Trustless</a:t>
                      </a:r>
                    </a:p>
                  </a:txBody>
                  <a:tcPr anchor="ctr"/>
                </a:tc>
                <a:extLst>
                  <a:ext uri="{0D108BD9-81ED-4DB2-BD59-A6C34878D82A}">
                    <a16:rowId xmlns:a16="http://schemas.microsoft.com/office/drawing/2014/main" val="104735925"/>
                  </a:ext>
                </a:extLst>
              </a:tr>
            </a:tbl>
          </a:graphicData>
        </a:graphic>
      </p:graphicFrame>
      <p:sp>
        <p:nvSpPr>
          <p:cNvPr id="13" name="TextBox 12">
            <a:extLst>
              <a:ext uri="{FF2B5EF4-FFF2-40B4-BE49-F238E27FC236}">
                <a16:creationId xmlns:a16="http://schemas.microsoft.com/office/drawing/2014/main" id="{0BDDDF79-2F65-DE67-7D8C-7D77C5A2BB68}"/>
              </a:ext>
            </a:extLst>
          </p:cNvPr>
          <p:cNvSpPr txBox="1"/>
          <p:nvPr/>
        </p:nvSpPr>
        <p:spPr>
          <a:xfrm>
            <a:off x="614156" y="6033678"/>
            <a:ext cx="8573950" cy="523220"/>
          </a:xfrm>
          <a:prstGeom prst="rect">
            <a:avLst/>
          </a:prstGeom>
          <a:noFill/>
        </p:spPr>
        <p:txBody>
          <a:bodyPr wrap="none" rtlCol="0">
            <a:spAutoFit/>
          </a:bodyPr>
          <a:lstStyle/>
          <a:p>
            <a:r>
              <a:rPr lang="en-US" sz="2800" dirty="0"/>
              <a:t>This Pow Lottery Game is known as “Bitcoin Mining”</a:t>
            </a:r>
          </a:p>
        </p:txBody>
      </p:sp>
    </p:spTree>
    <p:extLst>
      <p:ext uri="{BB962C8B-B14F-4D97-AF65-F5344CB8AC3E}">
        <p14:creationId xmlns:p14="http://schemas.microsoft.com/office/powerpoint/2010/main" val="2903943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5E408-D08D-6E9D-CD5F-2E6A106B0E73}"/>
              </a:ext>
            </a:extLst>
          </p:cNvPr>
          <p:cNvSpPr>
            <a:spLocks noGrp="1"/>
          </p:cNvSpPr>
          <p:nvPr>
            <p:ph idx="1"/>
          </p:nvPr>
        </p:nvSpPr>
        <p:spPr>
          <a:xfrm>
            <a:off x="3967692" y="2623344"/>
            <a:ext cx="4256616" cy="1611311"/>
          </a:xfrm>
        </p:spPr>
        <p:txBody>
          <a:bodyPr anchor="ctr">
            <a:normAutofit/>
          </a:bodyPr>
          <a:lstStyle/>
          <a:p>
            <a:pPr marL="0" indent="0" algn="ctr">
              <a:buNone/>
            </a:pPr>
            <a:r>
              <a:rPr lang="en-US" sz="3600" dirty="0"/>
              <a:t>Questions So Far?</a:t>
            </a:r>
          </a:p>
        </p:txBody>
      </p:sp>
    </p:spTree>
    <p:extLst>
      <p:ext uri="{BB962C8B-B14F-4D97-AF65-F5344CB8AC3E}">
        <p14:creationId xmlns:p14="http://schemas.microsoft.com/office/powerpoint/2010/main" val="421635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0DE84-7545-AFB2-8B45-E66438E3E401}"/>
              </a:ext>
            </a:extLst>
          </p:cNvPr>
          <p:cNvSpPr>
            <a:spLocks noGrp="1"/>
          </p:cNvSpPr>
          <p:nvPr>
            <p:ph type="title"/>
          </p:nvPr>
        </p:nvSpPr>
        <p:spPr>
          <a:xfrm>
            <a:off x="311428" y="99391"/>
            <a:ext cx="10515600" cy="843790"/>
          </a:xfrm>
        </p:spPr>
        <p:txBody>
          <a:bodyPr/>
          <a:lstStyle/>
          <a:p>
            <a:r>
              <a:rPr lang="en-US" dirty="0"/>
              <a:t>Additional Details / Concepts</a:t>
            </a:r>
          </a:p>
        </p:txBody>
      </p:sp>
      <p:sp>
        <p:nvSpPr>
          <p:cNvPr id="3" name="Content Placeholder 2">
            <a:extLst>
              <a:ext uri="{FF2B5EF4-FFF2-40B4-BE49-F238E27FC236}">
                <a16:creationId xmlns:a16="http://schemas.microsoft.com/office/drawing/2014/main" id="{1DE7FB0C-6983-5027-C5A6-4C1FCA682773}"/>
              </a:ext>
            </a:extLst>
          </p:cNvPr>
          <p:cNvSpPr>
            <a:spLocks noGrp="1"/>
          </p:cNvSpPr>
          <p:nvPr>
            <p:ph idx="1"/>
          </p:nvPr>
        </p:nvSpPr>
        <p:spPr>
          <a:xfrm>
            <a:off x="394254" y="1102206"/>
            <a:ext cx="9768921" cy="5417863"/>
          </a:xfrm>
        </p:spPr>
        <p:txBody>
          <a:bodyPr>
            <a:normAutofit fontScale="92500"/>
          </a:bodyPr>
          <a:lstStyle/>
          <a:p>
            <a:r>
              <a:rPr lang="en-US" dirty="0"/>
              <a:t>How are new Bitcoins Minted?</a:t>
            </a:r>
          </a:p>
          <a:p>
            <a:pPr lvl="1"/>
            <a:r>
              <a:rPr lang="en-US" dirty="0"/>
              <a:t>The “winning lottery ticket” includes transaction where the User get paid out (block reward).</a:t>
            </a:r>
          </a:p>
          <a:p>
            <a:pPr lvl="1"/>
            <a:endParaRPr lang="en-US" dirty="0"/>
          </a:p>
          <a:p>
            <a:r>
              <a:rPr lang="en-US" dirty="0"/>
              <a:t>Bitcoin Rules</a:t>
            </a:r>
          </a:p>
          <a:p>
            <a:pPr lvl="1"/>
            <a:r>
              <a:rPr lang="en-US" dirty="0"/>
              <a:t>Things like “Users can’t spend more than they have” or “Only 1MB of transactions can be recorded in a block”</a:t>
            </a:r>
          </a:p>
          <a:p>
            <a:pPr lvl="1"/>
            <a:endParaRPr lang="en-US" dirty="0"/>
          </a:p>
          <a:p>
            <a:r>
              <a:rPr lang="en-US" dirty="0"/>
              <a:t>Block Reward and Halving</a:t>
            </a:r>
          </a:p>
          <a:p>
            <a:pPr lvl="1"/>
            <a:r>
              <a:rPr lang="en-US" dirty="0"/>
              <a:t>The block reward started at 50 bitcoins per block and is halved approximately every four years (~210,000 blocks). This event is known as “Halving."</a:t>
            </a:r>
          </a:p>
          <a:p>
            <a:pPr lvl="1"/>
            <a:r>
              <a:rPr lang="en-US" dirty="0"/>
              <a:t>Halving reduces the rate at which new bitcoins are created, introduces </a:t>
            </a:r>
            <a:r>
              <a:rPr lang="en-US" b="1" dirty="0"/>
              <a:t>scarcity and deflationary properties</a:t>
            </a:r>
            <a:r>
              <a:rPr lang="en-US" dirty="0"/>
              <a:t>.</a:t>
            </a:r>
          </a:p>
          <a:p>
            <a:pPr lvl="1"/>
            <a:endParaRPr lang="en-US" dirty="0"/>
          </a:p>
          <a:p>
            <a:r>
              <a:rPr lang="en-US" dirty="0"/>
              <a:t>21 Million Bitcoin Ever</a:t>
            </a:r>
          </a:p>
          <a:p>
            <a:pPr lvl="1"/>
            <a:r>
              <a:rPr lang="en-US" dirty="0"/>
              <a:t>The amount of Bitcoin produces as reward at each block is a Bitcoin “Rule” that guarantees limit.</a:t>
            </a:r>
          </a:p>
          <a:p>
            <a:pPr lvl="1"/>
            <a:r>
              <a:rPr lang="en-US" dirty="0"/>
              <a:t>A single Bitcoin can be broken into 100,000,000 “Satoshi’s”.</a:t>
            </a:r>
          </a:p>
          <a:p>
            <a:pPr lvl="1"/>
            <a:endParaRPr lang="en-US" dirty="0"/>
          </a:p>
          <a:p>
            <a:endParaRPr lang="en-US" dirty="0"/>
          </a:p>
        </p:txBody>
      </p:sp>
      <p:sp>
        <p:nvSpPr>
          <p:cNvPr id="5" name="Rectangle: Rounded Corners 4">
            <a:extLst>
              <a:ext uri="{FF2B5EF4-FFF2-40B4-BE49-F238E27FC236}">
                <a16:creationId xmlns:a16="http://schemas.microsoft.com/office/drawing/2014/main" id="{DBCBEDCA-849D-5ABB-DDEC-C60D9AAD24D4}"/>
              </a:ext>
            </a:extLst>
          </p:cNvPr>
          <p:cNvSpPr/>
          <p:nvPr/>
        </p:nvSpPr>
        <p:spPr>
          <a:xfrm>
            <a:off x="9470336" y="386589"/>
            <a:ext cx="2713383" cy="11131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lumOff val="15000"/>
                  </a:schemeClr>
                </a:solidFill>
              </a:rPr>
              <a:t>John pays Sally 2</a:t>
            </a:r>
          </a:p>
          <a:p>
            <a:pPr algn="ctr"/>
            <a:r>
              <a:rPr lang="en-US" dirty="0">
                <a:solidFill>
                  <a:schemeClr val="bg1">
                    <a:lumMod val="85000"/>
                    <a:lumOff val="15000"/>
                  </a:schemeClr>
                </a:solidFill>
              </a:rPr>
              <a:t>Nick Pays Joe 1</a:t>
            </a:r>
          </a:p>
          <a:p>
            <a:pPr algn="ctr"/>
            <a:r>
              <a:rPr lang="en-US" dirty="0">
                <a:solidFill>
                  <a:schemeClr val="accent6">
                    <a:lumMod val="75000"/>
                  </a:schemeClr>
                </a:solidFill>
              </a:rPr>
              <a:t>Jason gets paid 1.25</a:t>
            </a:r>
          </a:p>
          <a:p>
            <a:pPr algn="ctr"/>
            <a:r>
              <a:rPr lang="en-US" dirty="0">
                <a:solidFill>
                  <a:schemeClr val="bg1">
                    <a:lumMod val="85000"/>
                    <a:lumOff val="15000"/>
                  </a:schemeClr>
                </a:solidFill>
              </a:rPr>
              <a:t>Nonce = 3</a:t>
            </a:r>
          </a:p>
        </p:txBody>
      </p:sp>
    </p:spTree>
    <p:extLst>
      <p:ext uri="{BB962C8B-B14F-4D97-AF65-F5344CB8AC3E}">
        <p14:creationId xmlns:p14="http://schemas.microsoft.com/office/powerpoint/2010/main" val="1564359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6B45-A09F-BF74-EA0B-509C6A37BE29}"/>
              </a:ext>
            </a:extLst>
          </p:cNvPr>
          <p:cNvSpPr>
            <a:spLocks noGrp="1"/>
          </p:cNvSpPr>
          <p:nvPr>
            <p:ph type="title"/>
          </p:nvPr>
        </p:nvSpPr>
        <p:spPr>
          <a:xfrm>
            <a:off x="718161" y="5485628"/>
            <a:ext cx="8502040" cy="873691"/>
          </a:xfrm>
        </p:spPr>
        <p:txBody>
          <a:bodyPr>
            <a:noAutofit/>
          </a:bodyPr>
          <a:lstStyle/>
          <a:p>
            <a:r>
              <a:rPr lang="en-US" sz="2400" dirty="0">
                <a:hlinkClick r:id="rId2"/>
              </a:rPr>
              <a:t>https://github.com/bitcoin/bitcoin/blob/v25.0/src/validation.cpp#L1542L1553</a:t>
            </a:r>
            <a:endParaRPr lang="en-US" sz="2400" dirty="0"/>
          </a:p>
        </p:txBody>
      </p:sp>
      <p:pic>
        <p:nvPicPr>
          <p:cNvPr id="4" name="Picture 3">
            <a:extLst>
              <a:ext uri="{FF2B5EF4-FFF2-40B4-BE49-F238E27FC236}">
                <a16:creationId xmlns:a16="http://schemas.microsoft.com/office/drawing/2014/main" id="{E51FC2A2-1129-0EAE-D34D-D086E01D4A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36" y="673734"/>
            <a:ext cx="6709975" cy="3427813"/>
          </a:xfrm>
          <a:prstGeom prst="rect">
            <a:avLst/>
          </a:prstGeom>
          <a:noFill/>
        </p:spPr>
      </p:pic>
      <p:pic>
        <p:nvPicPr>
          <p:cNvPr id="4098" name="Picture 2" descr="How does the bitcoin code define its 21 million cap? - Unchained">
            <a:extLst>
              <a:ext uri="{FF2B5EF4-FFF2-40B4-BE49-F238E27FC236}">
                <a16:creationId xmlns:a16="http://schemas.microsoft.com/office/drawing/2014/main" id="{9FF88514-F2D9-B60D-A927-557E8E674D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68" t="12561" r="5953" b="13034"/>
          <a:stretch/>
        </p:blipFill>
        <p:spPr bwMode="auto">
          <a:xfrm>
            <a:off x="5609869" y="3221075"/>
            <a:ext cx="6374295" cy="239255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0EEA4C6-24C9-E88B-B341-DCB75A446573}"/>
              </a:ext>
            </a:extLst>
          </p:cNvPr>
          <p:cNvSpPr txBox="1">
            <a:spLocks/>
          </p:cNvSpPr>
          <p:nvPr/>
        </p:nvSpPr>
        <p:spPr>
          <a:xfrm>
            <a:off x="311428" y="99391"/>
            <a:ext cx="10515600" cy="8437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21 Million Guarantee</a:t>
            </a:r>
          </a:p>
        </p:txBody>
      </p:sp>
    </p:spTree>
    <p:extLst>
      <p:ext uri="{BB962C8B-B14F-4D97-AF65-F5344CB8AC3E}">
        <p14:creationId xmlns:p14="http://schemas.microsoft.com/office/powerpoint/2010/main" val="214762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D21A-F88C-2E51-8767-5E6529BA659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2F0A54B-A3D7-7D64-8B44-62FEF98C5104}"/>
              </a:ext>
            </a:extLst>
          </p:cNvPr>
          <p:cNvSpPr>
            <a:spLocks noGrp="1"/>
          </p:cNvSpPr>
          <p:nvPr>
            <p:ph idx="1"/>
          </p:nvPr>
        </p:nvSpPr>
        <p:spPr/>
        <p:txBody>
          <a:bodyPr>
            <a:normAutofit/>
          </a:bodyPr>
          <a:lstStyle/>
          <a:p>
            <a:r>
              <a:rPr lang="en-US" dirty="0"/>
              <a:t>What is Bitcoin?</a:t>
            </a:r>
          </a:p>
          <a:p>
            <a:r>
              <a:rPr lang="en-US" dirty="0"/>
              <a:t>Why is Bitcoin Needed?</a:t>
            </a:r>
          </a:p>
          <a:p>
            <a:r>
              <a:rPr lang="en-US" dirty="0"/>
              <a:t>Bitcoin History in 5 bullets or Less</a:t>
            </a:r>
          </a:p>
          <a:p>
            <a:r>
              <a:rPr lang="en-US" dirty="0"/>
              <a:t>“Inventing Bitcoin”</a:t>
            </a:r>
          </a:p>
          <a:p>
            <a:r>
              <a:rPr lang="en-US" dirty="0"/>
              <a:t>Additional Technical Details</a:t>
            </a:r>
          </a:p>
          <a:p>
            <a:r>
              <a:rPr lang="en-US" dirty="0"/>
              <a:t>Interesting Take Aways</a:t>
            </a:r>
          </a:p>
        </p:txBody>
      </p:sp>
    </p:spTree>
    <p:extLst>
      <p:ext uri="{BB962C8B-B14F-4D97-AF65-F5344CB8AC3E}">
        <p14:creationId xmlns:p14="http://schemas.microsoft.com/office/powerpoint/2010/main" val="3990366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0DE84-7545-AFB2-8B45-E66438E3E401}"/>
              </a:ext>
            </a:extLst>
          </p:cNvPr>
          <p:cNvSpPr>
            <a:spLocks noGrp="1"/>
          </p:cNvSpPr>
          <p:nvPr>
            <p:ph type="title"/>
          </p:nvPr>
        </p:nvSpPr>
        <p:spPr>
          <a:xfrm>
            <a:off x="311428" y="99391"/>
            <a:ext cx="10515600" cy="843790"/>
          </a:xfrm>
        </p:spPr>
        <p:txBody>
          <a:bodyPr/>
          <a:lstStyle/>
          <a:p>
            <a:r>
              <a:rPr lang="en-US" dirty="0"/>
              <a:t>Additional Details / Concepts Continued</a:t>
            </a:r>
          </a:p>
        </p:txBody>
      </p:sp>
      <p:sp>
        <p:nvSpPr>
          <p:cNvPr id="3" name="Content Placeholder 2">
            <a:extLst>
              <a:ext uri="{FF2B5EF4-FFF2-40B4-BE49-F238E27FC236}">
                <a16:creationId xmlns:a16="http://schemas.microsoft.com/office/drawing/2014/main" id="{1DE7FB0C-6983-5027-C5A6-4C1FCA682773}"/>
              </a:ext>
            </a:extLst>
          </p:cNvPr>
          <p:cNvSpPr>
            <a:spLocks noGrp="1"/>
          </p:cNvSpPr>
          <p:nvPr>
            <p:ph idx="1"/>
          </p:nvPr>
        </p:nvSpPr>
        <p:spPr>
          <a:xfrm>
            <a:off x="394254" y="1102206"/>
            <a:ext cx="9968946" cy="5417863"/>
          </a:xfrm>
        </p:spPr>
        <p:txBody>
          <a:bodyPr>
            <a:normAutofit/>
          </a:bodyPr>
          <a:lstStyle/>
          <a:p>
            <a:r>
              <a:rPr lang="en-US" dirty="0"/>
              <a:t>Fees and End of Block Rewards</a:t>
            </a:r>
          </a:p>
          <a:p>
            <a:pPr lvl="1"/>
            <a:r>
              <a:rPr lang="en-US" dirty="0"/>
              <a:t>Transaction fees are paid by users to miners to incentivize the inclusion of their transactions in the next block.</a:t>
            </a:r>
          </a:p>
          <a:p>
            <a:pPr lvl="1"/>
            <a:r>
              <a:rPr lang="en-US" dirty="0"/>
              <a:t>Eventually, when the block reward becomes zero after the last bitcoin is mined, transaction fees will be the only reward for mining activities.</a:t>
            </a:r>
          </a:p>
          <a:p>
            <a:pPr marL="457200" lvl="1" indent="0">
              <a:buNone/>
            </a:pPr>
            <a:endParaRPr lang="en-US" dirty="0"/>
          </a:p>
          <a:p>
            <a:pPr marL="457200" lvl="1" indent="0">
              <a:buNone/>
            </a:pPr>
            <a:endParaRPr lang="en-US" dirty="0"/>
          </a:p>
          <a:p>
            <a:r>
              <a:rPr lang="en-US" dirty="0"/>
              <a:t>Accounts/Wallets, Public/Private Keys, and Digital Signatures</a:t>
            </a:r>
          </a:p>
          <a:p>
            <a:pPr lvl="1"/>
            <a:r>
              <a:rPr lang="en-US" dirty="0"/>
              <a:t>There are no actual accounts for Bitcoin.</a:t>
            </a:r>
          </a:p>
          <a:p>
            <a:pPr lvl="1"/>
            <a:r>
              <a:rPr lang="en-US" dirty="0"/>
              <a:t>Users generate Private keys and their associated Public keys.</a:t>
            </a:r>
          </a:p>
          <a:p>
            <a:pPr lvl="1"/>
            <a:r>
              <a:rPr lang="en-US" dirty="0"/>
              <a:t>Bitcoin is nothing more than a ledger of transactions associated with Public Addresses (Generated from Public Key).</a:t>
            </a:r>
          </a:p>
          <a:p>
            <a:pPr lvl="1"/>
            <a:r>
              <a:rPr lang="en-US" dirty="0"/>
              <a:t>Bitcoin “Wallets” are just hardware devices for Digital Signatures associated with Private Keys.</a:t>
            </a:r>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093566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99E1-B65F-EB1B-2D60-9D194C23A113}"/>
              </a:ext>
            </a:extLst>
          </p:cNvPr>
          <p:cNvSpPr>
            <a:spLocks noGrp="1"/>
          </p:cNvSpPr>
          <p:nvPr>
            <p:ph type="title"/>
          </p:nvPr>
        </p:nvSpPr>
        <p:spPr>
          <a:xfrm>
            <a:off x="221973" y="256795"/>
            <a:ext cx="6973957" cy="662782"/>
          </a:xfrm>
        </p:spPr>
        <p:txBody>
          <a:bodyPr>
            <a:normAutofit/>
          </a:bodyPr>
          <a:lstStyle/>
          <a:p>
            <a:r>
              <a:rPr lang="en-US" dirty="0"/>
              <a:t>Recap</a:t>
            </a:r>
          </a:p>
        </p:txBody>
      </p:sp>
      <p:sp>
        <p:nvSpPr>
          <p:cNvPr id="3" name="Content Placeholder 2">
            <a:extLst>
              <a:ext uri="{FF2B5EF4-FFF2-40B4-BE49-F238E27FC236}">
                <a16:creationId xmlns:a16="http://schemas.microsoft.com/office/drawing/2014/main" id="{87E9254B-805D-5874-9068-F4A66971BBBF}"/>
              </a:ext>
            </a:extLst>
          </p:cNvPr>
          <p:cNvSpPr>
            <a:spLocks noGrp="1"/>
          </p:cNvSpPr>
          <p:nvPr>
            <p:ph idx="1"/>
          </p:nvPr>
        </p:nvSpPr>
        <p:spPr>
          <a:xfrm>
            <a:off x="221973" y="1139030"/>
            <a:ext cx="9436377" cy="1899445"/>
          </a:xfrm>
        </p:spPr>
        <p:txBody>
          <a:bodyPr>
            <a:normAutofit/>
          </a:bodyPr>
          <a:lstStyle/>
          <a:p>
            <a:pPr marL="0" indent="0">
              <a:buNone/>
            </a:pPr>
            <a:r>
              <a:rPr lang="en-US" sz="3200" b="1" dirty="0"/>
              <a:t>We now have a permissionless, trustless, decentralized, distributed, energy-consuming Network that creates Digital Scarcity. </a:t>
            </a:r>
          </a:p>
        </p:txBody>
      </p:sp>
      <p:sp>
        <p:nvSpPr>
          <p:cNvPr id="6" name="Content Placeholder 2">
            <a:extLst>
              <a:ext uri="{FF2B5EF4-FFF2-40B4-BE49-F238E27FC236}">
                <a16:creationId xmlns:a16="http://schemas.microsoft.com/office/drawing/2014/main" id="{23326164-0230-7FAB-3501-76D5E7227712}"/>
              </a:ext>
            </a:extLst>
          </p:cNvPr>
          <p:cNvSpPr txBox="1">
            <a:spLocks/>
          </p:cNvSpPr>
          <p:nvPr/>
        </p:nvSpPr>
        <p:spPr>
          <a:xfrm>
            <a:off x="423874" y="3705226"/>
            <a:ext cx="9148751" cy="30099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Money is a good that assumes the role of a widely accepted Medium of Exchange.</a:t>
            </a:r>
          </a:p>
          <a:p>
            <a:pPr marL="0" indent="0">
              <a:buFont typeface="Wingdings 3" charset="2"/>
              <a:buNone/>
            </a:pPr>
            <a:endParaRPr lang="en-US" dirty="0"/>
          </a:p>
          <a:p>
            <a:pPr marL="0" indent="0">
              <a:buFont typeface="Wingdings 3" charset="2"/>
              <a:buNone/>
            </a:pPr>
            <a:r>
              <a:rPr lang="en-US" dirty="0"/>
              <a:t>The potential good will be adopted as Money is (in theory) how well it addresses the Coincidence of Wants.</a:t>
            </a:r>
          </a:p>
          <a:p>
            <a:pPr marL="0" indent="0">
              <a:buFont typeface="Wingdings 3" charset="2"/>
              <a:buNone/>
            </a:pPr>
            <a:endParaRPr lang="en-US" dirty="0"/>
          </a:p>
          <a:p>
            <a:pPr marL="0" indent="0">
              <a:buFont typeface="Wingdings 3" charset="2"/>
              <a:buNone/>
            </a:pPr>
            <a:r>
              <a:rPr lang="en-US" dirty="0"/>
              <a:t>The three Properties Money needs to serve:</a:t>
            </a:r>
          </a:p>
          <a:p>
            <a:pPr lvl="1"/>
            <a:r>
              <a:rPr lang="en-US" sz="2000" b="1" dirty="0"/>
              <a:t>Unit of Account </a:t>
            </a:r>
            <a:r>
              <a:rPr lang="en-US" dirty="0"/>
              <a:t>… addresses Coincidence in Scales </a:t>
            </a:r>
          </a:p>
          <a:p>
            <a:pPr lvl="1"/>
            <a:r>
              <a:rPr lang="en-US" sz="2000" b="1" dirty="0"/>
              <a:t>Medium of Exchange </a:t>
            </a:r>
            <a:r>
              <a:rPr lang="en-US" dirty="0"/>
              <a:t>… addresses Coincidence in Location</a:t>
            </a:r>
          </a:p>
          <a:p>
            <a:pPr lvl="1"/>
            <a:r>
              <a:rPr lang="en-US" sz="2000" b="1" dirty="0"/>
              <a:t>Store of Value </a:t>
            </a:r>
            <a:r>
              <a:rPr lang="en-US" dirty="0"/>
              <a:t>… address Coincidence in Time Frames</a:t>
            </a:r>
          </a:p>
          <a:p>
            <a:pPr marL="0" indent="0">
              <a:buFont typeface="Wingdings 3" charset="2"/>
              <a:buNone/>
            </a:pPr>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210227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5E408-D08D-6E9D-CD5F-2E6A106B0E73}"/>
              </a:ext>
            </a:extLst>
          </p:cNvPr>
          <p:cNvSpPr>
            <a:spLocks noGrp="1"/>
          </p:cNvSpPr>
          <p:nvPr>
            <p:ph idx="1"/>
          </p:nvPr>
        </p:nvSpPr>
        <p:spPr>
          <a:xfrm>
            <a:off x="3967692" y="2623344"/>
            <a:ext cx="4256616" cy="1611311"/>
          </a:xfrm>
        </p:spPr>
        <p:txBody>
          <a:bodyPr anchor="ctr">
            <a:normAutofit/>
          </a:bodyPr>
          <a:lstStyle/>
          <a:p>
            <a:pPr marL="0" indent="0" algn="ctr">
              <a:buNone/>
            </a:pPr>
            <a:r>
              <a:rPr lang="en-US" sz="3600" dirty="0"/>
              <a:t>Questions So Far?</a:t>
            </a:r>
          </a:p>
        </p:txBody>
      </p:sp>
    </p:spTree>
    <p:extLst>
      <p:ext uri="{BB962C8B-B14F-4D97-AF65-F5344CB8AC3E}">
        <p14:creationId xmlns:p14="http://schemas.microsoft.com/office/powerpoint/2010/main" val="3905649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99E1-B65F-EB1B-2D60-9D194C23A113}"/>
              </a:ext>
            </a:extLst>
          </p:cNvPr>
          <p:cNvSpPr>
            <a:spLocks noGrp="1"/>
          </p:cNvSpPr>
          <p:nvPr>
            <p:ph type="title"/>
          </p:nvPr>
        </p:nvSpPr>
        <p:spPr>
          <a:xfrm>
            <a:off x="221973" y="256795"/>
            <a:ext cx="6973957" cy="662782"/>
          </a:xfrm>
        </p:spPr>
        <p:txBody>
          <a:bodyPr>
            <a:normAutofit/>
          </a:bodyPr>
          <a:lstStyle/>
          <a:p>
            <a:r>
              <a:rPr lang="en-US" dirty="0"/>
              <a:t>Interesting Take Aways</a:t>
            </a:r>
          </a:p>
        </p:txBody>
      </p:sp>
      <p:sp>
        <p:nvSpPr>
          <p:cNvPr id="3" name="Content Placeholder 2">
            <a:extLst>
              <a:ext uri="{FF2B5EF4-FFF2-40B4-BE49-F238E27FC236}">
                <a16:creationId xmlns:a16="http://schemas.microsoft.com/office/drawing/2014/main" id="{87E9254B-805D-5874-9068-F4A66971BBBF}"/>
              </a:ext>
            </a:extLst>
          </p:cNvPr>
          <p:cNvSpPr>
            <a:spLocks noGrp="1"/>
          </p:cNvSpPr>
          <p:nvPr>
            <p:ph idx="1"/>
          </p:nvPr>
        </p:nvSpPr>
        <p:spPr>
          <a:xfrm>
            <a:off x="793473" y="1253330"/>
            <a:ext cx="11635410" cy="5347875"/>
          </a:xfrm>
        </p:spPr>
        <p:txBody>
          <a:bodyPr>
            <a:normAutofit fontScale="92500" lnSpcReduction="10000"/>
          </a:bodyPr>
          <a:lstStyle/>
          <a:p>
            <a:pPr indent="-285750">
              <a:lnSpc>
                <a:spcPct val="150000"/>
              </a:lnSpc>
            </a:pPr>
            <a:r>
              <a:rPr lang="en-US" sz="2400" dirty="0"/>
              <a:t>Renewable Energy Production</a:t>
            </a:r>
          </a:p>
          <a:p>
            <a:pPr indent="-285750">
              <a:lnSpc>
                <a:spcPct val="150000"/>
              </a:lnSpc>
            </a:pPr>
            <a:r>
              <a:rPr lang="en-US" sz="2400" dirty="0"/>
              <a:t>Physically Secure Cyberspace (</a:t>
            </a:r>
            <a:r>
              <a:rPr lang="en-US" sz="2400" dirty="0" err="1"/>
              <a:t>PoW</a:t>
            </a:r>
            <a:r>
              <a:rPr lang="en-US" sz="2400" dirty="0"/>
              <a:t> specifically)</a:t>
            </a:r>
          </a:p>
          <a:p>
            <a:pPr indent="-285750">
              <a:lnSpc>
                <a:spcPct val="150000"/>
              </a:lnSpc>
            </a:pPr>
            <a:r>
              <a:rPr lang="en-US" sz="2400" dirty="0"/>
              <a:t>Solve the Internet Bots problem</a:t>
            </a:r>
          </a:p>
          <a:p>
            <a:pPr indent="-285750">
              <a:lnSpc>
                <a:spcPct val="150000"/>
              </a:lnSpc>
            </a:pPr>
            <a:r>
              <a:rPr lang="en-US" sz="2400" dirty="0"/>
              <a:t>Trapped Energy Consumers (Like Landfills)</a:t>
            </a:r>
          </a:p>
          <a:p>
            <a:pPr indent="-285750">
              <a:lnSpc>
                <a:spcPct val="150000"/>
              </a:lnSpc>
            </a:pPr>
            <a:r>
              <a:rPr lang="en-US" sz="2400" dirty="0"/>
              <a:t>Reuse of Heat to lower expenses on balance sheets</a:t>
            </a:r>
          </a:p>
          <a:p>
            <a:pPr marL="742950" lvl="1" indent="-285750">
              <a:lnSpc>
                <a:spcPct val="150000"/>
              </a:lnSpc>
            </a:pPr>
            <a:r>
              <a:rPr lang="en-US" sz="2000" dirty="0"/>
              <a:t>Water Desalination, Growing Facilities, HVAC for houses/commercial building</a:t>
            </a:r>
          </a:p>
          <a:p>
            <a:pPr marL="285750" indent="-285750">
              <a:lnSpc>
                <a:spcPct val="150000"/>
              </a:lnSpc>
            </a:pPr>
            <a:r>
              <a:rPr lang="en-US" sz="2400" dirty="0"/>
              <a:t>Instantaneous Payments</a:t>
            </a:r>
          </a:p>
          <a:p>
            <a:pPr marL="285750" indent="-285750">
              <a:lnSpc>
                <a:spcPct val="150000"/>
              </a:lnSpc>
            </a:pPr>
            <a:r>
              <a:rPr lang="en-US" sz="2400" dirty="0"/>
              <a:t>“Digital Property”</a:t>
            </a:r>
          </a:p>
          <a:p>
            <a:pPr marL="285750" indent="-285750">
              <a:lnSpc>
                <a:spcPct val="150000"/>
              </a:lnSpc>
            </a:pPr>
            <a:r>
              <a:rPr lang="en-US" sz="2400" dirty="0"/>
              <a:t>Currency of AI</a:t>
            </a:r>
          </a:p>
        </p:txBody>
      </p:sp>
    </p:spTree>
    <p:extLst>
      <p:ext uri="{BB962C8B-B14F-4D97-AF65-F5344CB8AC3E}">
        <p14:creationId xmlns:p14="http://schemas.microsoft.com/office/powerpoint/2010/main" val="1955238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99E1-B65F-EB1B-2D60-9D194C23A113}"/>
              </a:ext>
            </a:extLst>
          </p:cNvPr>
          <p:cNvSpPr>
            <a:spLocks noGrp="1"/>
          </p:cNvSpPr>
          <p:nvPr>
            <p:ph type="title"/>
          </p:nvPr>
        </p:nvSpPr>
        <p:spPr>
          <a:xfrm>
            <a:off x="221973" y="256795"/>
            <a:ext cx="6973957" cy="662782"/>
          </a:xfrm>
        </p:spPr>
        <p:txBody>
          <a:bodyPr>
            <a:normAutofit/>
          </a:bodyPr>
          <a:lstStyle/>
          <a:p>
            <a:r>
              <a:rPr lang="en-US" dirty="0"/>
              <a:t>Further Reading</a:t>
            </a:r>
          </a:p>
        </p:txBody>
      </p:sp>
      <p:sp>
        <p:nvSpPr>
          <p:cNvPr id="3" name="Content Placeholder 2">
            <a:extLst>
              <a:ext uri="{FF2B5EF4-FFF2-40B4-BE49-F238E27FC236}">
                <a16:creationId xmlns:a16="http://schemas.microsoft.com/office/drawing/2014/main" id="{87E9254B-805D-5874-9068-F4A66971BBBF}"/>
              </a:ext>
            </a:extLst>
          </p:cNvPr>
          <p:cNvSpPr>
            <a:spLocks noGrp="1"/>
          </p:cNvSpPr>
          <p:nvPr>
            <p:ph idx="1"/>
          </p:nvPr>
        </p:nvSpPr>
        <p:spPr>
          <a:xfrm>
            <a:off x="469623" y="1091405"/>
            <a:ext cx="9141102" cy="5347875"/>
          </a:xfrm>
        </p:spPr>
        <p:txBody>
          <a:bodyPr>
            <a:normAutofit/>
          </a:bodyPr>
          <a:lstStyle/>
          <a:p>
            <a:pPr indent="-285750">
              <a:lnSpc>
                <a:spcPct val="150000"/>
              </a:lnSpc>
            </a:pPr>
            <a:r>
              <a:rPr lang="en-US" sz="2400" dirty="0"/>
              <a:t>The Bitcoin Standard - </a:t>
            </a:r>
            <a:r>
              <a:rPr lang="en-US" sz="2400" dirty="0" err="1"/>
              <a:t>Saifedean</a:t>
            </a:r>
            <a:r>
              <a:rPr lang="en-US" sz="2400" dirty="0"/>
              <a:t> </a:t>
            </a:r>
            <a:r>
              <a:rPr lang="en-US" sz="2400" dirty="0" err="1"/>
              <a:t>Ammous</a:t>
            </a:r>
            <a:endParaRPr lang="en-US" sz="2400" dirty="0"/>
          </a:p>
          <a:p>
            <a:pPr indent="-285750">
              <a:lnSpc>
                <a:spcPct val="150000"/>
              </a:lnSpc>
            </a:pPr>
            <a:r>
              <a:rPr lang="en-US" sz="2400" dirty="0"/>
              <a:t>The Fiat Standard - </a:t>
            </a:r>
            <a:r>
              <a:rPr lang="en-US" sz="2400" dirty="0" err="1"/>
              <a:t>Saifedean</a:t>
            </a:r>
            <a:r>
              <a:rPr lang="en-US" sz="2400" dirty="0"/>
              <a:t> </a:t>
            </a:r>
            <a:r>
              <a:rPr lang="en-US" sz="2400" dirty="0" err="1"/>
              <a:t>Ammous</a:t>
            </a:r>
            <a:endParaRPr lang="en-US" sz="2400" dirty="0"/>
          </a:p>
          <a:p>
            <a:pPr indent="-285750">
              <a:lnSpc>
                <a:spcPct val="150000"/>
              </a:lnSpc>
            </a:pPr>
            <a:r>
              <a:rPr lang="en-US" sz="2400" dirty="0"/>
              <a:t>The Price of Tomorrow – Jeff Booth</a:t>
            </a:r>
          </a:p>
          <a:p>
            <a:pPr indent="-285750">
              <a:lnSpc>
                <a:spcPct val="150000"/>
              </a:lnSpc>
            </a:pPr>
            <a:r>
              <a:rPr lang="en-US" sz="2400" dirty="0"/>
              <a:t>Inventing Bitcoin – Yan Pritzker</a:t>
            </a:r>
          </a:p>
          <a:p>
            <a:pPr indent="-285750">
              <a:lnSpc>
                <a:spcPct val="150000"/>
              </a:lnSpc>
            </a:pPr>
            <a:r>
              <a:rPr lang="en-US" sz="2400" dirty="0"/>
              <a:t>How to Think About the Economy – Per L. </a:t>
            </a:r>
            <a:r>
              <a:rPr lang="en-US" sz="2400" dirty="0" err="1"/>
              <a:t>Bylund</a:t>
            </a:r>
            <a:endParaRPr lang="en-US" sz="2400" dirty="0"/>
          </a:p>
          <a:p>
            <a:pPr indent="-285750">
              <a:lnSpc>
                <a:spcPct val="150000"/>
              </a:lnSpc>
            </a:pPr>
            <a:r>
              <a:rPr lang="en-US" sz="2400" dirty="0"/>
              <a:t>Check Your Financial Privilege – Alex </a:t>
            </a:r>
            <a:r>
              <a:rPr lang="en-US" sz="2400" dirty="0" err="1"/>
              <a:t>Gladstein</a:t>
            </a:r>
            <a:endParaRPr lang="en-US" sz="2400" dirty="0"/>
          </a:p>
          <a:p>
            <a:pPr indent="-285750">
              <a:lnSpc>
                <a:spcPct val="150000"/>
              </a:lnSpc>
            </a:pPr>
            <a:r>
              <a:rPr lang="en-US" sz="2400" dirty="0"/>
              <a:t>The Sovereign Individual – James Davidson</a:t>
            </a:r>
          </a:p>
        </p:txBody>
      </p:sp>
    </p:spTree>
    <p:extLst>
      <p:ext uri="{BB962C8B-B14F-4D97-AF65-F5344CB8AC3E}">
        <p14:creationId xmlns:p14="http://schemas.microsoft.com/office/powerpoint/2010/main" val="3412313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C3B6-6646-22B5-6B8D-D34FCF9743E9}"/>
              </a:ext>
            </a:extLst>
          </p:cNvPr>
          <p:cNvSpPr>
            <a:spLocks noGrp="1"/>
          </p:cNvSpPr>
          <p:nvPr>
            <p:ph type="title"/>
          </p:nvPr>
        </p:nvSpPr>
        <p:spPr/>
        <p:txBody>
          <a:bodyPr/>
          <a:lstStyle/>
          <a:p>
            <a:r>
              <a:rPr lang="en-US" dirty="0"/>
              <a:t>Bitcoin Mining Recap</a:t>
            </a:r>
          </a:p>
        </p:txBody>
      </p:sp>
      <p:sp>
        <p:nvSpPr>
          <p:cNvPr id="3" name="Content Placeholder 2">
            <a:extLst>
              <a:ext uri="{FF2B5EF4-FFF2-40B4-BE49-F238E27FC236}">
                <a16:creationId xmlns:a16="http://schemas.microsoft.com/office/drawing/2014/main" id="{8EAE5B81-79D6-5C46-6704-6B695DF1FECD}"/>
              </a:ext>
            </a:extLst>
          </p:cNvPr>
          <p:cNvSpPr>
            <a:spLocks noGrp="1"/>
          </p:cNvSpPr>
          <p:nvPr>
            <p:ph idx="1"/>
          </p:nvPr>
        </p:nvSpPr>
        <p:spPr>
          <a:xfrm>
            <a:off x="258417" y="1437999"/>
            <a:ext cx="11529392" cy="4351338"/>
          </a:xfrm>
        </p:spPr>
        <p:txBody>
          <a:bodyPr>
            <a:normAutofit fontScale="85000" lnSpcReduction="20000"/>
          </a:bodyPr>
          <a:lstStyle/>
          <a:p>
            <a:r>
              <a:rPr lang="en-US" dirty="0"/>
              <a:t>Bitcoin mining</a:t>
            </a:r>
          </a:p>
          <a:p>
            <a:pPr lvl="1"/>
            <a:r>
              <a:rPr lang="en-US" dirty="0"/>
              <a:t>Anyone joins network with computer and listens for transactions.</a:t>
            </a:r>
          </a:p>
          <a:p>
            <a:pPr lvl="1"/>
            <a:endParaRPr lang="en-US" dirty="0"/>
          </a:p>
          <a:p>
            <a:pPr lvl="1"/>
            <a:r>
              <a:rPr lang="en-US" dirty="0"/>
              <a:t>Hear a transaction and pass it along to peers.</a:t>
            </a:r>
          </a:p>
          <a:p>
            <a:pPr lvl="1"/>
            <a:endParaRPr lang="en-US" dirty="0"/>
          </a:p>
          <a:p>
            <a:pPr lvl="1"/>
            <a:r>
              <a:rPr lang="en-US" dirty="0"/>
              <a:t>Starting hashing transactions heard, along with a nonce, and try to find nonce that gives output less than Target number.</a:t>
            </a:r>
          </a:p>
          <a:p>
            <a:pPr lvl="1"/>
            <a:endParaRPr lang="en-US" dirty="0"/>
          </a:p>
          <a:p>
            <a:pPr lvl="1"/>
            <a:r>
              <a:rPr lang="en-US" dirty="0"/>
              <a:t>Winning computer (once about every 10 minutes) announces they won and shares the details (transactions, nonce, and hash) with peers. (All this information together is called a block).</a:t>
            </a:r>
          </a:p>
          <a:p>
            <a:pPr lvl="1"/>
            <a:endParaRPr lang="en-US" dirty="0"/>
          </a:p>
          <a:p>
            <a:pPr lvl="1"/>
            <a:r>
              <a:rPr lang="en-US" dirty="0"/>
              <a:t>All the peers validate the supposed winning information, ensures that all the math lines up, and confirms none of the transactions break the agreed upon rules.</a:t>
            </a:r>
          </a:p>
          <a:p>
            <a:pPr lvl="1"/>
            <a:endParaRPr lang="en-US" dirty="0"/>
          </a:p>
          <a:p>
            <a:pPr lvl="1"/>
            <a:r>
              <a:rPr lang="en-US" dirty="0"/>
              <a:t>If everything checks out, users will append this block of information onto their existing ledgers forming what appears as a chain. Blockchain.</a:t>
            </a:r>
          </a:p>
          <a:p>
            <a:endParaRPr lang="en-US" dirty="0"/>
          </a:p>
        </p:txBody>
      </p:sp>
    </p:spTree>
    <p:extLst>
      <p:ext uri="{BB962C8B-B14F-4D97-AF65-F5344CB8AC3E}">
        <p14:creationId xmlns:p14="http://schemas.microsoft.com/office/powerpoint/2010/main" val="17023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5860-CD05-838F-AB81-79584ADB35C1}"/>
              </a:ext>
            </a:extLst>
          </p:cNvPr>
          <p:cNvSpPr>
            <a:spLocks noGrp="1"/>
          </p:cNvSpPr>
          <p:nvPr>
            <p:ph type="title"/>
          </p:nvPr>
        </p:nvSpPr>
        <p:spPr>
          <a:xfrm>
            <a:off x="185531" y="172105"/>
            <a:ext cx="5701748" cy="1106659"/>
          </a:xfrm>
        </p:spPr>
        <p:txBody>
          <a:bodyPr/>
          <a:lstStyle/>
          <a:p>
            <a:r>
              <a:rPr lang="en-US" dirty="0"/>
              <a:t>What Is Bitcoin?</a:t>
            </a:r>
          </a:p>
        </p:txBody>
      </p:sp>
      <p:sp>
        <p:nvSpPr>
          <p:cNvPr id="3" name="Content Placeholder 2">
            <a:extLst>
              <a:ext uri="{FF2B5EF4-FFF2-40B4-BE49-F238E27FC236}">
                <a16:creationId xmlns:a16="http://schemas.microsoft.com/office/drawing/2014/main" id="{BEDCF548-C54E-F3E2-1CFF-FD11A2D6E43B}"/>
              </a:ext>
            </a:extLst>
          </p:cNvPr>
          <p:cNvSpPr>
            <a:spLocks noGrp="1"/>
          </p:cNvSpPr>
          <p:nvPr>
            <p:ph idx="1"/>
          </p:nvPr>
        </p:nvSpPr>
        <p:spPr>
          <a:xfrm>
            <a:off x="3036405" y="1044317"/>
            <a:ext cx="4247998" cy="811292"/>
          </a:xfrm>
        </p:spPr>
        <p:txBody>
          <a:bodyPr>
            <a:normAutofit/>
          </a:bodyPr>
          <a:lstStyle/>
          <a:p>
            <a:pPr marL="0" indent="0">
              <a:buNone/>
            </a:pPr>
            <a:r>
              <a:rPr lang="en-US" sz="4000" dirty="0"/>
              <a:t>What is Bitcoin?</a:t>
            </a:r>
            <a:endParaRPr lang="en-US" sz="2400" dirty="0"/>
          </a:p>
        </p:txBody>
      </p:sp>
      <p:sp>
        <p:nvSpPr>
          <p:cNvPr id="5" name="Arrow: Down 4">
            <a:extLst>
              <a:ext uri="{FF2B5EF4-FFF2-40B4-BE49-F238E27FC236}">
                <a16:creationId xmlns:a16="http://schemas.microsoft.com/office/drawing/2014/main" id="{4975F661-9F12-6290-24E0-F61AB3A2229C}"/>
              </a:ext>
            </a:extLst>
          </p:cNvPr>
          <p:cNvSpPr/>
          <p:nvPr/>
        </p:nvSpPr>
        <p:spPr>
          <a:xfrm>
            <a:off x="4725148" y="1851772"/>
            <a:ext cx="435256" cy="12117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Content Placeholder 2">
            <a:extLst>
              <a:ext uri="{FF2B5EF4-FFF2-40B4-BE49-F238E27FC236}">
                <a16:creationId xmlns:a16="http://schemas.microsoft.com/office/drawing/2014/main" id="{44A5B00F-EBCA-1766-8D8F-6BFB080BA130}"/>
              </a:ext>
            </a:extLst>
          </p:cNvPr>
          <p:cNvSpPr txBox="1">
            <a:spLocks/>
          </p:cNvSpPr>
          <p:nvPr/>
        </p:nvSpPr>
        <p:spPr>
          <a:xfrm>
            <a:off x="3036405" y="3194318"/>
            <a:ext cx="4247998" cy="8112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4000" dirty="0"/>
              <a:t>What is Money?</a:t>
            </a:r>
            <a:endParaRPr lang="en-US" sz="2400" dirty="0"/>
          </a:p>
        </p:txBody>
      </p:sp>
      <p:sp>
        <p:nvSpPr>
          <p:cNvPr id="7" name="Arrow: Down 6">
            <a:extLst>
              <a:ext uri="{FF2B5EF4-FFF2-40B4-BE49-F238E27FC236}">
                <a16:creationId xmlns:a16="http://schemas.microsoft.com/office/drawing/2014/main" id="{03C70036-156E-E068-B3BD-5730AA1B1DC8}"/>
              </a:ext>
            </a:extLst>
          </p:cNvPr>
          <p:cNvSpPr/>
          <p:nvPr/>
        </p:nvSpPr>
        <p:spPr>
          <a:xfrm>
            <a:off x="4725148" y="3981456"/>
            <a:ext cx="435256" cy="12117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Content Placeholder 2">
            <a:extLst>
              <a:ext uri="{FF2B5EF4-FFF2-40B4-BE49-F238E27FC236}">
                <a16:creationId xmlns:a16="http://schemas.microsoft.com/office/drawing/2014/main" id="{8EC46544-48F8-86C3-BEF8-60048C144BBB}"/>
              </a:ext>
            </a:extLst>
          </p:cNvPr>
          <p:cNvSpPr txBox="1">
            <a:spLocks/>
          </p:cNvSpPr>
          <p:nvPr/>
        </p:nvSpPr>
        <p:spPr>
          <a:xfrm>
            <a:off x="3036405" y="5344319"/>
            <a:ext cx="4247998" cy="8112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4000" dirty="0"/>
              <a:t>What is Value?</a:t>
            </a:r>
            <a:endParaRPr lang="en-US" sz="2400" dirty="0"/>
          </a:p>
        </p:txBody>
      </p:sp>
    </p:spTree>
    <p:extLst>
      <p:ext uri="{BB962C8B-B14F-4D97-AF65-F5344CB8AC3E}">
        <p14:creationId xmlns:p14="http://schemas.microsoft.com/office/powerpoint/2010/main" val="420318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5860-CD05-838F-AB81-79584ADB35C1}"/>
              </a:ext>
            </a:extLst>
          </p:cNvPr>
          <p:cNvSpPr>
            <a:spLocks noGrp="1"/>
          </p:cNvSpPr>
          <p:nvPr>
            <p:ph type="title"/>
          </p:nvPr>
        </p:nvSpPr>
        <p:spPr>
          <a:xfrm>
            <a:off x="185531" y="172105"/>
            <a:ext cx="5701748" cy="1106659"/>
          </a:xfrm>
        </p:spPr>
        <p:txBody>
          <a:bodyPr/>
          <a:lstStyle/>
          <a:p>
            <a:r>
              <a:rPr lang="en-US" dirty="0"/>
              <a:t>What Is Value?</a:t>
            </a:r>
          </a:p>
        </p:txBody>
      </p:sp>
      <p:sp>
        <p:nvSpPr>
          <p:cNvPr id="3" name="Content Placeholder 2">
            <a:extLst>
              <a:ext uri="{FF2B5EF4-FFF2-40B4-BE49-F238E27FC236}">
                <a16:creationId xmlns:a16="http://schemas.microsoft.com/office/drawing/2014/main" id="{BEDCF548-C54E-F3E2-1CFF-FD11A2D6E43B}"/>
              </a:ext>
            </a:extLst>
          </p:cNvPr>
          <p:cNvSpPr>
            <a:spLocks noGrp="1"/>
          </p:cNvSpPr>
          <p:nvPr>
            <p:ph idx="1"/>
          </p:nvPr>
        </p:nvSpPr>
        <p:spPr>
          <a:xfrm>
            <a:off x="280999" y="905070"/>
            <a:ext cx="8974968" cy="1965378"/>
          </a:xfrm>
        </p:spPr>
        <p:txBody>
          <a:bodyPr>
            <a:normAutofit/>
          </a:bodyPr>
          <a:lstStyle/>
          <a:p>
            <a:pPr marL="285750" indent="-285750">
              <a:buFont typeface="Arial" panose="020B0604020202020204" pitchFamily="34" charset="0"/>
              <a:buChar char="•"/>
            </a:pPr>
            <a:endParaRPr lang="en-US" dirty="0"/>
          </a:p>
          <a:p>
            <a:r>
              <a:rPr lang="en-US" dirty="0"/>
              <a:t>Value is a measure of the benefit or importance that an item or service has in the context of fulfilling needs or wants. </a:t>
            </a:r>
          </a:p>
          <a:p>
            <a:endParaRPr lang="en-US" dirty="0"/>
          </a:p>
          <a:p>
            <a:r>
              <a:rPr lang="en-US" dirty="0"/>
              <a:t>Value is a function of Time. The ultimate scarce resource and universal equalizer.</a:t>
            </a:r>
          </a:p>
          <a:p>
            <a:endParaRPr lang="en-US" dirty="0"/>
          </a:p>
        </p:txBody>
      </p:sp>
      <p:pic>
        <p:nvPicPr>
          <p:cNvPr id="4" name="Picture 3">
            <a:extLst>
              <a:ext uri="{FF2B5EF4-FFF2-40B4-BE49-F238E27FC236}">
                <a16:creationId xmlns:a16="http://schemas.microsoft.com/office/drawing/2014/main" id="{081BB9F1-898E-10C1-6C08-2B844242A95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058" b="44249" l="8626" r="31949">
                        <a14:foregroundMark x1="18690" y1="14537" x2="20607" y2="14217"/>
                        <a14:foregroundMark x1="11661" y1="40096" x2="10224" y2="43770"/>
                        <a14:foregroundMark x1="9904" y1="43930" x2="8626" y2="44249"/>
                      </a14:backgroundRemoval>
                    </a14:imgEffect>
                  </a14:imgLayer>
                </a14:imgProps>
              </a:ext>
            </a:extLst>
          </a:blip>
          <a:srcRect l="7070" t="12052" r="65232" b="52582"/>
          <a:stretch/>
        </p:blipFill>
        <p:spPr>
          <a:xfrm>
            <a:off x="7437792" y="3147241"/>
            <a:ext cx="1176524" cy="1502229"/>
          </a:xfrm>
          <a:prstGeom prst="rect">
            <a:avLst/>
          </a:prstGeom>
        </p:spPr>
      </p:pic>
      <p:pic>
        <p:nvPicPr>
          <p:cNvPr id="5" name="Picture 2" descr="Free Vector | Hand drawn different people icons pack">
            <a:extLst>
              <a:ext uri="{FF2B5EF4-FFF2-40B4-BE49-F238E27FC236}">
                <a16:creationId xmlns:a16="http://schemas.microsoft.com/office/drawing/2014/main" id="{1271620A-B47A-C46A-3F01-B0224BEF27E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6550" b="86581" l="68371" r="91374">
                        <a14:foregroundMark x1="80351" y1="77316" x2="72045" y2="84505"/>
                        <a14:foregroundMark x1="70447" y1="84665" x2="75559" y2="82748"/>
                        <a14:foregroundMark x1="76038" y1="82748" x2="80990" y2="84026"/>
                        <a14:foregroundMark x1="81150" y1="83546" x2="87700" y2="84505"/>
                        <a14:foregroundMark x1="87700" y1="84505" x2="89617" y2="84665"/>
                        <a14:foregroundMark x1="89617" y1="84665" x2="89617" y2="84665"/>
                        <a14:foregroundMark x1="89617" y1="84824" x2="89297" y2="83067"/>
                        <a14:foregroundMark x1="89137" y1="81789" x2="87380" y2="80831"/>
                        <a14:foregroundMark x1="86901" y1="80671" x2="79553" y2="77476"/>
                        <a14:foregroundMark x1="79553" y1="78115" x2="76038" y2="79073"/>
                        <a14:foregroundMark x1="75879" y1="79553" x2="74920" y2="79872"/>
                        <a14:foregroundMark x1="74121" y1="80671" x2="73482" y2="80831"/>
                        <a14:foregroundMark x1="73003" y1="81150" x2="72364" y2="81629"/>
                        <a14:foregroundMark x1="71246" y1="82907" x2="70288" y2="83387"/>
                        <a14:foregroundMark x1="70128" y1="84185" x2="70128" y2="84185"/>
                        <a14:foregroundMark x1="70607" y1="84824" x2="72684" y2="84984"/>
                        <a14:foregroundMark x1="74281" y1="84984" x2="76198" y2="85304"/>
                        <a14:foregroundMark x1="77157" y1="85304" x2="87540" y2="85304"/>
                        <a14:foregroundMark x1="87540" y1="85304" x2="89457" y2="85304"/>
                        <a14:foregroundMark x1="76518" y1="78275" x2="70128" y2="84984"/>
                        <a14:foregroundMark x1="70128" y1="84984" x2="78115" y2="86741"/>
                        <a14:foregroundMark x1="78115" y1="86741" x2="88339" y2="86262"/>
                        <a14:foregroundMark x1="88339" y1="86262" x2="86901" y2="79233"/>
                        <a14:foregroundMark x1="91214" y1="86262" x2="91374" y2="86581"/>
                      </a14:backgroundRemoval>
                    </a14:imgEffect>
                  </a14:imgLayer>
                </a14:imgProps>
              </a:ext>
              <a:ext uri="{28A0092B-C50C-407E-A947-70E740481C1C}">
                <a14:useLocalDpi xmlns:a14="http://schemas.microsoft.com/office/drawing/2010/main" val="0"/>
              </a:ext>
            </a:extLst>
          </a:blip>
          <a:srcRect l="65753" t="53052" r="7018" b="10488"/>
          <a:stretch/>
        </p:blipFill>
        <p:spPr bwMode="auto">
          <a:xfrm>
            <a:off x="9916280" y="3429000"/>
            <a:ext cx="1121836" cy="1502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d Apple Icon Vector Design. Graphic by patterndesain4 · Creative Fabrica">
            <a:extLst>
              <a:ext uri="{FF2B5EF4-FFF2-40B4-BE49-F238E27FC236}">
                <a16:creationId xmlns:a16="http://schemas.microsoft.com/office/drawing/2014/main" id="{82758268-48B1-EA28-CF25-7D9476CFE23A}"/>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39655" y1="43523" x2="34138" y2="46373"/>
                      </a14:backgroundRemoval>
                    </a14:imgEffect>
                  </a14:imgLayer>
                </a14:imgProps>
              </a:ext>
              <a:ext uri="{28A0092B-C50C-407E-A947-70E740481C1C}">
                <a14:useLocalDpi xmlns:a14="http://schemas.microsoft.com/office/drawing/2010/main" val="0"/>
              </a:ext>
            </a:extLst>
          </a:blip>
          <a:srcRect l="23168" t="13448" r="24384" b="13211"/>
          <a:stretch/>
        </p:blipFill>
        <p:spPr bwMode="auto">
          <a:xfrm>
            <a:off x="7994082" y="4065614"/>
            <a:ext cx="627373" cy="5838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anana icon fresh on white Royalty Free Vector Image">
            <a:extLst>
              <a:ext uri="{FF2B5EF4-FFF2-40B4-BE49-F238E27FC236}">
                <a16:creationId xmlns:a16="http://schemas.microsoft.com/office/drawing/2014/main" id="{9AF49F8E-C251-D0DD-65A4-3CDF5C279C52}"/>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5248" b="73759" l="15900" r="85000">
                        <a14:foregroundMark x1="18300" y1="35697" x2="18000" y2="30260"/>
                        <a14:foregroundMark x1="21500" y1="53664" x2="15900" y2="49291"/>
                        <a14:foregroundMark x1="15900" y1="49291" x2="15900" y2="49291"/>
                        <a14:foregroundMark x1="40900" y1="63830" x2="47500" y2="72340"/>
                        <a14:foregroundMark x1="47500" y1="72340" x2="50700" y2="73759"/>
                        <a14:foregroundMark x1="83000" y1="41608" x2="85000" y2="40780"/>
                        <a14:foregroundMark x1="84400" y1="22577" x2="81700" y2="15248"/>
                      </a14:backgroundRemoval>
                    </a14:imgEffect>
                  </a14:imgLayer>
                </a14:imgProps>
              </a:ext>
              <a:ext uri="{28A0092B-C50C-407E-A947-70E740481C1C}">
                <a14:useLocalDpi xmlns:a14="http://schemas.microsoft.com/office/drawing/2010/main" val="0"/>
              </a:ext>
            </a:extLst>
          </a:blip>
          <a:srcRect l="11366" t="12925" r="7446" b="21633"/>
          <a:stretch/>
        </p:blipFill>
        <p:spPr bwMode="auto">
          <a:xfrm>
            <a:off x="10477198" y="4372940"/>
            <a:ext cx="818621" cy="558289"/>
          </a:xfrm>
          <a:prstGeom prst="rect">
            <a:avLst/>
          </a:prstGeom>
          <a:noFill/>
          <a:extLst>
            <a:ext uri="{909E8E84-426E-40DD-AFC4-6F175D3DCCD1}">
              <a14:hiddenFill xmlns:a14="http://schemas.microsoft.com/office/drawing/2010/main">
                <a:solidFill>
                  <a:srgbClr val="FFFFFF"/>
                </a:solidFill>
              </a14:hiddenFill>
            </a:ext>
          </a:extLst>
        </p:spPr>
      </p:pic>
      <p:sp>
        <p:nvSpPr>
          <p:cNvPr id="11" name="Thought Bubble: Cloud 10">
            <a:extLst>
              <a:ext uri="{FF2B5EF4-FFF2-40B4-BE49-F238E27FC236}">
                <a16:creationId xmlns:a16="http://schemas.microsoft.com/office/drawing/2014/main" id="{D2FAE098-EC81-4596-08A5-7F0A9E15A698}"/>
              </a:ext>
            </a:extLst>
          </p:cNvPr>
          <p:cNvSpPr/>
          <p:nvPr/>
        </p:nvSpPr>
        <p:spPr>
          <a:xfrm rot="1066858">
            <a:off x="8238044" y="2707162"/>
            <a:ext cx="1050774" cy="793102"/>
          </a:xfrm>
          <a:prstGeom prst="cloud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6" descr="Banana icon fresh on white Royalty Free Vector Image">
            <a:extLst>
              <a:ext uri="{FF2B5EF4-FFF2-40B4-BE49-F238E27FC236}">
                <a16:creationId xmlns:a16="http://schemas.microsoft.com/office/drawing/2014/main" id="{8D1604F0-1788-3133-6C1F-107F4CD0655D}"/>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5248" b="73759" l="15900" r="85000">
                        <a14:foregroundMark x1="18300" y1="35697" x2="18000" y2="30260"/>
                        <a14:foregroundMark x1="21500" y1="53664" x2="15900" y2="49291"/>
                        <a14:foregroundMark x1="15900" y1="49291" x2="15900" y2="49291"/>
                        <a14:foregroundMark x1="40900" y1="63830" x2="47500" y2="72340"/>
                        <a14:foregroundMark x1="47500" y1="72340" x2="50700" y2="73759"/>
                        <a14:foregroundMark x1="83000" y1="41608" x2="85000" y2="40780"/>
                        <a14:foregroundMark x1="84400" y1="22577" x2="81700" y2="15248"/>
                      </a14:backgroundRemoval>
                    </a14:imgEffect>
                  </a14:imgLayer>
                </a14:imgProps>
              </a:ext>
              <a:ext uri="{28A0092B-C50C-407E-A947-70E740481C1C}">
                <a14:useLocalDpi xmlns:a14="http://schemas.microsoft.com/office/drawing/2010/main" val="0"/>
              </a:ext>
            </a:extLst>
          </a:blip>
          <a:srcRect l="11366" t="12925" r="7446" b="21633"/>
          <a:stretch/>
        </p:blipFill>
        <p:spPr bwMode="auto">
          <a:xfrm>
            <a:off x="8481581" y="2945870"/>
            <a:ext cx="462891" cy="31568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reen checkmark icon - Free green check mark icons">
            <a:extLst>
              <a:ext uri="{FF2B5EF4-FFF2-40B4-BE49-F238E27FC236}">
                <a16:creationId xmlns:a16="http://schemas.microsoft.com/office/drawing/2014/main" id="{27C07354-2E48-3289-24FC-07380E5B1752}"/>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4000" b="95556" l="2667" r="95556">
                        <a14:foregroundMark x1="15556" y1="65333" x2="2667" y2="61333"/>
                        <a14:foregroundMark x1="39111" y1="91556" x2="37333" y2="91556"/>
                        <a14:foregroundMark x1="90222" y1="24000" x2="91111" y2="16444"/>
                        <a14:foregroundMark x1="91111" y1="12000" x2="93333" y2="11556"/>
                        <a14:foregroundMark x1="95556" y1="12889" x2="95556" y2="12889"/>
                        <a14:foregroundMark x1="90222" y1="4444" x2="88889" y2="4444"/>
                        <a14:foregroundMark x1="40889" y1="95556" x2="40889" y2="95556"/>
                      </a14:backgroundRemoval>
                    </a14:imgEffect>
                  </a14:imgLayer>
                </a14:imgProps>
              </a:ext>
              <a:ext uri="{28A0092B-C50C-407E-A947-70E740481C1C}">
                <a14:useLocalDpi xmlns:a14="http://schemas.microsoft.com/office/drawing/2010/main" val="0"/>
              </a:ext>
            </a:extLst>
          </a:blip>
          <a:srcRect/>
          <a:stretch>
            <a:fillRect/>
          </a:stretch>
        </p:blipFill>
        <p:spPr bwMode="auto">
          <a:xfrm>
            <a:off x="8971066" y="2855463"/>
            <a:ext cx="180814" cy="180814"/>
          </a:xfrm>
          <a:prstGeom prst="rect">
            <a:avLst/>
          </a:prstGeom>
          <a:noFill/>
          <a:extLst>
            <a:ext uri="{909E8E84-426E-40DD-AFC4-6F175D3DCCD1}">
              <a14:hiddenFill xmlns:a14="http://schemas.microsoft.com/office/drawing/2010/main">
                <a:solidFill>
                  <a:srgbClr val="FFFFFF"/>
                </a:solidFill>
              </a14:hiddenFill>
            </a:ext>
          </a:extLst>
        </p:spPr>
      </p:pic>
      <p:sp>
        <p:nvSpPr>
          <p:cNvPr id="14" name="Thought Bubble: Cloud 13">
            <a:extLst>
              <a:ext uri="{FF2B5EF4-FFF2-40B4-BE49-F238E27FC236}">
                <a16:creationId xmlns:a16="http://schemas.microsoft.com/office/drawing/2014/main" id="{575EEFA8-2EC4-3982-B643-B7B8A7CD8E2C}"/>
              </a:ext>
            </a:extLst>
          </p:cNvPr>
          <p:cNvSpPr/>
          <p:nvPr/>
        </p:nvSpPr>
        <p:spPr>
          <a:xfrm rot="1066858" flipH="1">
            <a:off x="9551667" y="2694581"/>
            <a:ext cx="1061510" cy="793102"/>
          </a:xfrm>
          <a:prstGeom prst="cloud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Red Apple Icon Vector Design. Graphic by patterndesain4 · Creative Fabrica">
            <a:extLst>
              <a:ext uri="{FF2B5EF4-FFF2-40B4-BE49-F238E27FC236}">
                <a16:creationId xmlns:a16="http://schemas.microsoft.com/office/drawing/2014/main" id="{9A0E5949-F737-0320-F8AC-BEF9622290F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39655" y1="43523" x2="34138" y2="46373"/>
                      </a14:backgroundRemoval>
                    </a14:imgEffect>
                  </a14:imgLayer>
                </a14:imgProps>
              </a:ext>
              <a:ext uri="{28A0092B-C50C-407E-A947-70E740481C1C}">
                <a14:useLocalDpi xmlns:a14="http://schemas.microsoft.com/office/drawing/2010/main" val="0"/>
              </a:ext>
            </a:extLst>
          </a:blip>
          <a:srcRect l="23168" t="13448" r="24384" b="13211"/>
          <a:stretch/>
        </p:blipFill>
        <p:spPr bwMode="auto">
          <a:xfrm>
            <a:off x="9919462" y="2870448"/>
            <a:ext cx="456179" cy="424537"/>
          </a:xfrm>
          <a:prstGeom prst="rect">
            <a:avLst/>
          </a:prstGeom>
          <a:noFill/>
          <a:extLst>
            <a:ext uri="{909E8E84-426E-40DD-AFC4-6F175D3DCCD1}">
              <a14:hiddenFill xmlns:a14="http://schemas.microsoft.com/office/drawing/2010/main">
                <a:solidFill>
                  <a:srgbClr val="FFFFFF"/>
                </a:solidFill>
              </a14:hiddenFill>
            </a:ext>
          </a:extLst>
        </p:spPr>
      </p:pic>
      <p:sp>
        <p:nvSpPr>
          <p:cNvPr id="13" name="Multiplication Sign 12">
            <a:extLst>
              <a:ext uri="{FF2B5EF4-FFF2-40B4-BE49-F238E27FC236}">
                <a16:creationId xmlns:a16="http://schemas.microsoft.com/office/drawing/2014/main" id="{4694B181-95E4-AF6D-FEEB-F23D73EF9C1F}"/>
              </a:ext>
            </a:extLst>
          </p:cNvPr>
          <p:cNvSpPr/>
          <p:nvPr/>
        </p:nvSpPr>
        <p:spPr>
          <a:xfrm>
            <a:off x="9750951" y="2660485"/>
            <a:ext cx="229954" cy="28538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7DA35F01-92EB-358B-A2B8-2FC6D6F56D77}"/>
              </a:ext>
            </a:extLst>
          </p:cNvPr>
          <p:cNvSpPr txBox="1">
            <a:spLocks/>
          </p:cNvSpPr>
          <p:nvPr/>
        </p:nvSpPr>
        <p:spPr>
          <a:xfrm>
            <a:off x="280999" y="5015246"/>
            <a:ext cx="8974968" cy="16240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Bartering, alone, does not survive the problem of </a:t>
            </a:r>
            <a:r>
              <a:rPr lang="en-US" i="1" dirty="0"/>
              <a:t>Coincidence of Wants</a:t>
            </a:r>
            <a:r>
              <a:rPr lang="en-US" dirty="0"/>
              <a:t>.</a:t>
            </a:r>
          </a:p>
          <a:p>
            <a:pPr lvl="1"/>
            <a:r>
              <a:rPr lang="en-US" dirty="0"/>
              <a:t>What you want to obtain is offered by someone who doesn’t want what you have to offer.</a:t>
            </a:r>
          </a:p>
          <a:p>
            <a:pPr lvl="1"/>
            <a:r>
              <a:rPr lang="en-US" dirty="0"/>
              <a:t>I have apples and you have bananas. I want bananas but you don’t want apples. So now what?</a:t>
            </a:r>
          </a:p>
          <a:p>
            <a:endParaRPr lang="en-US" dirty="0"/>
          </a:p>
          <a:p>
            <a:pPr lvl="1"/>
            <a:endParaRPr lang="en-US" dirty="0"/>
          </a:p>
          <a:p>
            <a:endParaRPr lang="en-US" dirty="0"/>
          </a:p>
        </p:txBody>
      </p:sp>
      <p:sp>
        <p:nvSpPr>
          <p:cNvPr id="17" name="Content Placeholder 2">
            <a:extLst>
              <a:ext uri="{FF2B5EF4-FFF2-40B4-BE49-F238E27FC236}">
                <a16:creationId xmlns:a16="http://schemas.microsoft.com/office/drawing/2014/main" id="{67112933-756E-E495-3FA4-1C5D90327F10}"/>
              </a:ext>
            </a:extLst>
          </p:cNvPr>
          <p:cNvSpPr txBox="1">
            <a:spLocks/>
          </p:cNvSpPr>
          <p:nvPr/>
        </p:nvSpPr>
        <p:spPr>
          <a:xfrm>
            <a:off x="280999" y="3596445"/>
            <a:ext cx="8974968" cy="9100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Simplest way to exchange value is to exchange </a:t>
            </a:r>
            <a:r>
              <a:rPr lang="en-US" i="1" dirty="0"/>
              <a:t>valuable</a:t>
            </a:r>
            <a:r>
              <a:rPr lang="en-US" dirty="0"/>
              <a:t> goods.</a:t>
            </a:r>
          </a:p>
          <a:p>
            <a:pPr lvl="1"/>
            <a:r>
              <a:rPr lang="en-US" dirty="0"/>
              <a:t>Known as Direct Exchange, </a:t>
            </a:r>
            <a:r>
              <a:rPr lang="en-US" dirty="0" err="1"/>
              <a:t>ie</a:t>
            </a:r>
            <a:r>
              <a:rPr lang="en-US" dirty="0"/>
              <a:t> Bartering.</a:t>
            </a:r>
          </a:p>
          <a:p>
            <a:endParaRPr lang="en-US" dirty="0"/>
          </a:p>
          <a:p>
            <a:pPr lvl="1"/>
            <a:endParaRPr lang="en-US" dirty="0"/>
          </a:p>
          <a:p>
            <a:endParaRPr lang="en-US" dirty="0"/>
          </a:p>
        </p:txBody>
      </p:sp>
    </p:spTree>
    <p:extLst>
      <p:ext uri="{BB962C8B-B14F-4D97-AF65-F5344CB8AC3E}">
        <p14:creationId xmlns:p14="http://schemas.microsoft.com/office/powerpoint/2010/main" val="386497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3"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5860-CD05-838F-AB81-79584ADB35C1}"/>
              </a:ext>
            </a:extLst>
          </p:cNvPr>
          <p:cNvSpPr>
            <a:spLocks noGrp="1"/>
          </p:cNvSpPr>
          <p:nvPr>
            <p:ph type="title"/>
          </p:nvPr>
        </p:nvSpPr>
        <p:spPr>
          <a:xfrm>
            <a:off x="185531" y="172105"/>
            <a:ext cx="5701748" cy="1106659"/>
          </a:xfrm>
        </p:spPr>
        <p:txBody>
          <a:bodyPr/>
          <a:lstStyle/>
          <a:p>
            <a:r>
              <a:rPr lang="en-US" dirty="0"/>
              <a:t>Coincidence of Wants</a:t>
            </a:r>
          </a:p>
        </p:txBody>
      </p:sp>
      <p:sp>
        <p:nvSpPr>
          <p:cNvPr id="3" name="Content Placeholder 2">
            <a:extLst>
              <a:ext uri="{FF2B5EF4-FFF2-40B4-BE49-F238E27FC236}">
                <a16:creationId xmlns:a16="http://schemas.microsoft.com/office/drawing/2014/main" id="{BEDCF548-C54E-F3E2-1CFF-FD11A2D6E43B}"/>
              </a:ext>
            </a:extLst>
          </p:cNvPr>
          <p:cNvSpPr>
            <a:spLocks noGrp="1"/>
          </p:cNvSpPr>
          <p:nvPr>
            <p:ph idx="1"/>
          </p:nvPr>
        </p:nvSpPr>
        <p:spPr>
          <a:xfrm>
            <a:off x="162319" y="4692812"/>
            <a:ext cx="9049613" cy="1363092"/>
          </a:xfrm>
        </p:spPr>
        <p:txBody>
          <a:bodyPr>
            <a:normAutofit/>
          </a:bodyPr>
          <a:lstStyle/>
          <a:p>
            <a:r>
              <a:rPr lang="en-US" dirty="0"/>
              <a:t>Solution is to these problems is </a:t>
            </a:r>
            <a:r>
              <a:rPr lang="en-US" u="sng" dirty="0"/>
              <a:t>Indirect Exchange</a:t>
            </a:r>
            <a:r>
              <a:rPr lang="en-US" dirty="0"/>
              <a:t>.</a:t>
            </a:r>
          </a:p>
          <a:p>
            <a:pPr lvl="1"/>
            <a:r>
              <a:rPr lang="en-US" dirty="0"/>
              <a:t>We go find Sally who sells pears.</a:t>
            </a:r>
          </a:p>
          <a:p>
            <a:pPr lvl="1"/>
            <a:r>
              <a:rPr lang="en-US" dirty="0"/>
              <a:t>The pears are a </a:t>
            </a:r>
            <a:r>
              <a:rPr lang="en-US" u="sng" dirty="0"/>
              <a:t>Medium of Exchange</a:t>
            </a:r>
            <a:r>
              <a:rPr lang="en-US" dirty="0"/>
              <a:t>.</a:t>
            </a:r>
          </a:p>
        </p:txBody>
      </p:sp>
      <p:pic>
        <p:nvPicPr>
          <p:cNvPr id="4" name="Picture 3">
            <a:extLst>
              <a:ext uri="{FF2B5EF4-FFF2-40B4-BE49-F238E27FC236}">
                <a16:creationId xmlns:a16="http://schemas.microsoft.com/office/drawing/2014/main" id="{178214B8-E6DA-229F-825F-38CCB002139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058" b="44249" l="8626" r="31949">
                        <a14:foregroundMark x1="18690" y1="14537" x2="20607" y2="14217"/>
                        <a14:foregroundMark x1="11661" y1="40096" x2="10224" y2="43770"/>
                        <a14:foregroundMark x1="9904" y1="43930" x2="8626" y2="44249"/>
                      </a14:backgroundRemoval>
                    </a14:imgEffect>
                  </a14:imgLayer>
                </a14:imgProps>
              </a:ext>
            </a:extLst>
          </a:blip>
          <a:srcRect l="7070" t="12052" r="65232" b="52582"/>
          <a:stretch/>
        </p:blipFill>
        <p:spPr>
          <a:xfrm>
            <a:off x="6724320" y="4879835"/>
            <a:ext cx="1176524" cy="1502229"/>
          </a:xfrm>
          <a:prstGeom prst="rect">
            <a:avLst/>
          </a:prstGeom>
        </p:spPr>
      </p:pic>
      <p:pic>
        <p:nvPicPr>
          <p:cNvPr id="5" name="Picture 2" descr="Free Vector | Hand drawn different people icons pack">
            <a:extLst>
              <a:ext uri="{FF2B5EF4-FFF2-40B4-BE49-F238E27FC236}">
                <a16:creationId xmlns:a16="http://schemas.microsoft.com/office/drawing/2014/main" id="{5899BD41-13CC-9F7F-3409-EC52F0ED18A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6550" b="86581" l="68371" r="91374">
                        <a14:foregroundMark x1="80351" y1="77316" x2="72045" y2="84505"/>
                        <a14:foregroundMark x1="70447" y1="84665" x2="75559" y2="82748"/>
                        <a14:foregroundMark x1="76038" y1="82748" x2="80990" y2="84026"/>
                        <a14:foregroundMark x1="81150" y1="83546" x2="87700" y2="84505"/>
                        <a14:foregroundMark x1="87700" y1="84505" x2="89617" y2="84665"/>
                        <a14:foregroundMark x1="89617" y1="84665" x2="89617" y2="84665"/>
                        <a14:foregroundMark x1="89617" y1="84824" x2="89297" y2="83067"/>
                        <a14:foregroundMark x1="89137" y1="81789" x2="87380" y2="80831"/>
                        <a14:foregroundMark x1="86901" y1="80671" x2="79553" y2="77476"/>
                        <a14:foregroundMark x1="79553" y1="78115" x2="76038" y2="79073"/>
                        <a14:foregroundMark x1="75879" y1="79553" x2="74920" y2="79872"/>
                        <a14:foregroundMark x1="74121" y1="80671" x2="73482" y2="80831"/>
                        <a14:foregroundMark x1="73003" y1="81150" x2="72364" y2="81629"/>
                        <a14:foregroundMark x1="71246" y1="82907" x2="70288" y2="83387"/>
                        <a14:foregroundMark x1="70128" y1="84185" x2="70128" y2="84185"/>
                        <a14:foregroundMark x1="70607" y1="84824" x2="72684" y2="84984"/>
                        <a14:foregroundMark x1="74281" y1="84984" x2="76198" y2="85304"/>
                        <a14:foregroundMark x1="77157" y1="85304" x2="87540" y2="85304"/>
                        <a14:foregroundMark x1="87540" y1="85304" x2="89457" y2="85304"/>
                        <a14:foregroundMark x1="76518" y1="78275" x2="70128" y2="84984"/>
                        <a14:foregroundMark x1="70128" y1="84984" x2="78115" y2="86741"/>
                        <a14:foregroundMark x1="78115" y1="86741" x2="88339" y2="86262"/>
                        <a14:foregroundMark x1="88339" y1="86262" x2="86901" y2="79233"/>
                        <a14:foregroundMark x1="91214" y1="86262" x2="91374" y2="86581"/>
                      </a14:backgroundRemoval>
                    </a14:imgEffect>
                  </a14:imgLayer>
                </a14:imgProps>
              </a:ext>
              <a:ext uri="{28A0092B-C50C-407E-A947-70E740481C1C}">
                <a14:useLocalDpi xmlns:a14="http://schemas.microsoft.com/office/drawing/2010/main" val="0"/>
              </a:ext>
            </a:extLst>
          </a:blip>
          <a:srcRect l="65753" t="53052" r="7018" b="10488"/>
          <a:stretch/>
        </p:blipFill>
        <p:spPr bwMode="auto">
          <a:xfrm>
            <a:off x="9444872" y="3371106"/>
            <a:ext cx="1121836" cy="15022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d Apple Icon Vector Design. Graphic by patterndesain4 · Creative Fabrica">
            <a:extLst>
              <a:ext uri="{FF2B5EF4-FFF2-40B4-BE49-F238E27FC236}">
                <a16:creationId xmlns:a16="http://schemas.microsoft.com/office/drawing/2014/main" id="{A8DCAD82-F273-C233-1752-73B838C261C2}"/>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39655" y1="43523" x2="34138" y2="46373"/>
                      </a14:backgroundRemoval>
                    </a14:imgEffect>
                  </a14:imgLayer>
                </a14:imgProps>
              </a:ext>
              <a:ext uri="{28A0092B-C50C-407E-A947-70E740481C1C}">
                <a14:useLocalDpi xmlns:a14="http://schemas.microsoft.com/office/drawing/2010/main" val="0"/>
              </a:ext>
            </a:extLst>
          </a:blip>
          <a:srcRect l="23168" t="13448" r="24384" b="13211"/>
          <a:stretch/>
        </p:blipFill>
        <p:spPr bwMode="auto">
          <a:xfrm>
            <a:off x="7280610" y="5798208"/>
            <a:ext cx="627373" cy="5838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anana icon fresh on white Royalty Free Vector Image">
            <a:extLst>
              <a:ext uri="{FF2B5EF4-FFF2-40B4-BE49-F238E27FC236}">
                <a16:creationId xmlns:a16="http://schemas.microsoft.com/office/drawing/2014/main" id="{EA12C7B2-A98B-36FA-AAB5-C2413261403B}"/>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5248" b="73759" l="15900" r="85000">
                        <a14:foregroundMark x1="18300" y1="35697" x2="18000" y2="30260"/>
                        <a14:foregroundMark x1="21500" y1="53664" x2="15900" y2="49291"/>
                        <a14:foregroundMark x1="15900" y1="49291" x2="15900" y2="49291"/>
                        <a14:foregroundMark x1="40900" y1="63830" x2="47500" y2="72340"/>
                        <a14:foregroundMark x1="47500" y1="72340" x2="50700" y2="73759"/>
                        <a14:foregroundMark x1="83000" y1="41608" x2="85000" y2="40780"/>
                        <a14:foregroundMark x1="84400" y1="22577" x2="81700" y2="15248"/>
                      </a14:backgroundRemoval>
                    </a14:imgEffect>
                  </a14:imgLayer>
                </a14:imgProps>
              </a:ext>
              <a:ext uri="{28A0092B-C50C-407E-A947-70E740481C1C}">
                <a14:useLocalDpi xmlns:a14="http://schemas.microsoft.com/office/drawing/2010/main" val="0"/>
              </a:ext>
            </a:extLst>
          </a:blip>
          <a:srcRect l="11366" t="12925" r="7446" b="21633"/>
          <a:stretch/>
        </p:blipFill>
        <p:spPr bwMode="auto">
          <a:xfrm>
            <a:off x="10005790" y="4315046"/>
            <a:ext cx="818621" cy="558289"/>
          </a:xfrm>
          <a:prstGeom prst="rect">
            <a:avLst/>
          </a:prstGeom>
          <a:noFill/>
          <a:extLst>
            <a:ext uri="{909E8E84-426E-40DD-AFC4-6F175D3DCCD1}">
              <a14:hiddenFill xmlns:a14="http://schemas.microsoft.com/office/drawing/2010/main">
                <a:solidFill>
                  <a:srgbClr val="FFFFFF"/>
                </a:solidFill>
              </a14:hiddenFill>
            </a:ext>
          </a:extLst>
        </p:spPr>
      </p:pic>
      <p:sp>
        <p:nvSpPr>
          <p:cNvPr id="8" name="Thought Bubble: Cloud 7">
            <a:extLst>
              <a:ext uri="{FF2B5EF4-FFF2-40B4-BE49-F238E27FC236}">
                <a16:creationId xmlns:a16="http://schemas.microsoft.com/office/drawing/2014/main" id="{77464B2C-298E-6280-A797-4512C40F3D16}"/>
              </a:ext>
            </a:extLst>
          </p:cNvPr>
          <p:cNvSpPr/>
          <p:nvPr/>
        </p:nvSpPr>
        <p:spPr>
          <a:xfrm rot="1066858">
            <a:off x="7524572" y="4439756"/>
            <a:ext cx="1050774" cy="793102"/>
          </a:xfrm>
          <a:prstGeom prst="cloud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Banana icon fresh on white Royalty Free Vector Image">
            <a:extLst>
              <a:ext uri="{FF2B5EF4-FFF2-40B4-BE49-F238E27FC236}">
                <a16:creationId xmlns:a16="http://schemas.microsoft.com/office/drawing/2014/main" id="{EBFBD713-636F-65F7-D70E-C51D7D4A17A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5248" b="73759" l="15900" r="85000">
                        <a14:foregroundMark x1="18300" y1="35697" x2="18000" y2="30260"/>
                        <a14:foregroundMark x1="21500" y1="53664" x2="15900" y2="49291"/>
                        <a14:foregroundMark x1="15900" y1="49291" x2="15900" y2="49291"/>
                        <a14:foregroundMark x1="40900" y1="63830" x2="47500" y2="72340"/>
                        <a14:foregroundMark x1="47500" y1="72340" x2="50700" y2="73759"/>
                        <a14:foregroundMark x1="83000" y1="41608" x2="85000" y2="40780"/>
                        <a14:foregroundMark x1="84400" y1="22577" x2="81700" y2="15248"/>
                      </a14:backgroundRemoval>
                    </a14:imgEffect>
                  </a14:imgLayer>
                </a14:imgProps>
              </a:ext>
              <a:ext uri="{28A0092B-C50C-407E-A947-70E740481C1C}">
                <a14:useLocalDpi xmlns:a14="http://schemas.microsoft.com/office/drawing/2010/main" val="0"/>
              </a:ext>
            </a:extLst>
          </a:blip>
          <a:srcRect l="11366" t="12925" r="7446" b="21633"/>
          <a:stretch/>
        </p:blipFill>
        <p:spPr bwMode="auto">
          <a:xfrm>
            <a:off x="7768109" y="4678464"/>
            <a:ext cx="462891" cy="3156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een checkmark icon - Free green check mark icons">
            <a:extLst>
              <a:ext uri="{FF2B5EF4-FFF2-40B4-BE49-F238E27FC236}">
                <a16:creationId xmlns:a16="http://schemas.microsoft.com/office/drawing/2014/main" id="{B3ED8DA2-D380-E4F5-09A1-1FB55447D265}"/>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4000" b="95556" l="2667" r="95556">
                        <a14:foregroundMark x1="15556" y1="65333" x2="2667" y2="61333"/>
                        <a14:foregroundMark x1="39111" y1="91556" x2="37333" y2="91556"/>
                        <a14:foregroundMark x1="90222" y1="24000" x2="91111" y2="16444"/>
                        <a14:foregroundMark x1="91111" y1="12000" x2="93333" y2="11556"/>
                        <a14:foregroundMark x1="95556" y1="12889" x2="95556" y2="12889"/>
                        <a14:foregroundMark x1="90222" y1="4444" x2="88889" y2="4444"/>
                        <a14:foregroundMark x1="40889" y1="95556" x2="40889" y2="95556"/>
                      </a14:backgroundRemoval>
                    </a14:imgEffect>
                  </a14:imgLayer>
                </a14:imgProps>
              </a:ext>
              <a:ext uri="{28A0092B-C50C-407E-A947-70E740481C1C}">
                <a14:useLocalDpi xmlns:a14="http://schemas.microsoft.com/office/drawing/2010/main" val="0"/>
              </a:ext>
            </a:extLst>
          </a:blip>
          <a:srcRect/>
          <a:stretch>
            <a:fillRect/>
          </a:stretch>
        </p:blipFill>
        <p:spPr bwMode="auto">
          <a:xfrm>
            <a:off x="8257594" y="4588057"/>
            <a:ext cx="180814" cy="180814"/>
          </a:xfrm>
          <a:prstGeom prst="rect">
            <a:avLst/>
          </a:prstGeom>
          <a:noFill/>
          <a:extLst>
            <a:ext uri="{909E8E84-426E-40DD-AFC4-6F175D3DCCD1}">
              <a14:hiddenFill xmlns:a14="http://schemas.microsoft.com/office/drawing/2010/main">
                <a:solidFill>
                  <a:srgbClr val="FFFFFF"/>
                </a:solidFill>
              </a14:hiddenFill>
            </a:ext>
          </a:extLst>
        </p:spPr>
      </p:pic>
      <p:sp>
        <p:nvSpPr>
          <p:cNvPr id="11" name="Thought Bubble: Cloud 10">
            <a:extLst>
              <a:ext uri="{FF2B5EF4-FFF2-40B4-BE49-F238E27FC236}">
                <a16:creationId xmlns:a16="http://schemas.microsoft.com/office/drawing/2014/main" id="{1A61F14A-F48D-6AEE-58D8-DBA60BBFF347}"/>
              </a:ext>
            </a:extLst>
          </p:cNvPr>
          <p:cNvSpPr/>
          <p:nvPr/>
        </p:nvSpPr>
        <p:spPr>
          <a:xfrm rot="1066858" flipH="1">
            <a:off x="9080259" y="2636687"/>
            <a:ext cx="1061510" cy="793102"/>
          </a:xfrm>
          <a:prstGeom prst="cloud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Free Vector | Hand drawn different people icons pack">
            <a:extLst>
              <a:ext uri="{FF2B5EF4-FFF2-40B4-BE49-F238E27FC236}">
                <a16:creationId xmlns:a16="http://schemas.microsoft.com/office/drawing/2014/main" id="{1D012DF1-7CB1-52BC-6059-2DBBE0B321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6">
                    <a14:imgEffect>
                      <a14:backgroundRemoval t="56550" b="86422" l="38179" r="62141">
                        <a14:foregroundMark x1="48403" y1="57348" x2="49042" y2="56550"/>
                        <a14:foregroundMark x1="48562" y1="76358" x2="42173" y2="82109"/>
                        <a14:foregroundMark x1="42173" y1="82109" x2="41374" y2="83706"/>
                        <a14:foregroundMark x1="41374" y1="84026" x2="42652" y2="85304"/>
                        <a14:foregroundMark x1="43131" y1="85304" x2="49361" y2="85144"/>
                        <a14:foregroundMark x1="50000" y1="85144" x2="52875" y2="84824"/>
                        <a14:foregroundMark x1="54792" y1="84665" x2="59265" y2="84185"/>
                        <a14:foregroundMark x1="59265" y1="84026" x2="59265" y2="83546"/>
                        <a14:foregroundMark x1="59744" y1="84824" x2="60064" y2="85463"/>
                        <a14:foregroundMark x1="60064" y1="85942" x2="59744" y2="86102"/>
                        <a14:foregroundMark x1="60863" y1="86422" x2="60863" y2="86422"/>
                        <a14:foregroundMark x1="61821" y1="86581" x2="62141" y2="86581"/>
                        <a14:foregroundMark x1="38179" y1="86262" x2="38179" y2="86262"/>
                      </a14:backgroundRemoval>
                    </a14:imgEffect>
                  </a14:imgLayer>
                </a14:imgProps>
              </a:ext>
              <a:ext uri="{28A0092B-C50C-407E-A947-70E740481C1C}">
                <a14:useLocalDpi xmlns:a14="http://schemas.microsoft.com/office/drawing/2010/main" val="0"/>
              </a:ext>
            </a:extLst>
          </a:blip>
          <a:srcRect l="36438" t="53521" r="36021" b="11505"/>
          <a:stretch/>
        </p:blipFill>
        <p:spPr bwMode="auto">
          <a:xfrm>
            <a:off x="10195805" y="5234561"/>
            <a:ext cx="1121836" cy="14246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Pear Icon Outline Filled - Icon Shop - Download free icons for commercial  use">
            <a:extLst>
              <a:ext uri="{FF2B5EF4-FFF2-40B4-BE49-F238E27FC236}">
                <a16:creationId xmlns:a16="http://schemas.microsoft.com/office/drawing/2014/main" id="{A439E80B-BD2F-A352-E87D-82E2AAB4FD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44872" y="2827411"/>
            <a:ext cx="410006" cy="410006"/>
          </a:xfrm>
          <a:prstGeom prst="rect">
            <a:avLst/>
          </a:prstGeom>
          <a:noFill/>
          <a:extLst>
            <a:ext uri="{909E8E84-426E-40DD-AFC4-6F175D3DCCD1}">
              <a14:hiddenFill xmlns:a14="http://schemas.microsoft.com/office/drawing/2010/main">
                <a:solidFill>
                  <a:srgbClr val="FFFFFF"/>
                </a:solidFill>
              </a14:hiddenFill>
            </a:ext>
          </a:extLst>
        </p:spPr>
      </p:pic>
      <p:sp>
        <p:nvSpPr>
          <p:cNvPr id="16" name="Thought Bubble: Cloud 15">
            <a:extLst>
              <a:ext uri="{FF2B5EF4-FFF2-40B4-BE49-F238E27FC236}">
                <a16:creationId xmlns:a16="http://schemas.microsoft.com/office/drawing/2014/main" id="{995C560B-E2CD-B076-18CF-157A828003B3}"/>
              </a:ext>
            </a:extLst>
          </p:cNvPr>
          <p:cNvSpPr/>
          <p:nvPr/>
        </p:nvSpPr>
        <p:spPr>
          <a:xfrm rot="1066858">
            <a:off x="10944390" y="4696348"/>
            <a:ext cx="1050774" cy="793102"/>
          </a:xfrm>
          <a:prstGeom prst="cloud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Green checkmark icon - Free green check mark icons">
            <a:extLst>
              <a:ext uri="{FF2B5EF4-FFF2-40B4-BE49-F238E27FC236}">
                <a16:creationId xmlns:a16="http://schemas.microsoft.com/office/drawing/2014/main" id="{FCA04234-BA7C-0617-B160-449760E15F1F}"/>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4000" b="95556" l="2667" r="95556">
                        <a14:foregroundMark x1="15556" y1="65333" x2="2667" y2="61333"/>
                        <a14:foregroundMark x1="39111" y1="91556" x2="37333" y2="91556"/>
                        <a14:foregroundMark x1="90222" y1="24000" x2="91111" y2="16444"/>
                        <a14:foregroundMark x1="91111" y1="12000" x2="93333" y2="11556"/>
                        <a14:foregroundMark x1="95556" y1="12889" x2="95556" y2="12889"/>
                        <a14:foregroundMark x1="90222" y1="4444" x2="88889" y2="4444"/>
                        <a14:foregroundMark x1="40889" y1="95556" x2="40889" y2="95556"/>
                      </a14:backgroundRemoval>
                    </a14:imgEffect>
                  </a14:imgLayer>
                </a14:imgProps>
              </a:ext>
              <a:ext uri="{28A0092B-C50C-407E-A947-70E740481C1C}">
                <a14:useLocalDpi xmlns:a14="http://schemas.microsoft.com/office/drawing/2010/main" val="0"/>
              </a:ext>
            </a:extLst>
          </a:blip>
          <a:srcRect/>
          <a:stretch>
            <a:fillRect/>
          </a:stretch>
        </p:blipFill>
        <p:spPr bwMode="auto">
          <a:xfrm>
            <a:off x="11677412" y="4844649"/>
            <a:ext cx="180814" cy="1808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ed Apple Icon Vector Design. Graphic by patterndesain4 · Creative Fabrica">
            <a:extLst>
              <a:ext uri="{FF2B5EF4-FFF2-40B4-BE49-F238E27FC236}">
                <a16:creationId xmlns:a16="http://schemas.microsoft.com/office/drawing/2014/main" id="{DACD049D-9378-1C5F-AB36-11BF1B9FF75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39655" y1="43523" x2="34138" y2="46373"/>
                      </a14:backgroundRemoval>
                    </a14:imgEffect>
                  </a14:imgLayer>
                </a14:imgProps>
              </a:ext>
              <a:ext uri="{28A0092B-C50C-407E-A947-70E740481C1C}">
                <a14:useLocalDpi xmlns:a14="http://schemas.microsoft.com/office/drawing/2010/main" val="0"/>
              </a:ext>
            </a:extLst>
          </a:blip>
          <a:srcRect l="23168" t="13448" r="24384" b="13211"/>
          <a:stretch/>
        </p:blipFill>
        <p:spPr bwMode="auto">
          <a:xfrm>
            <a:off x="11191302" y="4911435"/>
            <a:ext cx="456179" cy="4245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Pear Icon Outline Filled - Icon Shop - Download free icons for commercial  use">
            <a:extLst>
              <a:ext uri="{FF2B5EF4-FFF2-40B4-BE49-F238E27FC236}">
                <a16:creationId xmlns:a16="http://schemas.microsoft.com/office/drawing/2014/main" id="{3D4062C2-DA63-923E-ED0E-77A6798ABB3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80814" y="5970203"/>
            <a:ext cx="688963" cy="6889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Green checkmark icon - Free green check mark icons">
            <a:extLst>
              <a:ext uri="{FF2B5EF4-FFF2-40B4-BE49-F238E27FC236}">
                <a16:creationId xmlns:a16="http://schemas.microsoft.com/office/drawing/2014/main" id="{6AF893A2-2B69-5043-CE12-90C7611FE888}"/>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4000" b="95556" l="2667" r="95556">
                        <a14:foregroundMark x1="15556" y1="65333" x2="2667" y2="61333"/>
                        <a14:foregroundMark x1="39111" y1="91556" x2="37333" y2="91556"/>
                        <a14:foregroundMark x1="90222" y1="24000" x2="91111" y2="16444"/>
                        <a14:foregroundMark x1="91111" y1="12000" x2="93333" y2="11556"/>
                        <a14:foregroundMark x1="95556" y1="12889" x2="95556" y2="12889"/>
                        <a14:foregroundMark x1="90222" y1="4444" x2="88889" y2="4444"/>
                        <a14:foregroundMark x1="40889" y1="95556" x2="40889" y2="95556"/>
                      </a14:backgroundRemoval>
                    </a14:imgEffect>
                  </a14:imgLayer>
                </a14:imgProps>
              </a:ext>
              <a:ext uri="{28A0092B-C50C-407E-A947-70E740481C1C}">
                <a14:useLocalDpi xmlns:a14="http://schemas.microsoft.com/office/drawing/2010/main" val="0"/>
              </a:ext>
            </a:extLst>
          </a:blip>
          <a:srcRect/>
          <a:stretch>
            <a:fillRect/>
          </a:stretch>
        </p:blipFill>
        <p:spPr bwMode="auto">
          <a:xfrm>
            <a:off x="9354465" y="2737004"/>
            <a:ext cx="180814" cy="180814"/>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a:extLst>
              <a:ext uri="{FF2B5EF4-FFF2-40B4-BE49-F238E27FC236}">
                <a16:creationId xmlns:a16="http://schemas.microsoft.com/office/drawing/2014/main" id="{9D307C11-9101-0F6A-0ECA-6EB923C92AB3}"/>
              </a:ext>
            </a:extLst>
          </p:cNvPr>
          <p:cNvSpPr txBox="1">
            <a:spLocks/>
          </p:cNvSpPr>
          <p:nvPr/>
        </p:nvSpPr>
        <p:spPr>
          <a:xfrm>
            <a:off x="185531" y="1066827"/>
            <a:ext cx="9049613" cy="277717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Lack of Coincidence in:</a:t>
            </a:r>
          </a:p>
          <a:p>
            <a:pPr lvl="1"/>
            <a:r>
              <a:rPr lang="en-US" sz="1800" b="1" dirty="0"/>
              <a:t>Scales: </a:t>
            </a:r>
            <a:r>
              <a:rPr lang="en-US" dirty="0"/>
              <a:t>I make shoes for a living, and you make houses. I don’t want portion of a house and you don’t want 10000 shoes.</a:t>
            </a:r>
          </a:p>
          <a:p>
            <a:pPr lvl="1"/>
            <a:r>
              <a:rPr lang="en-US" sz="1800" b="1" dirty="0"/>
              <a:t>Locations: </a:t>
            </a:r>
            <a:r>
              <a:rPr lang="en-US" dirty="0"/>
              <a:t>My valuable good is the land I own in a location you don’t live or want to live.</a:t>
            </a:r>
          </a:p>
          <a:p>
            <a:pPr lvl="1"/>
            <a:r>
              <a:rPr lang="en-US" sz="1800" b="1" dirty="0"/>
              <a:t>Time Frames: </a:t>
            </a:r>
            <a:r>
              <a:rPr lang="en-US" dirty="0"/>
              <a:t>I sell apples and you again sell houses. I will fight shelf life trying to accumulate enough apples.</a:t>
            </a:r>
          </a:p>
        </p:txBody>
      </p:sp>
    </p:spTree>
    <p:extLst>
      <p:ext uri="{BB962C8B-B14F-4D97-AF65-F5344CB8AC3E}">
        <p14:creationId xmlns:p14="http://schemas.microsoft.com/office/powerpoint/2010/main" val="427178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1"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5860-CD05-838F-AB81-79584ADB35C1}"/>
              </a:ext>
            </a:extLst>
          </p:cNvPr>
          <p:cNvSpPr>
            <a:spLocks noGrp="1"/>
          </p:cNvSpPr>
          <p:nvPr>
            <p:ph type="title"/>
          </p:nvPr>
        </p:nvSpPr>
        <p:spPr>
          <a:xfrm>
            <a:off x="185531" y="172105"/>
            <a:ext cx="5701748" cy="1106659"/>
          </a:xfrm>
        </p:spPr>
        <p:txBody>
          <a:bodyPr/>
          <a:lstStyle/>
          <a:p>
            <a:r>
              <a:rPr lang="en-US" dirty="0"/>
              <a:t>What is Money?</a:t>
            </a:r>
          </a:p>
        </p:txBody>
      </p:sp>
      <p:sp>
        <p:nvSpPr>
          <p:cNvPr id="3" name="Content Placeholder 2">
            <a:extLst>
              <a:ext uri="{FF2B5EF4-FFF2-40B4-BE49-F238E27FC236}">
                <a16:creationId xmlns:a16="http://schemas.microsoft.com/office/drawing/2014/main" id="{BEDCF548-C54E-F3E2-1CFF-FD11A2D6E43B}"/>
              </a:ext>
            </a:extLst>
          </p:cNvPr>
          <p:cNvSpPr>
            <a:spLocks noGrp="1"/>
          </p:cNvSpPr>
          <p:nvPr>
            <p:ph idx="1"/>
          </p:nvPr>
        </p:nvSpPr>
        <p:spPr>
          <a:xfrm>
            <a:off x="280999" y="1063690"/>
            <a:ext cx="9049613" cy="5314765"/>
          </a:xfrm>
        </p:spPr>
        <p:txBody>
          <a:bodyPr>
            <a:normAutofit/>
          </a:bodyPr>
          <a:lstStyle/>
          <a:p>
            <a:pPr marL="0" indent="0">
              <a:buNone/>
            </a:pPr>
            <a:r>
              <a:rPr lang="en-US" dirty="0"/>
              <a:t>Money is a good that assumes the role of a widely accepted Medium of Exchange.</a:t>
            </a:r>
          </a:p>
          <a:p>
            <a:pPr marL="0" indent="0">
              <a:buNone/>
            </a:pPr>
            <a:endParaRPr lang="en-US" dirty="0"/>
          </a:p>
          <a:p>
            <a:pPr marL="0" indent="0">
              <a:buNone/>
            </a:pPr>
            <a:r>
              <a:rPr lang="en-US" dirty="0"/>
              <a:t>The potential good will be adopted as Money is (in theory) how well it addresses the Coincidence of Wants.</a:t>
            </a:r>
          </a:p>
          <a:p>
            <a:pPr marL="0" indent="0">
              <a:buNone/>
            </a:pPr>
            <a:endParaRPr lang="en-US" dirty="0"/>
          </a:p>
          <a:p>
            <a:pPr marL="0" indent="0">
              <a:buNone/>
            </a:pPr>
            <a:r>
              <a:rPr lang="en-US" dirty="0"/>
              <a:t>The three Properties Money needs to serve:</a:t>
            </a:r>
          </a:p>
          <a:p>
            <a:pPr lvl="1"/>
            <a:r>
              <a:rPr lang="en-US" sz="2000" b="1" dirty="0"/>
              <a:t>Unit of Account </a:t>
            </a:r>
            <a:r>
              <a:rPr lang="en-US" dirty="0"/>
              <a:t>… addresses Coincidence in Scales </a:t>
            </a:r>
          </a:p>
          <a:p>
            <a:pPr lvl="1"/>
            <a:r>
              <a:rPr lang="en-US" sz="2000" b="1" dirty="0"/>
              <a:t>Medium of Exchange </a:t>
            </a:r>
            <a:r>
              <a:rPr lang="en-US" dirty="0"/>
              <a:t>… addresses Coincidence in Location</a:t>
            </a:r>
          </a:p>
          <a:p>
            <a:pPr lvl="1"/>
            <a:r>
              <a:rPr lang="en-US" sz="2000" b="1" dirty="0"/>
              <a:t>Store of Value </a:t>
            </a:r>
            <a:r>
              <a:rPr lang="en-US" dirty="0"/>
              <a:t>… address Coincidence in Time Frames</a:t>
            </a:r>
          </a:p>
          <a:p>
            <a:pPr marL="0" indent="0">
              <a:buNone/>
            </a:pPr>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3937654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3D310-DA66-D6D9-A242-5BBF1865EBD7}"/>
              </a:ext>
            </a:extLst>
          </p:cNvPr>
          <p:cNvSpPr>
            <a:spLocks noGrp="1"/>
          </p:cNvSpPr>
          <p:nvPr>
            <p:ph idx="1"/>
          </p:nvPr>
        </p:nvSpPr>
        <p:spPr>
          <a:xfrm>
            <a:off x="185056" y="225425"/>
            <a:ext cx="11723915" cy="6458404"/>
          </a:xfrm>
        </p:spPr>
        <p:txBody>
          <a:bodyPr>
            <a:normAutofit/>
          </a:bodyPr>
          <a:lstStyle/>
          <a:p>
            <a:endParaRPr lang="en-US" dirty="0"/>
          </a:p>
          <a:p>
            <a:endParaRPr lang="en-US" dirty="0"/>
          </a:p>
          <a:p>
            <a:pPr lvl="1"/>
            <a:endParaRPr lang="en-US" dirty="0"/>
          </a:p>
          <a:p>
            <a:endParaRPr lang="en-US" dirty="0"/>
          </a:p>
          <a:p>
            <a:endParaRPr lang="en-US" dirty="0"/>
          </a:p>
        </p:txBody>
      </p:sp>
      <p:pic>
        <p:nvPicPr>
          <p:cNvPr id="1028" name="Picture 4" descr="Inflation. This picture is the mcdonalds menu board in 1972. :  r/nextfuckinglevel">
            <a:extLst>
              <a:ext uri="{FF2B5EF4-FFF2-40B4-BE49-F238E27FC236}">
                <a16:creationId xmlns:a16="http://schemas.microsoft.com/office/drawing/2014/main" id="{821181CE-1A74-654F-335F-7DD39D5B0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7587">
            <a:off x="462398" y="863429"/>
            <a:ext cx="3477492" cy="25596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708889A-86A5-65D1-237F-A88679054719}"/>
              </a:ext>
            </a:extLst>
          </p:cNvPr>
          <p:cNvPicPr>
            <a:picLocks noChangeAspect="1"/>
          </p:cNvPicPr>
          <p:nvPr/>
        </p:nvPicPr>
        <p:blipFill>
          <a:blip r:embed="rId4"/>
          <a:stretch>
            <a:fillRect/>
          </a:stretch>
        </p:blipFill>
        <p:spPr>
          <a:xfrm rot="21224702">
            <a:off x="5039802" y="729465"/>
            <a:ext cx="2880796" cy="2827538"/>
          </a:xfrm>
          <a:prstGeom prst="rect">
            <a:avLst/>
          </a:prstGeom>
        </p:spPr>
      </p:pic>
      <p:pic>
        <p:nvPicPr>
          <p:cNvPr id="5" name="Picture 4" descr="The Annual Interest Rate Payment on Government Debt is $850 Billion and  Rising Fast – MishTalk">
            <a:extLst>
              <a:ext uri="{FF2B5EF4-FFF2-40B4-BE49-F238E27FC236}">
                <a16:creationId xmlns:a16="http://schemas.microsoft.com/office/drawing/2014/main" id="{64CC18E0-9C9F-3104-2D6C-6C48502DE1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1011" y="727676"/>
            <a:ext cx="3569447" cy="25024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throwing money into a podium&#10;&#10;Description automatically generated">
            <a:extLst>
              <a:ext uri="{FF2B5EF4-FFF2-40B4-BE49-F238E27FC236}">
                <a16:creationId xmlns:a16="http://schemas.microsoft.com/office/drawing/2014/main" id="{EB313E06-6A02-D804-611D-A741D71A02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67129">
            <a:off x="7697918" y="3959468"/>
            <a:ext cx="4562539" cy="2580687"/>
          </a:xfrm>
          <a:prstGeom prst="rect">
            <a:avLst/>
          </a:prstGeom>
        </p:spPr>
      </p:pic>
      <p:pic>
        <p:nvPicPr>
          <p:cNvPr id="9" name="Picture 8">
            <a:extLst>
              <a:ext uri="{FF2B5EF4-FFF2-40B4-BE49-F238E27FC236}">
                <a16:creationId xmlns:a16="http://schemas.microsoft.com/office/drawing/2014/main" id="{49E6341A-8BB1-8D8D-F696-CB95BBA26B0C}"/>
              </a:ext>
            </a:extLst>
          </p:cNvPr>
          <p:cNvPicPr>
            <a:picLocks noChangeAspect="1"/>
          </p:cNvPicPr>
          <p:nvPr/>
        </p:nvPicPr>
        <p:blipFill>
          <a:blip r:embed="rId7"/>
          <a:stretch>
            <a:fillRect/>
          </a:stretch>
        </p:blipFill>
        <p:spPr>
          <a:xfrm rot="21321067">
            <a:off x="112056" y="3262300"/>
            <a:ext cx="4499892" cy="2947777"/>
          </a:xfrm>
          <a:prstGeom prst="rect">
            <a:avLst/>
          </a:prstGeom>
        </p:spPr>
      </p:pic>
      <p:pic>
        <p:nvPicPr>
          <p:cNvPr id="1026" name="Picture 2" descr="Median Home Prices: Work vs Gold - The Sounding Line">
            <a:extLst>
              <a:ext uri="{FF2B5EF4-FFF2-40B4-BE49-F238E27FC236}">
                <a16:creationId xmlns:a16="http://schemas.microsoft.com/office/drawing/2014/main" id="{6066FEF8-1A63-61E7-802B-29D213141E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7024" y="3865512"/>
            <a:ext cx="4047210" cy="29080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9F23F5-FE65-2793-DEEC-5DBD8A1D43E6}"/>
              </a:ext>
            </a:extLst>
          </p:cNvPr>
          <p:cNvSpPr>
            <a:spLocks noGrp="1"/>
          </p:cNvSpPr>
          <p:nvPr>
            <p:ph type="title"/>
          </p:nvPr>
        </p:nvSpPr>
        <p:spPr>
          <a:xfrm>
            <a:off x="185056" y="37888"/>
            <a:ext cx="5701748" cy="1106659"/>
          </a:xfrm>
        </p:spPr>
        <p:txBody>
          <a:bodyPr/>
          <a:lstStyle/>
          <a:p>
            <a:r>
              <a:rPr lang="en-US" dirty="0"/>
              <a:t>Why is Bitcoin Needed?</a:t>
            </a:r>
          </a:p>
        </p:txBody>
      </p:sp>
    </p:spTree>
    <p:extLst>
      <p:ext uri="{BB962C8B-B14F-4D97-AF65-F5344CB8AC3E}">
        <p14:creationId xmlns:p14="http://schemas.microsoft.com/office/powerpoint/2010/main" val="63305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E184-62EC-382D-10E0-9735F2DD100D}"/>
              </a:ext>
            </a:extLst>
          </p:cNvPr>
          <p:cNvSpPr>
            <a:spLocks noGrp="1"/>
          </p:cNvSpPr>
          <p:nvPr>
            <p:ph type="title"/>
          </p:nvPr>
        </p:nvSpPr>
        <p:spPr>
          <a:xfrm>
            <a:off x="341244" y="0"/>
            <a:ext cx="10515600" cy="924339"/>
          </a:xfrm>
        </p:spPr>
        <p:txBody>
          <a:bodyPr/>
          <a:lstStyle/>
          <a:p>
            <a:r>
              <a:rPr lang="en-US" dirty="0"/>
              <a:t>History of Bitcoin in 5 Bullets or Less</a:t>
            </a:r>
          </a:p>
        </p:txBody>
      </p:sp>
      <p:sp>
        <p:nvSpPr>
          <p:cNvPr id="3" name="Content Placeholder 2">
            <a:extLst>
              <a:ext uri="{FF2B5EF4-FFF2-40B4-BE49-F238E27FC236}">
                <a16:creationId xmlns:a16="http://schemas.microsoft.com/office/drawing/2014/main" id="{AE3645D9-C9DA-2CEF-E44E-A5CFD26BDAB9}"/>
              </a:ext>
            </a:extLst>
          </p:cNvPr>
          <p:cNvSpPr>
            <a:spLocks noGrp="1"/>
          </p:cNvSpPr>
          <p:nvPr>
            <p:ph idx="1"/>
          </p:nvPr>
        </p:nvSpPr>
        <p:spPr>
          <a:xfrm>
            <a:off x="341245" y="1023730"/>
            <a:ext cx="11257720" cy="5469145"/>
          </a:xfrm>
        </p:spPr>
        <p:txBody>
          <a:bodyPr>
            <a:normAutofit fontScale="92500"/>
          </a:bodyPr>
          <a:lstStyle/>
          <a:p>
            <a:pPr marL="0" indent="0" algn="l">
              <a:buNone/>
            </a:pPr>
            <a:r>
              <a:rPr lang="en-US" sz="2400" b="1" i="0" dirty="0">
                <a:effectLst/>
                <a:latin typeface="Söhne"/>
              </a:rPr>
              <a:t>Early 1990s</a:t>
            </a:r>
            <a:r>
              <a:rPr lang="en-US" sz="2400" b="0" i="0" dirty="0">
                <a:effectLst/>
                <a:latin typeface="Söhne"/>
              </a:rPr>
              <a:t>: </a:t>
            </a:r>
            <a:r>
              <a:rPr lang="en-US" b="0" i="0" dirty="0">
                <a:effectLst/>
                <a:latin typeface="Söhne"/>
              </a:rPr>
              <a:t>The Cypherpunk movement, embodied in Eric Hughes' "A Cypherpunk's Manifesto" (1993), champions the use of cryptography to protect privacy and freedom, setting the stage for the development of digital currencies.</a:t>
            </a:r>
          </a:p>
          <a:p>
            <a:pPr algn="l">
              <a:buFont typeface="Arial" panose="020B0604020202020204" pitchFamily="34" charset="0"/>
              <a:buChar char="•"/>
            </a:pPr>
            <a:endParaRPr lang="en-US" b="0" i="0" dirty="0">
              <a:effectLst/>
              <a:latin typeface="Söhne"/>
            </a:endParaRPr>
          </a:p>
          <a:p>
            <a:pPr marL="0" indent="0" algn="l">
              <a:buNone/>
            </a:pPr>
            <a:r>
              <a:rPr lang="en-US" sz="2400" b="1" i="0" dirty="0">
                <a:effectLst/>
                <a:latin typeface="Söhne"/>
              </a:rPr>
              <a:t>Late 1990s to Early 2000s</a:t>
            </a:r>
            <a:r>
              <a:rPr lang="en-US" sz="2400" b="0" i="0" dirty="0">
                <a:effectLst/>
                <a:latin typeface="Söhne"/>
              </a:rPr>
              <a:t>: </a:t>
            </a:r>
            <a:r>
              <a:rPr lang="en-US" b="0" i="0" dirty="0">
                <a:effectLst/>
                <a:latin typeface="Söhne"/>
              </a:rPr>
              <a:t>Pre-Bitcoin digital cash experiments like </a:t>
            </a:r>
            <a:r>
              <a:rPr lang="en-US" b="0" i="0" dirty="0" err="1">
                <a:effectLst/>
                <a:latin typeface="Söhne"/>
              </a:rPr>
              <a:t>DigiCash</a:t>
            </a:r>
            <a:r>
              <a:rPr lang="en-US" b="0" i="0" dirty="0">
                <a:effectLst/>
                <a:latin typeface="Söhne"/>
              </a:rPr>
              <a:t>, </a:t>
            </a:r>
            <a:r>
              <a:rPr lang="en-US" b="0" i="0" dirty="0" err="1">
                <a:effectLst/>
                <a:latin typeface="Söhne"/>
              </a:rPr>
              <a:t>Hashcash</a:t>
            </a:r>
            <a:r>
              <a:rPr lang="en-US" b="0" i="0" dirty="0">
                <a:effectLst/>
                <a:latin typeface="Söhne"/>
              </a:rPr>
              <a:t>, and b-money address key concepts in cryptocurrency, despite not achieving lasting success. These efforts, alongside contributions from figures like Wei Dai and Nick Szabo, contribute foundational ideas for the later development of Bitcoin.</a:t>
            </a:r>
          </a:p>
          <a:p>
            <a:pPr algn="l">
              <a:buFont typeface="Arial" panose="020B0604020202020204" pitchFamily="34" charset="0"/>
              <a:buChar char="•"/>
            </a:pPr>
            <a:endParaRPr lang="en-US" b="0" i="0" dirty="0">
              <a:effectLst/>
              <a:latin typeface="Söhne"/>
            </a:endParaRPr>
          </a:p>
          <a:p>
            <a:pPr marL="0" indent="0" algn="l">
              <a:buNone/>
            </a:pPr>
            <a:r>
              <a:rPr lang="en-US" sz="2200" b="1" i="0" dirty="0">
                <a:effectLst/>
                <a:latin typeface="Söhne"/>
              </a:rPr>
              <a:t>2008</a:t>
            </a:r>
            <a:r>
              <a:rPr lang="en-US" sz="2200" b="0" i="0" dirty="0">
                <a:effectLst/>
                <a:latin typeface="Söhne"/>
              </a:rPr>
              <a:t>: </a:t>
            </a:r>
            <a:r>
              <a:rPr lang="en-US" b="0" i="0" dirty="0">
                <a:effectLst/>
                <a:latin typeface="Söhne"/>
              </a:rPr>
              <a:t>Satoshi Nakamoto releases the Bitcoin whitepaper, "Bitcoin: A Peer-to-Peer Electronic Cash System," introducing Bitcoin as the first decentralized digital currency and successfully overcoming the limitations of prior digital cash models.</a:t>
            </a:r>
          </a:p>
          <a:p>
            <a:pPr algn="l">
              <a:buFont typeface="Arial" panose="020B0604020202020204" pitchFamily="34" charset="0"/>
              <a:buChar char="•"/>
            </a:pPr>
            <a:endParaRPr lang="en-US" b="0" i="0" dirty="0">
              <a:effectLst/>
              <a:latin typeface="Söhne"/>
            </a:endParaRPr>
          </a:p>
          <a:p>
            <a:pPr marL="0" indent="0" algn="l">
              <a:buNone/>
            </a:pPr>
            <a:r>
              <a:rPr lang="en-US" sz="2200" b="1" i="0" dirty="0">
                <a:effectLst/>
                <a:latin typeface="Söhne"/>
              </a:rPr>
              <a:t>2009 onwards</a:t>
            </a:r>
            <a:r>
              <a:rPr lang="en-US" sz="2200" b="0" i="0" dirty="0">
                <a:effectLst/>
                <a:latin typeface="Söhne"/>
              </a:rPr>
              <a:t>: </a:t>
            </a:r>
            <a:r>
              <a:rPr lang="en-US" b="0" i="0" dirty="0">
                <a:effectLst/>
                <a:latin typeface="Söhne"/>
              </a:rPr>
              <a:t>Bitcoin emerges as the first successful application of blockchain technology, firmly establishing itself as a pioneering cryptocurrency and realizing the Cypherpunk vision for a decentralized, privacy-focused digital currency.</a:t>
            </a:r>
          </a:p>
          <a:p>
            <a:pPr algn="l">
              <a:buFont typeface="Arial" panose="020B0604020202020204" pitchFamily="34" charset="0"/>
              <a:buChar char="•"/>
            </a:pPr>
            <a:endParaRPr lang="en-US" b="0" i="0" dirty="0">
              <a:effectLst/>
              <a:latin typeface="Söhne"/>
            </a:endParaRPr>
          </a:p>
          <a:p>
            <a:pPr marL="0" indent="0" algn="l">
              <a:buNone/>
            </a:pPr>
            <a:r>
              <a:rPr lang="en-US" sz="2200" b="1" i="0" dirty="0">
                <a:effectLst/>
                <a:latin typeface="Söhne"/>
              </a:rPr>
              <a:t>2024</a:t>
            </a:r>
            <a:r>
              <a:rPr lang="en-US" sz="2200" b="0" i="0" dirty="0">
                <a:effectLst/>
                <a:latin typeface="Söhne"/>
              </a:rPr>
              <a:t>: </a:t>
            </a:r>
            <a:r>
              <a:rPr lang="en-US" b="0" i="0" dirty="0">
                <a:effectLst/>
                <a:latin typeface="Söhne"/>
              </a:rPr>
              <a:t>The SEC approves 11 Bitcoin ETFs, marking a significant milestone in Bitcoin's integration into mainstream financial systems and recognizing its legitimacy and potential as an investment asset.</a:t>
            </a:r>
          </a:p>
          <a:p>
            <a:endParaRPr lang="en-US" dirty="0"/>
          </a:p>
        </p:txBody>
      </p:sp>
    </p:spTree>
    <p:extLst>
      <p:ext uri="{BB962C8B-B14F-4D97-AF65-F5344CB8AC3E}">
        <p14:creationId xmlns:p14="http://schemas.microsoft.com/office/powerpoint/2010/main" val="319175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5E408-D08D-6E9D-CD5F-2E6A106B0E73}"/>
              </a:ext>
            </a:extLst>
          </p:cNvPr>
          <p:cNvSpPr>
            <a:spLocks noGrp="1"/>
          </p:cNvSpPr>
          <p:nvPr>
            <p:ph idx="1"/>
          </p:nvPr>
        </p:nvSpPr>
        <p:spPr>
          <a:xfrm>
            <a:off x="3967692" y="2623344"/>
            <a:ext cx="4256616" cy="1611311"/>
          </a:xfrm>
        </p:spPr>
        <p:txBody>
          <a:bodyPr anchor="ctr">
            <a:normAutofit/>
          </a:bodyPr>
          <a:lstStyle/>
          <a:p>
            <a:pPr marL="0" indent="0" algn="ctr">
              <a:buNone/>
            </a:pPr>
            <a:r>
              <a:rPr lang="en-US" sz="3600" dirty="0"/>
              <a:t>Questions So Far?</a:t>
            </a:r>
          </a:p>
        </p:txBody>
      </p:sp>
    </p:spTree>
    <p:extLst>
      <p:ext uri="{BB962C8B-B14F-4D97-AF65-F5344CB8AC3E}">
        <p14:creationId xmlns:p14="http://schemas.microsoft.com/office/powerpoint/2010/main" val="3494044449"/>
      </p:ext>
    </p:extLst>
  </p:cSld>
  <p:clrMapOvr>
    <a:masterClrMapping/>
  </p:clrMapOvr>
</p:sld>
</file>

<file path=ppt/theme/theme1.xml><?xml version="1.0" encoding="utf-8"?>
<a:theme xmlns:a="http://schemas.openxmlformats.org/drawingml/2006/main" name="Facet">
  <a:themeElements>
    <a:clrScheme name="Custom 4">
      <a:dk1>
        <a:sysClr val="windowText" lastClr="000000"/>
      </a:dk1>
      <a:lt1>
        <a:sysClr val="window" lastClr="FFFFFF"/>
      </a:lt1>
      <a:dk2>
        <a:srgbClr val="2C3C43"/>
      </a:dk2>
      <a:lt2>
        <a:srgbClr val="EBEBEB"/>
      </a:lt2>
      <a:accent1>
        <a:srgbClr val="FED699"/>
      </a:accent1>
      <a:accent2>
        <a:srgbClr val="FFC165"/>
      </a:accent2>
      <a:accent3>
        <a:srgbClr val="FF9900"/>
      </a:accent3>
      <a:accent4>
        <a:srgbClr val="7030A0"/>
      </a:accent4>
      <a:accent5>
        <a:srgbClr val="BC10CE"/>
      </a:accent5>
      <a:accent6>
        <a:srgbClr val="AC10D6"/>
      </a:accent6>
      <a:hlink>
        <a:srgbClr val="FFC000"/>
      </a:hlink>
      <a:folHlink>
        <a:srgbClr val="FFC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2445</TotalTime>
  <Words>2313</Words>
  <Application>Microsoft Office PowerPoint</Application>
  <PresentationFormat>Widescreen</PresentationFormat>
  <Paragraphs>266</Paragraphs>
  <Slides>25</Slides>
  <Notes>14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Söhne</vt:lpstr>
      <vt:lpstr>Trebuchet MS</vt:lpstr>
      <vt:lpstr>Wingdings 3</vt:lpstr>
      <vt:lpstr>Facet</vt:lpstr>
      <vt:lpstr>A Gentle Introduction to Bitcoin</vt:lpstr>
      <vt:lpstr>Agenda</vt:lpstr>
      <vt:lpstr>What Is Bitcoin?</vt:lpstr>
      <vt:lpstr>What Is Value?</vt:lpstr>
      <vt:lpstr>Coincidence of Wants</vt:lpstr>
      <vt:lpstr>What is Money?</vt:lpstr>
      <vt:lpstr>Why is Bitcoin Needed?</vt:lpstr>
      <vt:lpstr>History of Bitcoin in 5 Bullets or Less</vt:lpstr>
      <vt:lpstr>PowerPoint Presentation</vt:lpstr>
      <vt:lpstr>PowerPoint Presentation</vt:lpstr>
      <vt:lpstr>High Level - What’s the End Goal?</vt:lpstr>
      <vt:lpstr>Starter Naïve Solutions</vt:lpstr>
      <vt:lpstr>Introduce the Lottery System</vt:lpstr>
      <vt:lpstr>Let’s Improve the Lottery System</vt:lpstr>
      <vt:lpstr>PoW Replaces the Lottery System</vt:lpstr>
      <vt:lpstr>PoW Key Notes</vt:lpstr>
      <vt:lpstr>PowerPoint Presentation</vt:lpstr>
      <vt:lpstr>Additional Details / Concepts</vt:lpstr>
      <vt:lpstr>https://github.com/bitcoin/bitcoin/blob/v25.0/src/validation.cpp#L1542L1553</vt:lpstr>
      <vt:lpstr>Additional Details / Concepts Continued</vt:lpstr>
      <vt:lpstr>Recap</vt:lpstr>
      <vt:lpstr>PowerPoint Presentation</vt:lpstr>
      <vt:lpstr>Interesting Take Aways</vt:lpstr>
      <vt:lpstr>Further Reading</vt:lpstr>
      <vt:lpstr>Bitcoin Mining 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Adkin</dc:creator>
  <cp:lastModifiedBy>Jason Adkin</cp:lastModifiedBy>
  <cp:revision>46</cp:revision>
  <dcterms:created xsi:type="dcterms:W3CDTF">2024-02-04T01:33:00Z</dcterms:created>
  <dcterms:modified xsi:type="dcterms:W3CDTF">2024-02-08T06:19:50Z</dcterms:modified>
</cp:coreProperties>
</file>